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20" r:id="rId2"/>
    <p:sldId id="294" r:id="rId3"/>
    <p:sldId id="324" r:id="rId4"/>
    <p:sldId id="325" r:id="rId5"/>
    <p:sldId id="327" r:id="rId6"/>
    <p:sldId id="297" r:id="rId7"/>
    <p:sldId id="302" r:id="rId8"/>
    <p:sldId id="303" r:id="rId9"/>
    <p:sldId id="334" r:id="rId10"/>
    <p:sldId id="335" r:id="rId11"/>
    <p:sldId id="322" r:id="rId12"/>
    <p:sldId id="307" r:id="rId13"/>
    <p:sldId id="308" r:id="rId14"/>
    <p:sldId id="309" r:id="rId15"/>
    <p:sldId id="331" r:id="rId16"/>
    <p:sldId id="310" r:id="rId17"/>
    <p:sldId id="311" r:id="rId18"/>
    <p:sldId id="330" r:id="rId19"/>
    <p:sldId id="333" r:id="rId20"/>
    <p:sldId id="323" r:id="rId21"/>
    <p:sldId id="316" r:id="rId22"/>
    <p:sldId id="317" r:id="rId23"/>
    <p:sldId id="318" r:id="rId24"/>
    <p:sldId id="25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HM27HSiV02BurOZUurSrg==" hashData="on6rWX4o23wjpn5xMEXCVPZWtYWgSri86gfBCpZiz7wiwRjJHXQ1vL1oY1KUct1r4wp+UQGBDyDYbUsqhzOWBg=="/>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28408E-B21F-499F-5CE3-1CD330A6DB8D}" name="Fabienne Brisson" initials="FB" userId="d44527cdb85dfcf3" providerId="Windows Live"/>
  <p188:author id="{2FE2B3B2-41EB-0B63-C66A-69E4E133766E}" name="Alina Luput" initials="AL" userId="S::Alina.Luput@corptransinc.com::e14bbeb1-fefc-4faa-9cf3-fc245194ae35" providerId="AD"/>
  <p188:author id="{3C3E0BB4-B1B4-78D9-B999-8D9036C2E43E}" name="Alexandre Cheru" initials="AC" userId="S::acheru@alnylam.com::97aa8d4b-4eb3-4151-8797-9d0445d7f77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an Nolan" initials="AN" lastIdx="13" clrIdx="6"/>
  <p:cmAuthor id="1" name="Anita Smith (SnowCo)" initials="AS(" lastIdx="30" clrIdx="0"/>
  <p:cmAuthor id="8" name="Sophie Weber (SnowCo)" initials="SW(" lastIdx="50" clrIdx="7"/>
  <p:cmAuthor id="2" name="Aprile Castagna Cappuzzo (SnowCo)" initials="ACC(" lastIdx="59" clrIdx="1"/>
  <p:cmAuthor id="9" name="Evgeniya Monico (SnowCo)" initials="EM(" lastIdx="11" clrIdx="8"/>
  <p:cmAuthor id="3" name="Desdemona De Souza (SnowCo)" initials="DDS(" lastIdx="36" clrIdx="2"/>
  <p:cmAuthor id="10" name="Veronica Dudu" initials="VD" lastIdx="5" clrIdx="9"/>
  <p:cmAuthor id="4" name="Banks Shewey (SnowCo)" initials="BS(" lastIdx="45" clrIdx="3"/>
  <p:cmAuthor id="11" name="Amy Templin (SnowCo)" initials="AT(" lastIdx="5" clrIdx="10"/>
  <p:cmAuthor id="5" name="Jordanna Mora" initials="JM" lastIdx="26" clrIdx="4"/>
  <p:cmAuthor id="6" name="Joseph Salameh" initials="JS" lastIdx="19"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195"/>
    <a:srgbClr val="2F7660"/>
    <a:srgbClr val="800000"/>
    <a:srgbClr val="660033"/>
    <a:srgbClr val="0ABFD8"/>
    <a:srgbClr val="621C64"/>
    <a:srgbClr val="5B2274"/>
    <a:srgbClr val="442686"/>
    <a:srgbClr val="522EA2"/>
    <a:srgbClr val="67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83" autoAdjust="0"/>
    <p:restoredTop sz="85734" autoAdjust="0"/>
  </p:normalViewPr>
  <p:slideViewPr>
    <p:cSldViewPr snapToGrid="0" snapToObjects="1">
      <p:cViewPr varScale="1">
        <p:scale>
          <a:sx n="55" d="100"/>
          <a:sy n="55" d="100"/>
        </p:scale>
        <p:origin x="1320" y="40"/>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8480"/>
    </p:cViewPr>
  </p:sorterViewPr>
  <p:notesViewPr>
    <p:cSldViewPr snapToGrid="0" snapToObjects="1">
      <p:cViewPr varScale="1">
        <p:scale>
          <a:sx n="45" d="100"/>
          <a:sy n="45" d="100"/>
        </p:scale>
        <p:origin x="254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43441E8-FEE1-9344-96A0-E6FD15ED26C8}" type="datetimeFigureOut">
              <a:rPr lang="en-US" smtClean="0"/>
              <a:t>11/3/2022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09D4F0C-8331-CE4F-9C88-319CE822A691}" type="slidenum">
              <a:rPr lang="en-US" smtClean="0"/>
              <a:t>‹#›</a:t>
            </a:fld>
            <a:endParaRPr lang="en-US" dirty="0"/>
          </a:p>
        </p:txBody>
      </p:sp>
    </p:spTree>
    <p:extLst>
      <p:ext uri="{BB962C8B-B14F-4D97-AF65-F5344CB8AC3E}">
        <p14:creationId xmlns:p14="http://schemas.microsoft.com/office/powerpoint/2010/main" val="39755148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68D6458-8D0E-5549-86C4-0CBA3165C295}" type="datetimeFigureOut">
              <a:rPr lang="en-US" smtClean="0"/>
              <a:t>11/3/2022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C96E42B7-F35E-454D-95A0-4626A4D25AEC}" type="slidenum">
              <a:rPr lang="en-US" smtClean="0"/>
              <a:t>‹#›</a:t>
            </a:fld>
            <a:endParaRPr lang="en-US" dirty="0"/>
          </a:p>
        </p:txBody>
      </p:sp>
    </p:spTree>
    <p:extLst>
      <p:ext uri="{BB962C8B-B14F-4D97-AF65-F5344CB8AC3E}">
        <p14:creationId xmlns:p14="http://schemas.microsoft.com/office/powerpoint/2010/main" val="34651576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Si vous vivez avec une porphyrie hépatique aiguë (PHA) ou que vous avez récemment été diagnostiqué(e), il est possible que vous souhaitiez parler de la maladie aux membres de votre famille ainsi que de la façon dont ils pourraient être touchés. Dans cette présentation, vous apprendrez à connaître la porphyrie hépatique aiguë - ce dont il s’agit, comment les personnes la vivent, et des conseils pour vivre avec - ainsi que l’héritage familial et le dépistage génétique. Elle est conçue pour vous informer et vous permettre, vous et les membres de votre famille, de faire les bons choix pour votre santé et votre avenir.</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C96E42B7-F35E-454D-95A0-4626A4D25AEC}" type="slidenum">
              <a:rPr lang="en-US" smtClean="0"/>
              <a:t>1</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307105"/>
          </a:xfrm>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Chez les personnes présentant des symptômes et un test biochimique positif, un dépistage génétique peut être effectué pour confirmer le diagnostic de PHA et déterminer le type spécifique de PHA. (1)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Le dépistage génétique utilise un échantillon de sang ou de salive pour rechercher le gène altéré responsable de la PHA.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En ce qui concerne les membres de la famille, la PHA étant héréditaire, le dépistage génétique est un bon moyen de déterminer si vous êtes porteur/</a:t>
            </a:r>
            <a:r>
              <a:rPr lang="fr-FR" sz="1800" dirty="0" err="1">
                <a:effectLst/>
                <a:latin typeface="Calibri" panose="020F0502020204030204" pitchFamily="34" charset="0"/>
                <a:ea typeface="DengXian" panose="02010600030101010101" pitchFamily="2" charset="-122"/>
                <a:cs typeface="Arial" panose="020B0604020202020204" pitchFamily="34" charset="0"/>
              </a:rPr>
              <a:t>euse</a:t>
            </a:r>
            <a:r>
              <a:rPr lang="fr-FR" sz="1800" dirty="0">
                <a:effectLst/>
                <a:latin typeface="Calibri" panose="020F0502020204030204" pitchFamily="34" charset="0"/>
                <a:ea typeface="DengXian" panose="02010600030101010101" pitchFamily="2" charset="-122"/>
                <a:cs typeface="Arial" panose="020B0604020202020204" pitchFamily="34" charset="0"/>
              </a:rPr>
              <a:t> d’une mutation du gène de la PHA et susceptible de présenter des symptômes de PHA. Non seulement vous obtiendrez un diagnostic, mais cela pourra également vous aider, vous et votre famille, à mieux comprendre vos antécédents et à vous préparer pour l’avenir.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highlight>
                <a:srgbClr val="FFFF00"/>
              </a:highlight>
            </a:endParaRPr>
          </a:p>
          <a:p>
            <a:pPr marL="241653" indent="-241653">
              <a:buFont typeface="+mj-lt"/>
              <a:buAutoNum type="arabicPeriod"/>
            </a:pPr>
            <a:r>
              <a:rPr lang="de-DE" sz="1100" dirty="0"/>
              <a:t>Bissell DM &amp; Wang B. J C/,n Transl Hepatol. 2015 Mar,3(1):17-26</a:t>
            </a:r>
            <a:endParaRPr lang="en-US" sz="1100" dirty="0"/>
          </a:p>
          <a:p>
            <a:pPr marL="241653" indent="-241653">
              <a:buFont typeface="+mj-lt"/>
              <a:buAutoNum type="arabicPeriod"/>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9526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La PHA peut passer inaperçue pendant des générations, mais la mutation génétique peut quand même être transmise de manière silencieuse de parent à enfant jusqu’à ce qu’un jour quelqu’un développe des symptômes. Le dépistage génétique permet aux personnes de connaître leur risque génétique de PHA et de prendre des décisions éclairées concernant leur mode de vie et le plan de traitement, dans le but de prévenir les crises et les complications de la maladie.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solidFill>
                  <a:schemeClr val="tx1">
                    <a:lumMod val="50000"/>
                    <a:lumOff val="50000"/>
                  </a:schemeClr>
                </a:solidFill>
              </a:rPr>
              <a:t>Anderson KE, Bloomer JR, </a:t>
            </a:r>
            <a:r>
              <a:rPr lang="en-US" sz="1100" dirty="0" err="1">
                <a:solidFill>
                  <a:schemeClr val="tx1">
                    <a:lumMod val="50000"/>
                    <a:lumOff val="50000"/>
                  </a:schemeClr>
                </a:solidFill>
              </a:rPr>
              <a:t>Bonkovsky</a:t>
            </a:r>
            <a:r>
              <a:rPr lang="en-US" sz="1100" dirty="0">
                <a:solidFill>
                  <a:schemeClr val="tx1">
                    <a:lumMod val="50000"/>
                    <a:lumOff val="50000"/>
                  </a:schemeClr>
                </a:solidFill>
              </a:rPr>
              <a:t> HL, et al. Recommendations for the diagnosis and treatment of the acute </a:t>
            </a:r>
            <a:r>
              <a:rPr lang="en-US" sz="1100" dirty="0" err="1">
                <a:solidFill>
                  <a:schemeClr val="tx1">
                    <a:lumMod val="50000"/>
                    <a:lumOff val="50000"/>
                  </a:schemeClr>
                </a:solidFill>
              </a:rPr>
              <a:t>porphyrias</a:t>
            </a:r>
            <a:r>
              <a:rPr lang="en-US" sz="1100" dirty="0">
                <a:solidFill>
                  <a:schemeClr val="tx1">
                    <a:lumMod val="50000"/>
                    <a:lumOff val="50000"/>
                  </a:schemeClr>
                </a:solidFill>
              </a:rPr>
              <a:t> [published correction appears in Ann Intern Med. 2005 Aug 16;143(4):316]. Ann Intern Med. 2005;142(6):439-450. doi:10.7326/0003-4819-142-6-200503150-00010.</a:t>
            </a:r>
          </a:p>
        </p:txBody>
      </p:sp>
      <p:sp>
        <p:nvSpPr>
          <p:cNvPr id="4" name="Slide Number Placeholder 3"/>
          <p:cNvSpPr>
            <a:spLocks noGrp="1"/>
          </p:cNvSpPr>
          <p:nvPr>
            <p:ph type="sldNum" sz="quarter" idx="10"/>
          </p:nvPr>
        </p:nvSpPr>
        <p:spPr/>
        <p:txBody>
          <a:bodyPr/>
          <a:lstStyle/>
          <a:p>
            <a:fld id="{C96E42B7-F35E-454D-95A0-4626A4D25AEC}" type="slidenum">
              <a:rPr lang="en-US" smtClean="0"/>
              <a:t>11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C96E42B7-F35E-454D-95A0-4626A4D25AEC}" type="slidenum">
              <a:rPr lang="en-US" smtClean="0"/>
              <a:t>12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Vous devez envisager un dépistage génétique si vous avez des antécédents de PHA dans la famille, ou si à la suite d’un test biochimique, on vous a dit que vous souffriez de PHA. Les membres de votre famille peuvent également bénéficier d’un dépistage génétique s’ils souhaitent déterminer leur statut concernant la PHA.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Votre professionnel de la santé est la personne la mieux placée pour connaître les étapes à suivre. Il peut vous conseiller sur les options disponibles près de chez vous, et une fois le test génétique réalisé, continuer à vous aider en s’occupant de vos symptômes et de votre santé en général.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0" dirty="0"/>
          </a:p>
          <a:p>
            <a:pPr algn="just" defTabSz="966612">
              <a:defRPr/>
            </a:pPr>
            <a:endParaRPr lang="en-US" b="0" dirty="0"/>
          </a:p>
          <a:p>
            <a:pPr algn="just" defTabSz="966612">
              <a:defRPr/>
            </a:pPr>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14</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Les personnes qui prennent conscience de leur prédisposition génétique à la PHA ne souhaiteront pas toutes être testées. Que cela soit votre cas ou non, un conseiller en génétique peut vous aider à prendre des décisions éclairées. Il saura vous expliquer de quelle façon la PHA pourrait vous affecter, influer sur votre santé, vos décisions en matière d’organisation familiale, et il pourrait également vous suggérer des moyens pour en savoir plus sur vos antécédents familiaux.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Patch, C., &amp; Middleton, A. (2018). Genetic counselling in the era of genomic medicine. </a:t>
            </a:r>
            <a:r>
              <a:rPr lang="en-US" sz="1100" i="1" dirty="0"/>
              <a:t>British medical bulletin</a:t>
            </a:r>
            <a:r>
              <a:rPr lang="en-US" sz="1100" dirty="0"/>
              <a:t>, </a:t>
            </a:r>
            <a:r>
              <a:rPr lang="en-US" sz="1100" i="1" dirty="0"/>
              <a:t>126</a:t>
            </a:r>
            <a:r>
              <a:rPr lang="en-US" sz="1100" dirty="0"/>
              <a:t>(1), 27–36. https://doi.org/10.1093/bmb/ldy008</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15</a:t>
            </a:fld>
            <a:endParaRPr lang="en-US" dirty="0"/>
          </a:p>
        </p:txBody>
      </p:sp>
    </p:spTree>
    <p:extLst>
      <p:ext uri="{BB962C8B-B14F-4D97-AF65-F5344CB8AC3E}">
        <p14:creationId xmlns:p14="http://schemas.microsoft.com/office/powerpoint/2010/main" val="212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Étant donné que la PHA est une maladie génétique rare qui peut ne pas être diagnostiquée pendant des années, cela pose un défi sans pareil aux familles. Même si vous n’êtes pas sûr(e) qu’un membre de votre famille ait présenté des symptômes associés à la PHA, il pourrait quand même être porteur. En informant les membres de votre famille de votre diagnostic de PHA, vous leur permettez de déterminer s’ils sont également à risque.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16</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Entamer une discussion sur la PHA est sans doute la partie la plus difficile, mais plus le diagnostic est précoce, meilleures sont chances d’éviter les facteurs déclenchants et de commencer un traitement.</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Premièrement, demandez-vous si vous êtes prêt(e), sur le plan émotionnel, à en parler aux membres de votre famille. Pensez-vous être prêt(e) à faire face aux nombreuses questions que les personnes auxquelles vous en parlerez vous poseront et aux émotions qu’elles ressentiront ? Êtes-vous prêt(e) à expliquer ce qu’est la PHA ?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Vérifiez si une PHA a été diagnostiquée chez d’autres membres de la famille ou s’ils ont présenté des symptômes susceptibles d’être liés à la maladie.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17</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300" dirty="0">
              <a:latin typeface="Calibri" panose="020F0502020204030204" pitchFamily="34" charset="0"/>
              <a:ea typeface="Calibri" panose="020F0502020204030204" pitchFamily="34" charset="0"/>
              <a:cs typeface="Calibri"/>
            </a:endParaRPr>
          </a:p>
          <a:p>
            <a:pPr algn="just"/>
            <a:endParaRPr lang="en-US" sz="1300" dirty="0">
              <a:latin typeface="Calibri" panose="020F0502020204030204" pitchFamily="34" charset="0"/>
              <a:ea typeface="Calibri" panose="020F0502020204030204" pitchFamily="34" charset="0"/>
              <a:cs typeface="Calibri"/>
            </a:endParaRPr>
          </a:p>
          <a:p>
            <a:endParaRPr lang="en-US" dirty="0"/>
          </a:p>
          <a:p>
            <a:endParaRPr lang="en-US" sz="2500" dirty="0"/>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18</a:t>
            </a:fld>
            <a:endParaRPr lang="en-US" dirty="0"/>
          </a:p>
        </p:txBody>
      </p:sp>
    </p:spTree>
    <p:extLst>
      <p:ext uri="{BB962C8B-B14F-4D97-AF65-F5344CB8AC3E}">
        <p14:creationId xmlns:p14="http://schemas.microsoft.com/office/powerpoint/2010/main" val="156661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Dès que vous aurez entamé la discussion avec votre famille, l’étape suivante consiste à déterminer qui d’autre est, ou pourrait également être, atteint de PHA.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Utilisez cet Arbre généalogique comme guide, ajoutez le nom de vos proches, comme votre mère, votre père, vos grands-parents, vos propres enfants, et ainsi de suite, de façon à représenter vos antécédents familiaux de PHA.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Commencez par y noter ce que vous savez, prenez votre temps ! Vous pourrez vous appuyer sur votre Arbre généalogique pour vous aider à alimenter la discussion.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19</a:t>
            </a:fld>
            <a:endParaRPr lang="en-US" dirty="0"/>
          </a:p>
        </p:txBody>
      </p:sp>
    </p:spTree>
    <p:extLst>
      <p:ext uri="{BB962C8B-B14F-4D97-AF65-F5344CB8AC3E}">
        <p14:creationId xmlns:p14="http://schemas.microsoft.com/office/powerpoint/2010/main" val="14068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70596"/>
          </a:xfrm>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La PHA fait référence à une famille de maladies génétiques rares, chacune étant causée par une mutation génétique spécifique qui influe sur la capacité de l’organisme à produire de l’hème dont notre foie a besoin pour fonctionner correctement. (1,2) En conséquence, des toxines s’accumulent et sont libérées dans l’organisme.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La PHA appartient à une plus grande famille de maladies appelées porphyries. (3) Chaque porphyrie est causée par une mutation génétique spécifique qui influe sur la capacité de l’organisme à produire de l’hème.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a:t>Puy H, </a:t>
            </a:r>
            <a:r>
              <a:rPr lang="en-US" sz="1100" dirty="0" err="1"/>
              <a:t>Gouya</a:t>
            </a:r>
            <a:r>
              <a:rPr lang="en-US" sz="1100" dirty="0"/>
              <a:t> L, Deybach JC. </a:t>
            </a:r>
            <a:r>
              <a:rPr lang="en-US" sz="1100" dirty="0" err="1"/>
              <a:t>Porphyrias</a:t>
            </a:r>
            <a:r>
              <a:rPr lang="en-US" sz="1100" dirty="0"/>
              <a:t>. Lancet. 2010;375(9718):924-937. doi:10.1016/S0140-6736(09)61925-5.</a:t>
            </a:r>
          </a:p>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Étant donné que la PHA est une maladie génétique rare qui peut ne pas être diagnostiquée pendant des années, mais quand même provoquer des symptômes, cela fait peser un lourd fardeau sur le patient ainsi que sur son entourage. Les crises invalidantes de PHA peuvent causer des perturbations dans la vie quotidienne et provoquer du stress, de l’incompréhension, ainsi que des fluctuations dans le mode de vie et les choix alimentaires. En informant votre entourage de votre diagnostic de PHA, vous lui permettez de se montrer plus solidaire et compréhensif.</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1" dirty="0">
              <a:effectLst/>
            </a:endParaRPr>
          </a:p>
          <a:p>
            <a:pPr algn="just" defTabSz="966612">
              <a:defRPr/>
            </a:pPr>
            <a:endParaRPr lang="en-US" b="1" dirty="0">
              <a:effectLst/>
            </a:endParaRPr>
          </a:p>
          <a:p>
            <a:pPr algn="just"/>
            <a:endParaRPr lang="en-US" b="0" dirty="0"/>
          </a:p>
          <a:p>
            <a:pPr algn="just"/>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20</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La PHA touche différemment les personnes qui en sont atteintes. Tandis que certaines personnes peuvent ne présenter aucun symptôme, d’autres ont des douleurs chroniques et invalidantes aiguës se soldant souvent par des séjours à l’hôpital.</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Le soignant peut être un membre de la famille, un conjoint, voire un(e) très bon(ne) ami(e), ce qui peut faire toute la différence pendant les crises.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Vous êtes peut-être la première personne à remarquer l’approche d’une crise, ou celle qui est sollicitée pour aller aux rendez-vous médicaux, suivre les médicaments, poser des questions, faire les courses, apporter de l’aide avec les questions financières ou juridiques, ou simplement une épaule réconfortante.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Si vous êtes le soignant d’une personne atteinte de PHA qui vous est chère, n’oubliez pas de prendre également soin de vous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La PHA est une maladie rare, et plus vous êtes conscient(e) de ce que cela représente dans la réalité et dans les faits, mieux vous serez préparé(e) à prendre votre santé en main. Voici un bref aperçu de certains des malentendus les plus courants.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M : Je suis atteint(e) de PHA mais je n’ai jamais eu de symptômes. C’est donc que personne dans ma famille ne sera affecté, n’est-ce pas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T : En réalité, même une personne ne présentant pas de symptômes peut transmettre une mutation génétique de PHA à son enfant, qui peut développer des symptômes.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M : J’ai une PHA, mais personne dans ma famille n’a de symptômes, ils n’ont donc pas besoin d’être testés.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T : Il est important d’effectuer un test génétique pour aider les membres de votre famille susceptibles de présenter une PHA à se faire diagnostiquer et leur éviter des crises futures.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M : Est-il vrai que la PHA n’influe que sur la santé physique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T : Bien que la PHA soit une maladie physique, les symptômes parfois invalidants peuvent influer sur le sommeil, la vie sociale, la carrière, voire les finances et la nutrition.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M : Seules les femmes ont des crises de PHA.</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T : Tant les hommes que les femmes peuvent présenter divers symptômes et avoir des crises, bien que les femmes aient tendance à être plus exposées au risque.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M : Un seul test génétique ne suffit pas.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T : Étant donné que le dépistage génétique est fiable à 100 %, il est très peu probable que vous ayez besoin d’en faire plusieurs au cours de votre existence. (4)</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Whatley SD, Badminton MN. Role of genetic testing in the management of patients with inherited porphyria and their families. Ann Clin </a:t>
            </a:r>
            <a:r>
              <a:rPr lang="en-US" sz="1100" dirty="0" err="1"/>
              <a:t>Biochem</a:t>
            </a:r>
            <a:r>
              <a:rPr lang="en-US" sz="1100" dirty="0"/>
              <a:t>. 2013;50(Pt 3):204-216. doi:10.1177/0004563212473278.</a:t>
            </a:r>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a:buFont typeface="+mj-lt"/>
              <a:buAutoNum type="arabicPeriod"/>
            </a:pPr>
            <a:r>
              <a:rPr lang="de-DE" sz="1100" dirty="0"/>
              <a:t>Bissell DM &amp; Wang B. J C/,n Transl Hepatol. 2015 Mar,3(1):17-26</a:t>
            </a:r>
          </a:p>
        </p:txBody>
      </p:sp>
      <p:sp>
        <p:nvSpPr>
          <p:cNvPr id="4" name="Slide Number Placeholder 3"/>
          <p:cNvSpPr>
            <a:spLocks noGrp="1"/>
          </p:cNvSpPr>
          <p:nvPr>
            <p:ph type="sldNum" sz="quarter" idx="10"/>
          </p:nvPr>
        </p:nvSpPr>
        <p:spPr/>
        <p:txBody>
          <a:bodyPr/>
          <a:lstStyle/>
          <a:p>
            <a:fld id="{C96E42B7-F35E-454D-95A0-4626A4D25AEC}" type="slidenum">
              <a:rPr lang="en-US" smtClean="0"/>
              <a:t>22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23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C96E42B7-F35E-454D-95A0-4626A4D25AEC}" type="slidenum">
              <a:rPr lang="en-US" smtClean="0"/>
              <a:t>24</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La PHA survient lorsque ces toxines sont libérées dans l’organisme, attaquant les nerfs et provoquant une variété de réactions physiques notamment des crises aiguës, des symptômes chroniques, ou d’autres complications à long terme. La PHA peut influer de manière significative sur le sommeil, le travail et la vie quotidienne. (1,2) Toxines incluant l’acide </a:t>
            </a:r>
            <a:r>
              <a:rPr lang="fr-FR" sz="1800" dirty="0" err="1">
                <a:effectLst/>
                <a:latin typeface="Calibri" panose="020F0502020204030204" pitchFamily="34" charset="0"/>
                <a:ea typeface="DengXian" panose="02010600030101010101" pitchFamily="2" charset="-122"/>
                <a:cs typeface="Arial" panose="020B0604020202020204" pitchFamily="34" charset="0"/>
              </a:rPr>
              <a:t>aminolévulinique</a:t>
            </a:r>
            <a:r>
              <a:rPr lang="fr-FR" sz="1800" dirty="0">
                <a:effectLst/>
                <a:latin typeface="Calibri" panose="020F0502020204030204" pitchFamily="34" charset="0"/>
                <a:ea typeface="DengXian" panose="02010600030101010101" pitchFamily="2" charset="-122"/>
                <a:cs typeface="Arial" panose="020B0604020202020204" pitchFamily="34" charset="0"/>
              </a:rPr>
              <a:t> (ALA), le </a:t>
            </a:r>
            <a:r>
              <a:rPr lang="fr-FR" sz="1800" dirty="0" err="1">
                <a:effectLst/>
                <a:latin typeface="Calibri" panose="020F0502020204030204" pitchFamily="34" charset="0"/>
                <a:ea typeface="DengXian" panose="02010600030101010101" pitchFamily="2" charset="-122"/>
                <a:cs typeface="Arial" panose="020B0604020202020204" pitchFamily="34" charset="0"/>
              </a:rPr>
              <a:t>porphobilinogène</a:t>
            </a:r>
            <a:r>
              <a:rPr lang="fr-FR" sz="1800" dirty="0">
                <a:effectLst/>
                <a:latin typeface="Calibri" panose="020F0502020204030204" pitchFamily="34" charset="0"/>
                <a:ea typeface="DengXian" panose="02010600030101010101" pitchFamily="2" charset="-122"/>
                <a:cs typeface="Arial" panose="020B0604020202020204" pitchFamily="34" charset="0"/>
              </a:rPr>
              <a:t> (PGB) et les porphyrines.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err="1"/>
              <a:t>Gouya</a:t>
            </a:r>
            <a:r>
              <a:rPr lang="en-US" sz="1100" dirty="0"/>
              <a:t> L, Ventura P, </a:t>
            </a:r>
            <a:r>
              <a:rPr lang="en-US" sz="1100" dirty="0" err="1"/>
              <a:t>Balwani</a:t>
            </a:r>
            <a:r>
              <a:rPr lang="en-US" sz="1100" dirty="0"/>
              <a:t> M, et al. EXPLORE: A Prospective, Multinational, Natural History Study of Patients with Acute Hepatic Porphyria with Recurrent Attacks. Hepatology. 2020;71(5):1546-1558. doi:10.1002/hep.30936</a:t>
            </a:r>
          </a:p>
          <a:p>
            <a:endParaRPr lang="en-US" sz="1100" dirty="0"/>
          </a:p>
          <a:p>
            <a:pPr algn="just"/>
            <a:endParaRPr lang="en-US" sz="1300" dirty="0"/>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Il existe quatre types de PHA : La porphyrie aiguë intermittente (PAI), la porphyrie variegata (PV), la </a:t>
            </a:r>
            <a:r>
              <a:rPr lang="fr-FR" sz="1800" dirty="0" err="1">
                <a:effectLst/>
                <a:latin typeface="Calibri" panose="020F0502020204030204" pitchFamily="34" charset="0"/>
                <a:ea typeface="DengXian" panose="02010600030101010101" pitchFamily="2" charset="-122"/>
                <a:cs typeface="Arial" panose="020B0604020202020204" pitchFamily="34" charset="0"/>
              </a:rPr>
              <a:t>coproporphyrie</a:t>
            </a:r>
            <a:r>
              <a:rPr lang="fr-FR" sz="1800" dirty="0">
                <a:effectLst/>
                <a:latin typeface="Calibri" panose="020F0502020204030204" pitchFamily="34" charset="0"/>
                <a:ea typeface="DengXian" panose="02010600030101010101" pitchFamily="2" charset="-122"/>
                <a:cs typeface="Arial" panose="020B0604020202020204" pitchFamily="34" charset="0"/>
              </a:rPr>
              <a:t> héréditaire (CH), et la porphyrie par déficit en ALAD (ADP). (1) la PAI est le type de PHA le plus courant, qui touche 5 à 10 personnes sur 100 000. (1,3) la PV et la CH sont des formes très rares de la maladie (2) l’ADP étant la forme la plus rare. Seuls quelques cas d’ADP sont connus.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3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Chaque type de PHA est causé une mutation génétique spécifique, qui inhibe la production d’une certaine enzyme dans la voie de synthèse de l’hème.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Elder G, Harper P, Badminton M, Sandberg S, Deybach JC. The incidence of inherited porphyrias in Europe. </a:t>
            </a:r>
            <a:r>
              <a:rPr lang="en-US" sz="1100" i="1" dirty="0"/>
              <a:t>J Inherit Metab Dis</a:t>
            </a:r>
            <a:r>
              <a:rPr lang="en-US" sz="1100" dirty="0"/>
              <a:t>. 2013;36(5):849-857. doi:10.1007/s10545-012-9544-4</a:t>
            </a:r>
          </a:p>
          <a:p>
            <a:pPr marL="241653" indent="-241653">
              <a:buFont typeface="+mj-lt"/>
              <a:buAutoNum type="arabicPeriod"/>
            </a:pPr>
            <a:r>
              <a:rPr lang="de-DE" sz="1100" dirty="0"/>
              <a:t>Bissell DM &amp; Wang B. J C/,n Transl Hepatol. 2015 Mar,3(1):17-26.</a:t>
            </a:r>
            <a:endParaRPr lang="en-US" sz="1100" dirty="0"/>
          </a:p>
        </p:txBody>
      </p:sp>
      <p:sp>
        <p:nvSpPr>
          <p:cNvPr id="4" name="Slide Number Placeholder 3"/>
          <p:cNvSpPr>
            <a:spLocks noGrp="1"/>
          </p:cNvSpPr>
          <p:nvPr>
            <p:ph type="sldNum" sz="quarter" idx="10"/>
          </p:nvPr>
        </p:nvSpPr>
        <p:spPr/>
        <p:txBody>
          <a:bodyPr/>
          <a:lstStyle/>
          <a:p>
            <a:fld id="{C96E42B7-F35E-454D-95A0-4626A4D25AEC}" type="slidenum">
              <a:rPr lang="en-US" smtClean="0"/>
              <a:t>4</a:t>
            </a:fld>
            <a:endParaRPr lang="en-US" dirty="0"/>
          </a:p>
        </p:txBody>
      </p:sp>
    </p:spTree>
    <p:extLst>
      <p:ext uri="{BB962C8B-B14F-4D97-AF65-F5344CB8AC3E}">
        <p14:creationId xmlns:p14="http://schemas.microsoft.com/office/powerpoint/2010/main" val="377666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La PHA est héréditaire, ce qui signifie qu’elle peut se transmettre d’une génération à l’autre. Les trois types de PHA les plus courants sont transmis selon un mode autosomique dominant, ce qui signifie qu’il suffit qu’une personne hérite d’une copie du gène affecté d’un parent pour être susceptible de développer la maladie. (1) Si l’un des parents est porteur d’une mutation autosomique dominante, la probabilité que chaque enfant présente cette mutation, qui pourra devenir cliniquement active, est de 50 %.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Il est important de se rappeler qu’un membre de la famille peut hériter du gène altéré à l’origine de la PHA sans jamais développer de symptômes. Votre médecin a peut-être évoqué la notion de « pénétrance », qui fait référence à la probabilité de développer des symptômes.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Le quatrième et extrêmement rare type de PHA, la porphyrie par déficit en ALAD (ADP), se transmet selon un mode autosomique récessif, ce qui signifie qu’une personne doit hériter d’une copie du gène affecté de chacun de ses parents pour être susceptible de développer la maladie ; en d’autres termes, elle a besoin de deux copies du gène affecté.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p:txBody>
      </p:sp>
      <p:sp>
        <p:nvSpPr>
          <p:cNvPr id="4" name="Slide Number Placeholder 3"/>
          <p:cNvSpPr>
            <a:spLocks noGrp="1"/>
          </p:cNvSpPr>
          <p:nvPr>
            <p:ph type="sldNum" sz="quarter" idx="10"/>
          </p:nvPr>
        </p:nvSpPr>
        <p:spPr/>
        <p:txBody>
          <a:bodyPr/>
          <a:lstStyle/>
          <a:p>
            <a:fld id="{C96E42B7-F35E-454D-95A0-4626A4D25AEC}" type="slidenum">
              <a:rPr lang="en-US" smtClean="0"/>
              <a:t>5</a:t>
            </a:fld>
            <a:endParaRPr lang="en-US" dirty="0"/>
          </a:p>
        </p:txBody>
      </p:sp>
    </p:spTree>
    <p:extLst>
      <p:ext uri="{BB962C8B-B14F-4D97-AF65-F5344CB8AC3E}">
        <p14:creationId xmlns:p14="http://schemas.microsoft.com/office/powerpoint/2010/main" val="83311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Le gène de la PHA n’est pas lié au genre, donc les hommes et les femmes ont autant de risques d’hériter de la maladie. Cependant, les femmes sont plus susceptibles de présenter des symptômes. (1) La première crise survient souvent après la puberté, entre 14 et 45 ans. (1) Parfois, il n’y a aucun symptôme, la PHA peut donc passer inaperçue pendant plusieurs générations et apparaître soudainement sans prévenir.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b="1" dirty="0"/>
          </a:p>
          <a:p>
            <a:pPr marL="241653" indent="-241653" defTabSz="966612">
              <a:buFontTx/>
              <a:buAutoNum type="arabicPeriod"/>
              <a:defRPr/>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defTabSz="966612">
              <a:buFontTx/>
              <a:buAutoNum type="arabicPeriod"/>
              <a:defRPr/>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6</a:t>
            </a:fld>
            <a:endParaRPr lang="en-US" dirty="0"/>
          </a:p>
        </p:txBody>
      </p:sp>
    </p:spTree>
    <p:extLst>
      <p:ext uri="{BB962C8B-B14F-4D97-AF65-F5344CB8AC3E}">
        <p14:creationId xmlns:p14="http://schemas.microsoft.com/office/powerpoint/2010/main" val="72749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Bien que la sévérité et les types de symptômes de la PHA soient extrêmement variables, les douleurs abdominales sévères, qui surviennent chez environ 90 % des patients, constituent le symptôme le plus fréquent. Les crises de PHA peuvent être aiguës ou chroniques et peuvent entraîner des complications à long terme. En raison de leur variété et de leur non-spécificité, les symptômes de la PHA sont souvent attribués à d’autres problèmes de santé, et le diagnostic de PHA peut prendre du temps. (1,2)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err="1"/>
              <a:t>Gouya</a:t>
            </a:r>
            <a:r>
              <a:rPr lang="en-US" sz="1100" dirty="0"/>
              <a:t> L, Ventura P, Balwani M, et al. EXPLORE: A Prospective, Multinational, Natural History Study of Patients with Acute Hepatic Porphyria with Recurrent Attacks. </a:t>
            </a:r>
            <a:r>
              <a:rPr lang="en-US" sz="1100" i="1" dirty="0"/>
              <a:t>Hepatology</a:t>
            </a:r>
            <a:r>
              <a:rPr lang="en-US" sz="1100" dirty="0"/>
              <a:t>. 2020;71(5):1546-1558. doi:10.1002/hep.30936</a:t>
            </a:r>
          </a:p>
        </p:txBody>
      </p:sp>
      <p:sp>
        <p:nvSpPr>
          <p:cNvPr id="4" name="Slide Number Placeholder 3"/>
          <p:cNvSpPr>
            <a:spLocks noGrp="1"/>
          </p:cNvSpPr>
          <p:nvPr>
            <p:ph type="sldNum" sz="quarter" idx="10"/>
          </p:nvPr>
        </p:nvSpPr>
        <p:spPr/>
        <p:txBody>
          <a:bodyPr/>
          <a:lstStyle/>
          <a:p>
            <a:fld id="{C96E42B7-F35E-454D-95A0-4626A4D25AEC}" type="slidenum">
              <a:rPr lang="en-US" smtClean="0"/>
              <a:t>7</a:t>
            </a:fld>
            <a:endParaRPr lang="en-US" dirty="0"/>
          </a:p>
        </p:txBody>
      </p:sp>
    </p:spTree>
    <p:extLst>
      <p:ext uri="{BB962C8B-B14F-4D97-AF65-F5344CB8AC3E}">
        <p14:creationId xmlns:p14="http://schemas.microsoft.com/office/powerpoint/2010/main" val="36422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Outre la variété des symptômes, il existe aussi des facteurs déclenchants pouvant provoquer une crise de PHA. Chez certaines personnes, les facteurs déclenchants peuvent conduire au développement de symptômes. Les facteurs déclenchants varient d’une personne à l’autre, mais peuvent comprendre certains médicaments, des contraceptifs ou les fluctuations hormonales, surtout pendant le cycle menstruel de la femme, ainsi que le stress, la consommation d’alcool, de tabac, ou le jeûne. Éviter les facteurs déclenchants est le meilleur moyen d’éviter les crises, mais il est difficile d’y parvenir sans un diagnostic de certitude de PHA(1)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mj-lt"/>
              <a:buNone/>
            </a:pP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algn="just"/>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8</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La PHA est diagnostiquée au moyen d’un test biochimique chez les personnes présentant des symptômes évocateurs d’une PHA.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Un petit échantillon d’urine est prélevé pour rechercher les toxines, à savoir ALA, PBG et porphyrines, circulant dans l’organisme affecté par la PHA.  Il est recommandé d’effectuer un test biochimique pendant ou peu après une crise, quand les taux de l’ALA et de PBG sont encore élevés.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lgn="just">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algn="just" defTabSz="966612">
              <a:defRPr/>
            </a:pPr>
            <a:endParaRPr lang="en-US" sz="1300" b="1" dirty="0"/>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604599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89841-BA58-D243-8046-AFCE18504FC3}"/>
              </a:ext>
            </a:extLst>
          </p:cNvPr>
          <p:cNvPicPr>
            <a:picLocks noChangeAspect="1"/>
          </p:cNvPicPr>
          <p:nvPr userDrawn="1"/>
        </p:nvPicPr>
        <p:blipFill>
          <a:blip r:embed="rId2">
            <a:duotone>
              <a:prstClr val="black"/>
              <a:schemeClr val="accent4">
                <a:tint val="45000"/>
                <a:satMod val="400000"/>
              </a:schemeClr>
            </a:duotone>
            <a:alphaModFix amt="60000"/>
          </a:blip>
          <a:stretch>
            <a:fillRect/>
          </a:stretch>
        </p:blipFill>
        <p:spPr>
          <a:xfrm rot="10800000">
            <a:off x="288066" y="324046"/>
            <a:ext cx="11615869" cy="5939188"/>
          </a:xfrm>
          <a:prstGeom prst="rect">
            <a:avLst/>
          </a:prstGeom>
        </p:spPr>
      </p:pic>
      <p:sp>
        <p:nvSpPr>
          <p:cNvPr id="2" name="Title 1">
            <a:extLst>
              <a:ext uri="{FF2B5EF4-FFF2-40B4-BE49-F238E27FC236}">
                <a16:creationId xmlns:a16="http://schemas.microsoft.com/office/drawing/2014/main" id="{69317E89-8CB9-D043-B61D-77BF79C87BD7}"/>
              </a:ext>
            </a:extLst>
          </p:cNvPr>
          <p:cNvSpPr>
            <a:spLocks noGrp="1"/>
          </p:cNvSpPr>
          <p:nvPr>
            <p:ph type="ctrTitle"/>
          </p:nvPr>
        </p:nvSpPr>
        <p:spPr>
          <a:xfrm>
            <a:off x="1524000" y="1122363"/>
            <a:ext cx="9144000" cy="2387600"/>
          </a:xfrm>
        </p:spPr>
        <p:txBody>
          <a:bodyPr anchor="b"/>
          <a:lstStyle>
            <a:lvl1pPr algn="ctr">
              <a:defRPr sz="6000">
                <a:solidFill>
                  <a:srgbClr val="67365E"/>
                </a:solidFill>
              </a:defRPr>
            </a:lvl1pPr>
          </a:lstStyle>
          <a:p>
            <a:r>
              <a:rPr lang="en-US" dirty="0"/>
              <a:t>Click to edit Master title style</a:t>
            </a:r>
          </a:p>
        </p:txBody>
      </p:sp>
      <p:sp>
        <p:nvSpPr>
          <p:cNvPr id="3" name="Subtitle 2">
            <a:extLst>
              <a:ext uri="{FF2B5EF4-FFF2-40B4-BE49-F238E27FC236}">
                <a16:creationId xmlns:a16="http://schemas.microsoft.com/office/drawing/2014/main" id="{CCC5FE08-0174-624B-B856-3C74DAA08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6AC77F-AFC2-A144-B941-57B45234C253}"/>
              </a:ext>
            </a:extLst>
          </p:cNvPr>
          <p:cNvSpPr>
            <a:spLocks noGrp="1"/>
          </p:cNvSpPr>
          <p:nvPr>
            <p:ph type="dt" sz="half" idx="10"/>
          </p:nvPr>
        </p:nvSpPr>
        <p:spPr/>
        <p:txBody>
          <a:bodyPr/>
          <a:lstStyle/>
          <a:p>
            <a:fld id="{6305594F-BFE7-EF49-99AE-9CC155B78F79}" type="datetime1">
              <a:rPr lang="en-US" smtClean="0"/>
              <a:t>11/3/2022</a:t>
            </a:fld>
            <a:endParaRPr lang="en-US" dirty="0"/>
          </a:p>
        </p:txBody>
      </p:sp>
      <p:sp>
        <p:nvSpPr>
          <p:cNvPr id="5" name="Footer Placeholder 4">
            <a:extLst>
              <a:ext uri="{FF2B5EF4-FFF2-40B4-BE49-F238E27FC236}">
                <a16:creationId xmlns:a16="http://schemas.microsoft.com/office/drawing/2014/main" id="{1FCA1214-E5F4-064F-B8EE-0C1E5885B44C}"/>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DC607835-BB59-6245-8B33-BB1913797E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287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57D1F-AAED-5543-94A5-17AADA23FDD2}"/>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78BA4-BA51-9E47-A970-8E88F3B31A72}"/>
              </a:ext>
            </a:extLst>
          </p:cNvPr>
          <p:cNvSpPr>
            <a:spLocks noGrp="1"/>
          </p:cNvSpPr>
          <p:nvPr>
            <p:ph type="title"/>
          </p:nvPr>
        </p:nvSpPr>
        <p:spPr>
          <a:xfrm>
            <a:off x="839788" y="365125"/>
            <a:ext cx="10515600" cy="82391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7158E1AB-E77F-6642-A2C7-E9CEE57CF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6532C-E1A4-A448-AC43-A0EFA33A12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EB0C3-A9C3-4F4D-AB25-20F3E0EB7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29408-DBB6-2141-810D-17BAA9A2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7675-E882-5643-9DFD-B2D4DAEBD05D}"/>
              </a:ext>
            </a:extLst>
          </p:cNvPr>
          <p:cNvSpPr>
            <a:spLocks noGrp="1"/>
          </p:cNvSpPr>
          <p:nvPr>
            <p:ph type="dt" sz="half" idx="10"/>
          </p:nvPr>
        </p:nvSpPr>
        <p:spPr/>
        <p:txBody>
          <a:bodyPr/>
          <a:lstStyle/>
          <a:p>
            <a:fld id="{0DEE8262-4DDE-6242-906C-A53EB9593F4B}" type="datetime1">
              <a:rPr lang="en-US" smtClean="0"/>
              <a:t>11/3/2022</a:t>
            </a:fld>
            <a:endParaRPr lang="en-US" dirty="0"/>
          </a:p>
        </p:txBody>
      </p:sp>
      <p:sp>
        <p:nvSpPr>
          <p:cNvPr id="8" name="Footer Placeholder 7">
            <a:extLst>
              <a:ext uri="{FF2B5EF4-FFF2-40B4-BE49-F238E27FC236}">
                <a16:creationId xmlns:a16="http://schemas.microsoft.com/office/drawing/2014/main" id="{4786EC18-6651-054D-8F0A-697031D05218}"/>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9" name="Slide Number Placeholder 8">
            <a:extLst>
              <a:ext uri="{FF2B5EF4-FFF2-40B4-BE49-F238E27FC236}">
                <a16:creationId xmlns:a16="http://schemas.microsoft.com/office/drawing/2014/main" id="{E3375E09-AB8A-7E44-9F9C-E331E1DBBF50}"/>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50369F9C-0000-9743-9991-E7A939C53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995" y="920479"/>
            <a:ext cx="13749050" cy="596900"/>
          </a:xfrm>
          <a:prstGeom prst="rect">
            <a:avLst/>
          </a:prstGeom>
        </p:spPr>
      </p:pic>
    </p:spTree>
    <p:extLst>
      <p:ext uri="{BB962C8B-B14F-4D97-AF65-F5344CB8AC3E}">
        <p14:creationId xmlns:p14="http://schemas.microsoft.com/office/powerpoint/2010/main" val="21675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B9AB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CBC569-54E7-9B47-A6E0-C7A7DA8A7D53}"/>
              </a:ext>
            </a:extLst>
          </p:cNvPr>
          <p:cNvPicPr>
            <a:picLocks noChangeAspect="1"/>
          </p:cNvPicPr>
          <p:nvPr userDrawn="1"/>
        </p:nvPicPr>
        <p:blipFill>
          <a:blip r:embed="rId2"/>
          <a:stretch>
            <a:fillRect/>
          </a:stretch>
        </p:blipFill>
        <p:spPr>
          <a:xfrm>
            <a:off x="304799" y="1602832"/>
            <a:ext cx="5774359" cy="4476247"/>
          </a:xfrm>
          <a:prstGeom prst="rect">
            <a:avLst/>
          </a:prstGeom>
        </p:spPr>
      </p:pic>
      <p:pic>
        <p:nvPicPr>
          <p:cNvPr id="16" name="Picture 15">
            <a:extLst>
              <a:ext uri="{FF2B5EF4-FFF2-40B4-BE49-F238E27FC236}">
                <a16:creationId xmlns:a16="http://schemas.microsoft.com/office/drawing/2014/main" id="{9BE138C0-0B49-2E4F-B57B-B5415E5FCB07}"/>
              </a:ext>
            </a:extLst>
          </p:cNvPr>
          <p:cNvPicPr>
            <a:picLocks noChangeAspect="1"/>
          </p:cNvPicPr>
          <p:nvPr userDrawn="1"/>
        </p:nvPicPr>
        <p:blipFill>
          <a:blip r:embed="rId3"/>
          <a:stretch>
            <a:fillRect/>
          </a:stretch>
        </p:blipFill>
        <p:spPr>
          <a:xfrm>
            <a:off x="6095999" y="1598614"/>
            <a:ext cx="5774357" cy="4476246"/>
          </a:xfrm>
          <a:prstGeom prst="rect">
            <a:avLst/>
          </a:prstGeom>
        </p:spPr>
      </p:pic>
      <p:sp>
        <p:nvSpPr>
          <p:cNvPr id="8" name="Rectangle 7">
            <a:extLst>
              <a:ext uri="{FF2B5EF4-FFF2-40B4-BE49-F238E27FC236}">
                <a16:creationId xmlns:a16="http://schemas.microsoft.com/office/drawing/2014/main" id="{6D7FC52F-4473-B348-989D-17AF747E21B9}"/>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FADDC-24D3-1740-AD81-F6620C5E1BE5}"/>
              </a:ext>
            </a:extLst>
          </p:cNvPr>
          <p:cNvSpPr>
            <a:spLocks noGrp="1"/>
          </p:cNvSpPr>
          <p:nvPr>
            <p:ph type="title"/>
          </p:nvPr>
        </p:nvSpPr>
        <p:spPr>
          <a:xfrm>
            <a:off x="457465" y="162026"/>
            <a:ext cx="10718623" cy="1325563"/>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C1BB6-13C1-134B-B959-992A19DBDA59}"/>
              </a:ext>
            </a:extLst>
          </p:cNvPr>
          <p:cNvSpPr>
            <a:spLocks noGrp="1"/>
          </p:cNvSpPr>
          <p:nvPr>
            <p:ph sz="half" idx="1"/>
          </p:nvPr>
        </p:nvSpPr>
        <p:spPr>
          <a:xfrm>
            <a:off x="635177" y="1825625"/>
            <a:ext cx="5181600"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87D02-C06E-7644-9ECE-C8BD9DAD0608}"/>
              </a:ext>
            </a:extLst>
          </p:cNvPr>
          <p:cNvSpPr>
            <a:spLocks noGrp="1"/>
          </p:cNvSpPr>
          <p:nvPr>
            <p:ph sz="half" idx="2"/>
          </p:nvPr>
        </p:nvSpPr>
        <p:spPr>
          <a:xfrm>
            <a:off x="6375223" y="1825625"/>
            <a:ext cx="5083714"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6410-9265-A14B-A178-93C2A48636BC}"/>
              </a:ext>
            </a:extLst>
          </p:cNvPr>
          <p:cNvSpPr>
            <a:spLocks noGrp="1"/>
          </p:cNvSpPr>
          <p:nvPr>
            <p:ph type="dt" sz="half" idx="10"/>
          </p:nvPr>
        </p:nvSpPr>
        <p:spPr/>
        <p:txBody>
          <a:bodyPr/>
          <a:lstStyle/>
          <a:p>
            <a:fld id="{5DEF737B-BF06-BC46-A13C-1441B7A63F12}" type="datetime1">
              <a:rPr lang="en-US" smtClean="0"/>
              <a:t>11/3/2022</a:t>
            </a:fld>
            <a:endParaRPr lang="en-US" dirty="0"/>
          </a:p>
        </p:txBody>
      </p:sp>
      <p:sp>
        <p:nvSpPr>
          <p:cNvPr id="6" name="Footer Placeholder 5">
            <a:extLst>
              <a:ext uri="{FF2B5EF4-FFF2-40B4-BE49-F238E27FC236}">
                <a16:creationId xmlns:a16="http://schemas.microsoft.com/office/drawing/2014/main" id="{0CD93D19-4ECD-DC46-B4A9-14853D331C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19E76557-4CB5-3B4B-9B0E-2A1A1D738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14386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F1DC2F-91BB-4A48-B307-549E06DFD20C}"/>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811ED6E-DEFB-A94A-8B7D-9A06169CCA75}"/>
              </a:ext>
            </a:extLst>
          </p:cNvPr>
          <p:cNvSpPr>
            <a:spLocks noGrp="1"/>
          </p:cNvSpPr>
          <p:nvPr>
            <p:ph type="dt" sz="half" idx="10"/>
          </p:nvPr>
        </p:nvSpPr>
        <p:spPr/>
        <p:txBody>
          <a:bodyPr/>
          <a:lstStyle/>
          <a:p>
            <a:fld id="{FD8D5AC5-F5CC-6B48-B3FE-92885A7154BA}" type="datetime1">
              <a:rPr lang="en-US" smtClean="0"/>
              <a:t>11/3/2022</a:t>
            </a:fld>
            <a:endParaRPr lang="en-US" dirty="0"/>
          </a:p>
        </p:txBody>
      </p:sp>
      <p:sp>
        <p:nvSpPr>
          <p:cNvPr id="4" name="Footer Placeholder 3">
            <a:extLst>
              <a:ext uri="{FF2B5EF4-FFF2-40B4-BE49-F238E27FC236}">
                <a16:creationId xmlns:a16="http://schemas.microsoft.com/office/drawing/2014/main" id="{570750CA-4A85-3449-88EC-CFD6881F4A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DF351E29-59F3-2546-AC3E-C57744EDB81D}"/>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8">
            <a:extLst>
              <a:ext uri="{FF2B5EF4-FFF2-40B4-BE49-F238E27FC236}">
                <a16:creationId xmlns:a16="http://schemas.microsoft.com/office/drawing/2014/main" id="{4CB2AA0D-985A-5A4B-BA32-E825910D0421}"/>
              </a:ext>
            </a:extLst>
          </p:cNvPr>
          <p:cNvSpPr/>
          <p:nvPr userDrawn="1"/>
        </p:nvSpPr>
        <p:spPr>
          <a:xfrm>
            <a:off x="418046" y="1338147"/>
            <a:ext cx="5007064" cy="3656438"/>
          </a:xfrm>
          <a:custGeom>
            <a:avLst/>
            <a:gdLst>
              <a:gd name="connsiteX0" fmla="*/ 0 w 4783874"/>
              <a:gd name="connsiteY0" fmla="*/ 2391937 h 4783874"/>
              <a:gd name="connsiteX1" fmla="*/ 2391937 w 4783874"/>
              <a:gd name="connsiteY1" fmla="*/ 0 h 4783874"/>
              <a:gd name="connsiteX2" fmla="*/ 4783874 w 4783874"/>
              <a:gd name="connsiteY2" fmla="*/ 2391937 h 4783874"/>
              <a:gd name="connsiteX3" fmla="*/ 2391937 w 4783874"/>
              <a:gd name="connsiteY3" fmla="*/ 4783874 h 4783874"/>
              <a:gd name="connsiteX4" fmla="*/ 0 w 4783874"/>
              <a:gd name="connsiteY4" fmla="*/ 2391937 h 4783874"/>
              <a:gd name="connsiteX0" fmla="*/ 0 w 4783874"/>
              <a:gd name="connsiteY0" fmla="*/ 2412934 h 4804871"/>
              <a:gd name="connsiteX1" fmla="*/ 2391937 w 4783874"/>
              <a:gd name="connsiteY1" fmla="*/ 20997 h 4804871"/>
              <a:gd name="connsiteX2" fmla="*/ 4783874 w 4783874"/>
              <a:gd name="connsiteY2" fmla="*/ 2412934 h 4804871"/>
              <a:gd name="connsiteX3" fmla="*/ 2391937 w 4783874"/>
              <a:gd name="connsiteY3" fmla="*/ 4804871 h 4804871"/>
              <a:gd name="connsiteX4" fmla="*/ 0 w 4783874"/>
              <a:gd name="connsiteY4" fmla="*/ 2412934 h 4804871"/>
              <a:gd name="connsiteX0" fmla="*/ 0 w 4783874"/>
              <a:gd name="connsiteY0" fmla="*/ 2412934 h 4816650"/>
              <a:gd name="connsiteX1" fmla="*/ 2391937 w 4783874"/>
              <a:gd name="connsiteY1" fmla="*/ 20997 h 4816650"/>
              <a:gd name="connsiteX2" fmla="*/ 4783874 w 4783874"/>
              <a:gd name="connsiteY2" fmla="*/ 2412934 h 4816650"/>
              <a:gd name="connsiteX3" fmla="*/ 2391937 w 4783874"/>
              <a:gd name="connsiteY3" fmla="*/ 4804871 h 4816650"/>
              <a:gd name="connsiteX4" fmla="*/ 0 w 4783874"/>
              <a:gd name="connsiteY4" fmla="*/ 2412934 h 4816650"/>
              <a:gd name="connsiteX0" fmla="*/ 0 w 4783874"/>
              <a:gd name="connsiteY0" fmla="*/ 2412934 h 4806164"/>
              <a:gd name="connsiteX1" fmla="*/ 2391937 w 4783874"/>
              <a:gd name="connsiteY1" fmla="*/ 20997 h 4806164"/>
              <a:gd name="connsiteX2" fmla="*/ 4783874 w 4783874"/>
              <a:gd name="connsiteY2" fmla="*/ 2412934 h 4806164"/>
              <a:gd name="connsiteX3" fmla="*/ 2391937 w 4783874"/>
              <a:gd name="connsiteY3" fmla="*/ 4804871 h 4806164"/>
              <a:gd name="connsiteX4" fmla="*/ 0 w 4783874"/>
              <a:gd name="connsiteY4" fmla="*/ 2412934 h 4806164"/>
              <a:gd name="connsiteX0" fmla="*/ 0 w 4616606"/>
              <a:gd name="connsiteY0" fmla="*/ 2392273 h 4784590"/>
              <a:gd name="connsiteX1" fmla="*/ 2391937 w 4616606"/>
              <a:gd name="connsiteY1" fmla="*/ 336 h 4784590"/>
              <a:gd name="connsiteX2" fmla="*/ 4616606 w 4616606"/>
              <a:gd name="connsiteY2" fmla="*/ 2526088 h 4784590"/>
              <a:gd name="connsiteX3" fmla="*/ 2391937 w 4616606"/>
              <a:gd name="connsiteY3" fmla="*/ 4784210 h 4784590"/>
              <a:gd name="connsiteX4" fmla="*/ 0 w 4616606"/>
              <a:gd name="connsiteY4" fmla="*/ 2392273 h 4784590"/>
              <a:gd name="connsiteX0" fmla="*/ 1355 w 4617961"/>
              <a:gd name="connsiteY0" fmla="*/ 2146871 h 4539188"/>
              <a:gd name="connsiteX1" fmla="*/ 2727829 w 4617961"/>
              <a:gd name="connsiteY1" fmla="*/ 261 h 4539188"/>
              <a:gd name="connsiteX2" fmla="*/ 4617961 w 4617961"/>
              <a:gd name="connsiteY2" fmla="*/ 2280686 h 4539188"/>
              <a:gd name="connsiteX3" fmla="*/ 2393292 w 4617961"/>
              <a:gd name="connsiteY3" fmla="*/ 4538808 h 4539188"/>
              <a:gd name="connsiteX4" fmla="*/ 1355 w 4617961"/>
              <a:gd name="connsiteY4" fmla="*/ 2146871 h 4539188"/>
              <a:gd name="connsiteX0" fmla="*/ 1355 w 4617961"/>
              <a:gd name="connsiteY0" fmla="*/ 2147626 h 4539943"/>
              <a:gd name="connsiteX1" fmla="*/ 2727829 w 4617961"/>
              <a:gd name="connsiteY1" fmla="*/ 1016 h 4539943"/>
              <a:gd name="connsiteX2" fmla="*/ 4617961 w 4617961"/>
              <a:gd name="connsiteY2" fmla="*/ 2281441 h 4539943"/>
              <a:gd name="connsiteX3" fmla="*/ 2393292 w 4617961"/>
              <a:gd name="connsiteY3" fmla="*/ 4539563 h 4539943"/>
              <a:gd name="connsiteX4" fmla="*/ 1355 w 4617961"/>
              <a:gd name="connsiteY4" fmla="*/ 2147626 h 4539943"/>
              <a:gd name="connsiteX0" fmla="*/ 1539 w 4372818"/>
              <a:gd name="connsiteY0" fmla="*/ 1958720 h 4542325"/>
              <a:gd name="connsiteX1" fmla="*/ 2482686 w 4372818"/>
              <a:gd name="connsiteY1" fmla="*/ 1681 h 4542325"/>
              <a:gd name="connsiteX2" fmla="*/ 4372818 w 4372818"/>
              <a:gd name="connsiteY2" fmla="*/ 2282106 h 4542325"/>
              <a:gd name="connsiteX3" fmla="*/ 2148149 w 4372818"/>
              <a:gd name="connsiteY3" fmla="*/ 4540228 h 4542325"/>
              <a:gd name="connsiteX4" fmla="*/ 1539 w 4372818"/>
              <a:gd name="connsiteY4" fmla="*/ 1958720 h 4542325"/>
              <a:gd name="connsiteX0" fmla="*/ 4793 w 4376072"/>
              <a:gd name="connsiteY0" fmla="*/ 1959751 h 4543356"/>
              <a:gd name="connsiteX1" fmla="*/ 2485940 w 4376072"/>
              <a:gd name="connsiteY1" fmla="*/ 2712 h 4543356"/>
              <a:gd name="connsiteX2" fmla="*/ 4376072 w 4376072"/>
              <a:gd name="connsiteY2" fmla="*/ 2283137 h 4543356"/>
              <a:gd name="connsiteX3" fmla="*/ 2151403 w 4376072"/>
              <a:gd name="connsiteY3" fmla="*/ 4541259 h 4543356"/>
              <a:gd name="connsiteX4" fmla="*/ 4793 w 4376072"/>
              <a:gd name="connsiteY4" fmla="*/ 1959751 h 4543356"/>
              <a:gd name="connsiteX0" fmla="*/ 125 w 4371404"/>
              <a:gd name="connsiteY0" fmla="*/ 1958661 h 4253129"/>
              <a:gd name="connsiteX1" fmla="*/ 2481272 w 4371404"/>
              <a:gd name="connsiteY1" fmla="*/ 1622 h 4253129"/>
              <a:gd name="connsiteX2" fmla="*/ 4371404 w 4371404"/>
              <a:gd name="connsiteY2" fmla="*/ 2282047 h 4253129"/>
              <a:gd name="connsiteX3" fmla="*/ 2380911 w 4371404"/>
              <a:gd name="connsiteY3" fmla="*/ 4250237 h 4253129"/>
              <a:gd name="connsiteX4" fmla="*/ 125 w 4371404"/>
              <a:gd name="connsiteY4" fmla="*/ 1958661 h 4253129"/>
              <a:gd name="connsiteX0" fmla="*/ 192 w 4371471"/>
              <a:gd name="connsiteY0" fmla="*/ 1958661 h 4251209"/>
              <a:gd name="connsiteX1" fmla="*/ 2481339 w 4371471"/>
              <a:gd name="connsiteY1" fmla="*/ 1622 h 4251209"/>
              <a:gd name="connsiteX2" fmla="*/ 4371471 w 4371471"/>
              <a:gd name="connsiteY2" fmla="*/ 2282047 h 4251209"/>
              <a:gd name="connsiteX3" fmla="*/ 2380978 w 4371471"/>
              <a:gd name="connsiteY3" fmla="*/ 4250237 h 4251209"/>
              <a:gd name="connsiteX4" fmla="*/ 192 w 4371471"/>
              <a:gd name="connsiteY4" fmla="*/ 1958661 h 4251209"/>
              <a:gd name="connsiteX0" fmla="*/ 157 w 3958841"/>
              <a:gd name="connsiteY0" fmla="*/ 2080289 h 4250378"/>
              <a:gd name="connsiteX1" fmla="*/ 2068709 w 3958841"/>
              <a:gd name="connsiteY1" fmla="*/ 587 h 4250378"/>
              <a:gd name="connsiteX2" fmla="*/ 3958841 w 3958841"/>
              <a:gd name="connsiteY2" fmla="*/ 2281012 h 4250378"/>
              <a:gd name="connsiteX3" fmla="*/ 1968348 w 3958841"/>
              <a:gd name="connsiteY3" fmla="*/ 4249202 h 4250378"/>
              <a:gd name="connsiteX4" fmla="*/ 157 w 3958841"/>
              <a:gd name="connsiteY4" fmla="*/ 2080289 h 4250378"/>
              <a:gd name="connsiteX0" fmla="*/ 429 w 3959113"/>
              <a:gd name="connsiteY0" fmla="*/ 2080695 h 4250784"/>
              <a:gd name="connsiteX1" fmla="*/ 2068981 w 3959113"/>
              <a:gd name="connsiteY1" fmla="*/ 993 h 4250784"/>
              <a:gd name="connsiteX2" fmla="*/ 3959113 w 3959113"/>
              <a:gd name="connsiteY2" fmla="*/ 2281418 h 4250784"/>
              <a:gd name="connsiteX3" fmla="*/ 1968620 w 3959113"/>
              <a:gd name="connsiteY3" fmla="*/ 4249608 h 4250784"/>
              <a:gd name="connsiteX4" fmla="*/ 429 w 3959113"/>
              <a:gd name="connsiteY4" fmla="*/ 2080695 h 4250784"/>
              <a:gd name="connsiteX0" fmla="*/ 272 w 4895658"/>
              <a:gd name="connsiteY0" fmla="*/ 1927161 h 4255662"/>
              <a:gd name="connsiteX1" fmla="*/ 3005526 w 4895658"/>
              <a:gd name="connsiteY1" fmla="*/ 3576 h 4255662"/>
              <a:gd name="connsiteX2" fmla="*/ 4895658 w 4895658"/>
              <a:gd name="connsiteY2" fmla="*/ 2284001 h 4255662"/>
              <a:gd name="connsiteX3" fmla="*/ 2905165 w 4895658"/>
              <a:gd name="connsiteY3" fmla="*/ 4252191 h 4255662"/>
              <a:gd name="connsiteX4" fmla="*/ 272 w 4895658"/>
              <a:gd name="connsiteY4" fmla="*/ 1927161 h 4255662"/>
              <a:gd name="connsiteX0" fmla="*/ 2212 w 4897598"/>
              <a:gd name="connsiteY0" fmla="*/ 1925595 h 4254096"/>
              <a:gd name="connsiteX1" fmla="*/ 2472207 w 4897598"/>
              <a:gd name="connsiteY1" fmla="*/ 2010 h 4254096"/>
              <a:gd name="connsiteX2" fmla="*/ 4897598 w 4897598"/>
              <a:gd name="connsiteY2" fmla="*/ 2282435 h 4254096"/>
              <a:gd name="connsiteX3" fmla="*/ 2907105 w 4897598"/>
              <a:gd name="connsiteY3" fmla="*/ 4250625 h 4254096"/>
              <a:gd name="connsiteX4" fmla="*/ 2212 w 4897598"/>
              <a:gd name="connsiteY4" fmla="*/ 1925595 h 4254096"/>
              <a:gd name="connsiteX0" fmla="*/ 2439 w 4897825"/>
              <a:gd name="connsiteY0" fmla="*/ 1934816 h 4263317"/>
              <a:gd name="connsiteX1" fmla="*/ 2472434 w 4897825"/>
              <a:gd name="connsiteY1" fmla="*/ 11231 h 4263317"/>
              <a:gd name="connsiteX2" fmla="*/ 4897825 w 4897825"/>
              <a:gd name="connsiteY2" fmla="*/ 2291656 h 4263317"/>
              <a:gd name="connsiteX3" fmla="*/ 2907332 w 4897825"/>
              <a:gd name="connsiteY3" fmla="*/ 4259846 h 4263317"/>
              <a:gd name="connsiteX4" fmla="*/ 2439 w 4897825"/>
              <a:gd name="connsiteY4" fmla="*/ 1934816 h 4263317"/>
              <a:gd name="connsiteX0" fmla="*/ 7873 w 4903259"/>
              <a:gd name="connsiteY0" fmla="*/ 1934816 h 4263317"/>
              <a:gd name="connsiteX1" fmla="*/ 2477868 w 4903259"/>
              <a:gd name="connsiteY1" fmla="*/ 11231 h 4263317"/>
              <a:gd name="connsiteX2" fmla="*/ 4903259 w 4903259"/>
              <a:gd name="connsiteY2" fmla="*/ 2291656 h 4263317"/>
              <a:gd name="connsiteX3" fmla="*/ 1808795 w 4903259"/>
              <a:gd name="connsiteY3" fmla="*/ 4259846 h 4263317"/>
              <a:gd name="connsiteX4" fmla="*/ 7873 w 4903259"/>
              <a:gd name="connsiteY4" fmla="*/ 1934816 h 4263317"/>
              <a:gd name="connsiteX0" fmla="*/ 15660 w 4911046"/>
              <a:gd name="connsiteY0" fmla="*/ 1934816 h 4260090"/>
              <a:gd name="connsiteX1" fmla="*/ 2485655 w 4911046"/>
              <a:gd name="connsiteY1" fmla="*/ 11231 h 4260090"/>
              <a:gd name="connsiteX2" fmla="*/ 4911046 w 4911046"/>
              <a:gd name="connsiteY2" fmla="*/ 2291656 h 4260090"/>
              <a:gd name="connsiteX3" fmla="*/ 1816582 w 4911046"/>
              <a:gd name="connsiteY3" fmla="*/ 4259846 h 4260090"/>
              <a:gd name="connsiteX4" fmla="*/ 15660 w 4911046"/>
              <a:gd name="connsiteY4" fmla="*/ 1934816 h 4260090"/>
              <a:gd name="connsiteX0" fmla="*/ 7779 w 4813955"/>
              <a:gd name="connsiteY0" fmla="*/ 1925717 h 4254474"/>
              <a:gd name="connsiteX1" fmla="*/ 2477774 w 4813955"/>
              <a:gd name="connsiteY1" fmla="*/ 2132 h 4254474"/>
              <a:gd name="connsiteX2" fmla="*/ 4813955 w 4813955"/>
              <a:gd name="connsiteY2" fmla="*/ 2293708 h 4254474"/>
              <a:gd name="connsiteX3" fmla="*/ 1808701 w 4813955"/>
              <a:gd name="connsiteY3" fmla="*/ 4250747 h 4254474"/>
              <a:gd name="connsiteX4" fmla="*/ 7779 w 4813955"/>
              <a:gd name="connsiteY4" fmla="*/ 1925717 h 4254474"/>
              <a:gd name="connsiteX0" fmla="*/ 12816 w 4818992"/>
              <a:gd name="connsiteY0" fmla="*/ 1892309 h 4221066"/>
              <a:gd name="connsiteX1" fmla="*/ 2694684 w 4818992"/>
              <a:gd name="connsiteY1" fmla="*/ 2178 h 4221066"/>
              <a:gd name="connsiteX2" fmla="*/ 4818992 w 4818992"/>
              <a:gd name="connsiteY2" fmla="*/ 2260300 h 4221066"/>
              <a:gd name="connsiteX3" fmla="*/ 1813738 w 4818992"/>
              <a:gd name="connsiteY3" fmla="*/ 4217339 h 4221066"/>
              <a:gd name="connsiteX4" fmla="*/ 12816 w 4818992"/>
              <a:gd name="connsiteY4" fmla="*/ 1892309 h 4221066"/>
              <a:gd name="connsiteX0" fmla="*/ 16702 w 4466039"/>
              <a:gd name="connsiteY0" fmla="*/ 1969486 h 4218851"/>
              <a:gd name="connsiteX1" fmla="*/ 2341731 w 4466039"/>
              <a:gd name="connsiteY1" fmla="*/ 1297 h 4218851"/>
              <a:gd name="connsiteX2" fmla="*/ 4466039 w 4466039"/>
              <a:gd name="connsiteY2" fmla="*/ 2259419 h 4218851"/>
              <a:gd name="connsiteX3" fmla="*/ 1460785 w 4466039"/>
              <a:gd name="connsiteY3" fmla="*/ 4216458 h 4218851"/>
              <a:gd name="connsiteX4" fmla="*/ 16702 w 4466039"/>
              <a:gd name="connsiteY4" fmla="*/ 1969486 h 4218851"/>
              <a:gd name="connsiteX0" fmla="*/ 7204 w 4456541"/>
              <a:gd name="connsiteY0" fmla="*/ 1969680 h 4219045"/>
              <a:gd name="connsiteX1" fmla="*/ 2332233 w 4456541"/>
              <a:gd name="connsiteY1" fmla="*/ 1491 h 4219045"/>
              <a:gd name="connsiteX2" fmla="*/ 4456541 w 4456541"/>
              <a:gd name="connsiteY2" fmla="*/ 2259613 h 4219045"/>
              <a:gd name="connsiteX3" fmla="*/ 1451287 w 4456541"/>
              <a:gd name="connsiteY3" fmla="*/ 4216652 h 4219045"/>
              <a:gd name="connsiteX4" fmla="*/ 7204 w 4456541"/>
              <a:gd name="connsiteY4" fmla="*/ 1969680 h 4219045"/>
              <a:gd name="connsiteX0" fmla="*/ 6109 w 4845738"/>
              <a:gd name="connsiteY0" fmla="*/ 1837835 h 4223449"/>
              <a:gd name="connsiteX1" fmla="*/ 2721430 w 4845738"/>
              <a:gd name="connsiteY1" fmla="*/ 3460 h 4223449"/>
              <a:gd name="connsiteX2" fmla="*/ 4845738 w 4845738"/>
              <a:gd name="connsiteY2" fmla="*/ 2261582 h 4223449"/>
              <a:gd name="connsiteX3" fmla="*/ 1840484 w 4845738"/>
              <a:gd name="connsiteY3" fmla="*/ 4218621 h 4223449"/>
              <a:gd name="connsiteX4" fmla="*/ 6109 w 4845738"/>
              <a:gd name="connsiteY4" fmla="*/ 1837835 h 4223449"/>
              <a:gd name="connsiteX0" fmla="*/ 12257 w 4851886"/>
              <a:gd name="connsiteY0" fmla="*/ 1659331 h 4044945"/>
              <a:gd name="connsiteX1" fmla="*/ 2716427 w 4851886"/>
              <a:gd name="connsiteY1" fmla="*/ 3376 h 4044945"/>
              <a:gd name="connsiteX2" fmla="*/ 4851886 w 4851886"/>
              <a:gd name="connsiteY2" fmla="*/ 2083078 h 4044945"/>
              <a:gd name="connsiteX3" fmla="*/ 1846632 w 4851886"/>
              <a:gd name="connsiteY3" fmla="*/ 4040117 h 4044945"/>
              <a:gd name="connsiteX4" fmla="*/ 12257 w 4851886"/>
              <a:gd name="connsiteY4" fmla="*/ 1659331 h 4044945"/>
              <a:gd name="connsiteX0" fmla="*/ 22570 w 4862199"/>
              <a:gd name="connsiteY0" fmla="*/ 1659260 h 3900974"/>
              <a:gd name="connsiteX1" fmla="*/ 2726740 w 4862199"/>
              <a:gd name="connsiteY1" fmla="*/ 3305 h 3900974"/>
              <a:gd name="connsiteX2" fmla="*/ 4862199 w 4862199"/>
              <a:gd name="connsiteY2" fmla="*/ 2083007 h 3900974"/>
              <a:gd name="connsiteX3" fmla="*/ 1622769 w 4862199"/>
              <a:gd name="connsiteY3" fmla="*/ 3895080 h 3900974"/>
              <a:gd name="connsiteX4" fmla="*/ 22570 w 4862199"/>
              <a:gd name="connsiteY4" fmla="*/ 1659260 h 3900974"/>
              <a:gd name="connsiteX0" fmla="*/ 45572 w 4885201"/>
              <a:gd name="connsiteY0" fmla="*/ 1659260 h 3895100"/>
              <a:gd name="connsiteX1" fmla="*/ 2749742 w 4885201"/>
              <a:gd name="connsiteY1" fmla="*/ 3305 h 3895100"/>
              <a:gd name="connsiteX2" fmla="*/ 4885201 w 4885201"/>
              <a:gd name="connsiteY2" fmla="*/ 2083007 h 3895100"/>
              <a:gd name="connsiteX3" fmla="*/ 1645771 w 4885201"/>
              <a:gd name="connsiteY3" fmla="*/ 3895080 h 3895100"/>
              <a:gd name="connsiteX4" fmla="*/ 45572 w 4885201"/>
              <a:gd name="connsiteY4" fmla="*/ 1659260 h 3895100"/>
              <a:gd name="connsiteX0" fmla="*/ 22857 w 4951695"/>
              <a:gd name="connsiteY0" fmla="*/ 1659945 h 3903297"/>
              <a:gd name="connsiteX1" fmla="*/ 2727027 w 4951695"/>
              <a:gd name="connsiteY1" fmla="*/ 3990 h 3903297"/>
              <a:gd name="connsiteX2" fmla="*/ 4951695 w 4951695"/>
              <a:gd name="connsiteY2" fmla="*/ 2128297 h 3903297"/>
              <a:gd name="connsiteX3" fmla="*/ 1623056 w 4951695"/>
              <a:gd name="connsiteY3" fmla="*/ 3895765 h 3903297"/>
              <a:gd name="connsiteX4" fmla="*/ 22857 w 4951695"/>
              <a:gd name="connsiteY4" fmla="*/ 1659945 h 3903297"/>
              <a:gd name="connsiteX0" fmla="*/ 22857 w 4951760"/>
              <a:gd name="connsiteY0" fmla="*/ 1659945 h 3903297"/>
              <a:gd name="connsiteX1" fmla="*/ 2727027 w 4951760"/>
              <a:gd name="connsiteY1" fmla="*/ 3990 h 3903297"/>
              <a:gd name="connsiteX2" fmla="*/ 4951695 w 4951760"/>
              <a:gd name="connsiteY2" fmla="*/ 2128297 h 3903297"/>
              <a:gd name="connsiteX3" fmla="*/ 1623056 w 4951760"/>
              <a:gd name="connsiteY3" fmla="*/ 3895765 h 3903297"/>
              <a:gd name="connsiteX4" fmla="*/ 22857 w 4951760"/>
              <a:gd name="connsiteY4" fmla="*/ 1659945 h 3903297"/>
              <a:gd name="connsiteX0" fmla="*/ 8666 w 4937553"/>
              <a:gd name="connsiteY0" fmla="*/ 1571012 h 3814364"/>
              <a:gd name="connsiteX1" fmla="*/ 2244485 w 4937553"/>
              <a:gd name="connsiteY1" fmla="*/ 4267 h 3814364"/>
              <a:gd name="connsiteX2" fmla="*/ 4937504 w 4937553"/>
              <a:gd name="connsiteY2" fmla="*/ 2039364 h 3814364"/>
              <a:gd name="connsiteX3" fmla="*/ 1608865 w 4937553"/>
              <a:gd name="connsiteY3" fmla="*/ 3806832 h 3814364"/>
              <a:gd name="connsiteX4" fmla="*/ 8666 w 4937553"/>
              <a:gd name="connsiteY4" fmla="*/ 1571012 h 3814364"/>
              <a:gd name="connsiteX0" fmla="*/ 8666 w 4937585"/>
              <a:gd name="connsiteY0" fmla="*/ 1566964 h 3810316"/>
              <a:gd name="connsiteX1" fmla="*/ 2244485 w 4937585"/>
              <a:gd name="connsiteY1" fmla="*/ 219 h 3810316"/>
              <a:gd name="connsiteX2" fmla="*/ 4937504 w 4937585"/>
              <a:gd name="connsiteY2" fmla="*/ 2035316 h 3810316"/>
              <a:gd name="connsiteX3" fmla="*/ 1608865 w 4937585"/>
              <a:gd name="connsiteY3" fmla="*/ 3802784 h 3810316"/>
              <a:gd name="connsiteX4" fmla="*/ 8666 w 4937585"/>
              <a:gd name="connsiteY4" fmla="*/ 1566964 h 3810316"/>
              <a:gd name="connsiteX0" fmla="*/ 43333 w 4972252"/>
              <a:gd name="connsiteY0" fmla="*/ 1566964 h 3645661"/>
              <a:gd name="connsiteX1" fmla="*/ 2279152 w 4972252"/>
              <a:gd name="connsiteY1" fmla="*/ 219 h 3645661"/>
              <a:gd name="connsiteX2" fmla="*/ 4972171 w 4972252"/>
              <a:gd name="connsiteY2" fmla="*/ 2035316 h 3645661"/>
              <a:gd name="connsiteX3" fmla="*/ 1130576 w 4972252"/>
              <a:gd name="connsiteY3" fmla="*/ 3635516 h 3645661"/>
              <a:gd name="connsiteX4" fmla="*/ 43333 w 4972252"/>
              <a:gd name="connsiteY4" fmla="*/ 1566964 h 3645661"/>
              <a:gd name="connsiteX0" fmla="*/ 78145 w 5007064"/>
              <a:gd name="connsiteY0" fmla="*/ 1566964 h 3656438"/>
              <a:gd name="connsiteX1" fmla="*/ 2313964 w 5007064"/>
              <a:gd name="connsiteY1" fmla="*/ 219 h 3656438"/>
              <a:gd name="connsiteX2" fmla="*/ 5006983 w 5007064"/>
              <a:gd name="connsiteY2" fmla="*/ 2035316 h 3656438"/>
              <a:gd name="connsiteX3" fmla="*/ 1165388 w 5007064"/>
              <a:gd name="connsiteY3" fmla="*/ 3635516 h 3656438"/>
              <a:gd name="connsiteX4" fmla="*/ 78145 w 5007064"/>
              <a:gd name="connsiteY4" fmla="*/ 1566964 h 365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064" h="3656438">
                <a:moveTo>
                  <a:pt x="78145" y="1566964"/>
                </a:moveTo>
                <a:cubicBezTo>
                  <a:pt x="269574" y="961081"/>
                  <a:pt x="745360" y="11370"/>
                  <a:pt x="2313964" y="219"/>
                </a:cubicBezTo>
                <a:cubicBezTo>
                  <a:pt x="3882568" y="-10932"/>
                  <a:pt x="5018134" y="402052"/>
                  <a:pt x="5006983" y="2035316"/>
                </a:cubicBezTo>
                <a:cubicBezTo>
                  <a:pt x="5006983" y="3356346"/>
                  <a:pt x="2354851" y="3758180"/>
                  <a:pt x="1165388" y="3635516"/>
                </a:cubicBezTo>
                <a:cubicBezTo>
                  <a:pt x="-24075" y="3512852"/>
                  <a:pt x="-113284" y="2172847"/>
                  <a:pt x="78145" y="1566964"/>
                </a:cubicBezTo>
                <a:close/>
              </a:path>
            </a:pathLst>
          </a:custGeom>
          <a:solidFill>
            <a:srgbClr val="E7D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32E699A-8209-5142-B2D0-62E784EF14E4}"/>
              </a:ext>
            </a:extLst>
          </p:cNvPr>
          <p:cNvPicPr>
            <a:picLocks noChangeAspect="1"/>
          </p:cNvPicPr>
          <p:nvPr userDrawn="1"/>
        </p:nvPicPr>
        <p:blipFill>
          <a:blip r:embed="rId2"/>
          <a:stretch>
            <a:fillRect/>
          </a:stretch>
        </p:blipFill>
        <p:spPr>
          <a:xfrm>
            <a:off x="418046" y="1338147"/>
            <a:ext cx="5257693" cy="4343399"/>
          </a:xfrm>
          <a:prstGeom prst="rect">
            <a:avLst/>
          </a:prstGeom>
        </p:spPr>
      </p:pic>
      <p:sp>
        <p:nvSpPr>
          <p:cNvPr id="9" name="Title 1">
            <a:extLst>
              <a:ext uri="{FF2B5EF4-FFF2-40B4-BE49-F238E27FC236}">
                <a16:creationId xmlns:a16="http://schemas.microsoft.com/office/drawing/2014/main" id="{7636B625-381A-0D4D-A83E-06EF836244D4}"/>
              </a:ext>
            </a:extLst>
          </p:cNvPr>
          <p:cNvSpPr>
            <a:spLocks noGrp="1"/>
          </p:cNvSpPr>
          <p:nvPr>
            <p:ph type="title"/>
          </p:nvPr>
        </p:nvSpPr>
        <p:spPr>
          <a:xfrm>
            <a:off x="906035" y="1773044"/>
            <a:ext cx="4188679" cy="2843561"/>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6868FFE5-16C3-254B-BFF4-4380818FF3C3}"/>
              </a:ext>
            </a:extLst>
          </p:cNvPr>
          <p:cNvSpPr>
            <a:spLocks noGrp="1"/>
          </p:cNvSpPr>
          <p:nvPr>
            <p:ph idx="1"/>
          </p:nvPr>
        </p:nvSpPr>
        <p:spPr>
          <a:xfrm>
            <a:off x="6096000" y="1573929"/>
            <a:ext cx="5229922" cy="22955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2A734D2-2D15-8649-9876-6DF6E772C77B}"/>
              </a:ext>
            </a:extLst>
          </p:cNvPr>
          <p:cNvPicPr>
            <a:picLocks noChangeAspect="1"/>
          </p:cNvPicPr>
          <p:nvPr userDrawn="1"/>
        </p:nvPicPr>
        <p:blipFill>
          <a:blip r:embed="rId3"/>
          <a:stretch>
            <a:fillRect/>
          </a:stretch>
        </p:blipFill>
        <p:spPr>
          <a:xfrm rot="16200000">
            <a:off x="8775545" y="2055637"/>
            <a:ext cx="45719" cy="3764198"/>
          </a:xfrm>
          <a:prstGeom prst="rect">
            <a:avLst/>
          </a:prstGeom>
        </p:spPr>
      </p:pic>
      <p:sp>
        <p:nvSpPr>
          <p:cNvPr id="14" name="Content Placeholder 2">
            <a:extLst>
              <a:ext uri="{FF2B5EF4-FFF2-40B4-BE49-F238E27FC236}">
                <a16:creationId xmlns:a16="http://schemas.microsoft.com/office/drawing/2014/main" id="{FABA0416-6714-8045-8389-D1A8DB882291}"/>
              </a:ext>
            </a:extLst>
          </p:cNvPr>
          <p:cNvSpPr>
            <a:spLocks noGrp="1"/>
          </p:cNvSpPr>
          <p:nvPr>
            <p:ph idx="13"/>
          </p:nvPr>
        </p:nvSpPr>
        <p:spPr>
          <a:xfrm>
            <a:off x="6090428" y="4261373"/>
            <a:ext cx="5229922" cy="102269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0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7FCC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33A1328B-8974-D140-A021-53564BBA5ABA}" type="datetime1">
              <a:rPr lang="en-US" smtClean="0"/>
              <a:t>11/3/2022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5" r="-303" b="50000"/>
          <a:stretch/>
        </p:blipFill>
        <p:spPr>
          <a:xfrm>
            <a:off x="127321" y="598990"/>
            <a:ext cx="11771453" cy="5616616"/>
          </a:xfrm>
          <a:prstGeom prst="rect">
            <a:avLst/>
          </a:prstGeom>
        </p:spPr>
      </p:pic>
      <p:sp>
        <p:nvSpPr>
          <p:cNvPr id="9" name="Content Placeholder 6">
            <a:extLst>
              <a:ext uri="{FF2B5EF4-FFF2-40B4-BE49-F238E27FC236}">
                <a16:creationId xmlns:a16="http://schemas.microsoft.com/office/drawing/2014/main" id="{E69F79A2-8F81-6644-B0CA-EEE72DBD0BE1}"/>
              </a:ext>
            </a:extLst>
          </p:cNvPr>
          <p:cNvSpPr>
            <a:spLocks noGrp="1"/>
          </p:cNvSpPr>
          <p:nvPr>
            <p:ph sz="quarter" idx="14"/>
          </p:nvPr>
        </p:nvSpPr>
        <p:spPr>
          <a:xfrm>
            <a:off x="659384"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84B867C6-A198-1B4A-A852-95F027D8747D}"/>
              </a:ext>
            </a:extLst>
          </p:cNvPr>
          <p:cNvSpPr>
            <a:spLocks noGrp="1"/>
          </p:cNvSpPr>
          <p:nvPr>
            <p:ph sz="quarter" idx="15"/>
          </p:nvPr>
        </p:nvSpPr>
        <p:spPr>
          <a:xfrm>
            <a:off x="4353306"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B6AA58-7483-B84C-835B-7F5625C224F5}"/>
              </a:ext>
            </a:extLst>
          </p:cNvPr>
          <p:cNvSpPr>
            <a:spLocks noGrp="1"/>
          </p:cNvSpPr>
          <p:nvPr>
            <p:ph sz="quarter" idx="16"/>
          </p:nvPr>
        </p:nvSpPr>
        <p:spPr>
          <a:xfrm>
            <a:off x="8047228"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D08EAB46-9CF4-1F4A-9605-0234E4CD45B1}"/>
              </a:ext>
            </a:extLst>
          </p:cNvPr>
          <p:cNvSpPr>
            <a:spLocks noGrp="1"/>
          </p:cNvSpPr>
          <p:nvPr>
            <p:ph type="title"/>
          </p:nvPr>
        </p:nvSpPr>
        <p:spPr>
          <a:xfrm>
            <a:off x="838200" y="990600"/>
            <a:ext cx="10515600" cy="1211263"/>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113464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1312C-6CA2-D24F-8A96-BCA108219260}"/>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6B9BA-D6BC-614D-930F-CCC3CDA3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EDA0C-9DDC-6C49-8321-18C527EBB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67EE-F2D5-F743-9D13-08F24AF68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98ACC-B26F-934E-B1F6-6B563974BCB4}"/>
              </a:ext>
            </a:extLst>
          </p:cNvPr>
          <p:cNvSpPr>
            <a:spLocks noGrp="1"/>
          </p:cNvSpPr>
          <p:nvPr>
            <p:ph type="dt" sz="half" idx="10"/>
          </p:nvPr>
        </p:nvSpPr>
        <p:spPr/>
        <p:txBody>
          <a:bodyPr/>
          <a:lstStyle/>
          <a:p>
            <a:fld id="{1E8CA059-63AE-FD46-B1F3-C222D746C90F}" type="datetime1">
              <a:rPr lang="en-US" smtClean="0"/>
              <a:t>11/3/2022</a:t>
            </a:fld>
            <a:endParaRPr lang="en-US" dirty="0"/>
          </a:p>
        </p:txBody>
      </p:sp>
      <p:sp>
        <p:nvSpPr>
          <p:cNvPr id="6" name="Footer Placeholder 5">
            <a:extLst>
              <a:ext uri="{FF2B5EF4-FFF2-40B4-BE49-F238E27FC236}">
                <a16:creationId xmlns:a16="http://schemas.microsoft.com/office/drawing/2014/main" id="{B6697739-8E36-994F-A759-E889B9248C93}"/>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C48947F0-1B94-024F-B0D7-9B996C2CCA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922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2718B-E4C2-8143-BF22-39FDE3C7A7B5}"/>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78AC5FA-E6A9-E043-8D79-E29E732C9E6C}"/>
              </a:ext>
            </a:extLst>
          </p:cNvPr>
          <p:cNvSpPr>
            <a:spLocks noGrp="1"/>
          </p:cNvSpPr>
          <p:nvPr>
            <p:ph type="title"/>
          </p:nvPr>
        </p:nvSpPr>
        <p:spPr>
          <a:xfrm>
            <a:off x="514814" y="365126"/>
            <a:ext cx="10838986" cy="642394"/>
          </a:xfrm>
        </p:spPr>
        <p:txBody>
          <a:bodyPr>
            <a:norm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FAD2512-BA9F-AE43-9A64-DF9E7C17B4E4}"/>
              </a:ext>
            </a:extLst>
          </p:cNvPr>
          <p:cNvSpPr>
            <a:spLocks noGrp="1"/>
          </p:cNvSpPr>
          <p:nvPr>
            <p:ph sz="half" idx="1" hasCustomPrompt="1"/>
          </p:nvPr>
        </p:nvSpPr>
        <p:spPr>
          <a:xfrm>
            <a:off x="514814" y="3429000"/>
            <a:ext cx="5181600" cy="2747961"/>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5763439-0D63-384B-81AB-3177F9E7B31B}"/>
              </a:ext>
            </a:extLst>
          </p:cNvPr>
          <p:cNvSpPr>
            <a:spLocks noGrp="1"/>
          </p:cNvSpPr>
          <p:nvPr>
            <p:ph sz="half" idx="2" hasCustomPrompt="1"/>
          </p:nvPr>
        </p:nvSpPr>
        <p:spPr>
          <a:xfrm>
            <a:off x="6172200" y="3429000"/>
            <a:ext cx="5181600" cy="274796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CC73837D-1D39-8546-AE6F-8138A72CC57F}"/>
              </a:ext>
            </a:extLst>
          </p:cNvPr>
          <p:cNvSpPr>
            <a:spLocks noGrp="1"/>
          </p:cNvSpPr>
          <p:nvPr>
            <p:ph type="dt" sz="half" idx="10"/>
          </p:nvPr>
        </p:nvSpPr>
        <p:spPr>
          <a:xfrm>
            <a:off x="838200" y="6356350"/>
            <a:ext cx="2743200" cy="365125"/>
          </a:xfrm>
        </p:spPr>
        <p:txBody>
          <a:bodyPr/>
          <a:lstStyle/>
          <a:p>
            <a:fld id="{3FC02089-5ADB-3F4C-9FE0-380FE0C76061}" type="datetime1">
              <a:rPr lang="en-US" smtClean="0"/>
              <a:t>11/3/2022</a:t>
            </a:fld>
            <a:endParaRPr lang="en-US" dirty="0"/>
          </a:p>
        </p:txBody>
      </p:sp>
      <p:sp>
        <p:nvSpPr>
          <p:cNvPr id="11" name="Footer Placeholder 5">
            <a:extLst>
              <a:ext uri="{FF2B5EF4-FFF2-40B4-BE49-F238E27FC236}">
                <a16:creationId xmlns:a16="http://schemas.microsoft.com/office/drawing/2014/main" id="{B22417BA-B108-DB4A-B1B6-349371933AAF}"/>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493686E5-ED3A-304B-864D-C35F00E3827B}"/>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795DB3F5-B2FA-EE45-9D12-E165503E223E}"/>
              </a:ext>
            </a:extLst>
          </p:cNvPr>
          <p:cNvPicPr>
            <a:picLocks noChangeAspect="1"/>
          </p:cNvPicPr>
          <p:nvPr userDrawn="1"/>
        </p:nvPicPr>
        <p:blipFill>
          <a:blip r:embed="rId2"/>
          <a:stretch>
            <a:fillRect/>
          </a:stretch>
        </p:blipFill>
        <p:spPr>
          <a:xfrm>
            <a:off x="5876227" y="2059801"/>
            <a:ext cx="45719" cy="3764198"/>
          </a:xfrm>
          <a:prstGeom prst="rect">
            <a:avLst/>
          </a:prstGeom>
        </p:spPr>
      </p:pic>
      <p:sp>
        <p:nvSpPr>
          <p:cNvPr id="14" name="Text Placeholder 12">
            <a:extLst>
              <a:ext uri="{FF2B5EF4-FFF2-40B4-BE49-F238E27FC236}">
                <a16:creationId xmlns:a16="http://schemas.microsoft.com/office/drawing/2014/main" id="{B218DB45-2CB2-8344-B12A-02130B35327A}"/>
              </a:ext>
            </a:extLst>
          </p:cNvPr>
          <p:cNvSpPr>
            <a:spLocks noGrp="1"/>
          </p:cNvSpPr>
          <p:nvPr>
            <p:ph type="body" sz="quarter" idx="13"/>
          </p:nvPr>
        </p:nvSpPr>
        <p:spPr>
          <a:xfrm>
            <a:off x="514814"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5" name="Text Placeholder 12">
            <a:extLst>
              <a:ext uri="{FF2B5EF4-FFF2-40B4-BE49-F238E27FC236}">
                <a16:creationId xmlns:a16="http://schemas.microsoft.com/office/drawing/2014/main" id="{2CD0A364-A1EC-CA4B-9AE8-E8860F6C0DC2}"/>
              </a:ext>
            </a:extLst>
          </p:cNvPr>
          <p:cNvSpPr>
            <a:spLocks noGrp="1"/>
          </p:cNvSpPr>
          <p:nvPr>
            <p:ph type="body" sz="quarter" idx="14"/>
          </p:nvPr>
        </p:nvSpPr>
        <p:spPr>
          <a:xfrm>
            <a:off x="6172200"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6" name="Picture Placeholder 15">
            <a:extLst>
              <a:ext uri="{FF2B5EF4-FFF2-40B4-BE49-F238E27FC236}">
                <a16:creationId xmlns:a16="http://schemas.microsoft.com/office/drawing/2014/main" id="{409F7E9D-57FF-444A-BBBD-5513C990C44B}"/>
              </a:ext>
            </a:extLst>
          </p:cNvPr>
          <p:cNvSpPr>
            <a:spLocks noGrp="1"/>
          </p:cNvSpPr>
          <p:nvPr>
            <p:ph type="pic" sz="quarter" idx="15"/>
          </p:nvPr>
        </p:nvSpPr>
        <p:spPr>
          <a:xfrm>
            <a:off x="2341881" y="1260882"/>
            <a:ext cx="1346658" cy="1344868"/>
          </a:xfrm>
        </p:spPr>
        <p:txBody>
          <a:bodyPr/>
          <a:lstStyle/>
          <a:p>
            <a:endParaRPr lang="en-US" dirty="0"/>
          </a:p>
        </p:txBody>
      </p:sp>
      <p:sp>
        <p:nvSpPr>
          <p:cNvPr id="17" name="Picture Placeholder 15">
            <a:extLst>
              <a:ext uri="{FF2B5EF4-FFF2-40B4-BE49-F238E27FC236}">
                <a16:creationId xmlns:a16="http://schemas.microsoft.com/office/drawing/2014/main" id="{AA75AE70-5079-594F-A147-138E6DB03B78}"/>
              </a:ext>
            </a:extLst>
          </p:cNvPr>
          <p:cNvSpPr>
            <a:spLocks noGrp="1"/>
          </p:cNvSpPr>
          <p:nvPr>
            <p:ph type="pic" sz="quarter" idx="16"/>
          </p:nvPr>
        </p:nvSpPr>
        <p:spPr>
          <a:xfrm>
            <a:off x="7937271" y="1260882"/>
            <a:ext cx="1346658" cy="1344868"/>
          </a:xfrm>
        </p:spPr>
        <p:txBody>
          <a:bodyPr/>
          <a:lstStyle/>
          <a:p>
            <a:endParaRPr lang="en-US" dirty="0"/>
          </a:p>
        </p:txBody>
      </p:sp>
    </p:spTree>
    <p:extLst>
      <p:ext uri="{BB962C8B-B14F-4D97-AF65-F5344CB8AC3E}">
        <p14:creationId xmlns:p14="http://schemas.microsoft.com/office/powerpoint/2010/main" val="139477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2D35C1-5328-2944-949E-BC3F3B43290A}"/>
              </a:ext>
            </a:extLst>
          </p:cNvPr>
          <p:cNvSpPr/>
          <p:nvPr userDrawn="1"/>
        </p:nvSpPr>
        <p:spPr>
          <a:xfrm>
            <a:off x="0" y="6300270"/>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9726A-D583-B444-9FE9-634281544717}"/>
              </a:ext>
            </a:extLst>
          </p:cNvPr>
          <p:cNvSpPr>
            <a:spLocks noGrp="1"/>
          </p:cNvSpPr>
          <p:nvPr>
            <p:ph type="title"/>
          </p:nvPr>
        </p:nvSpPr>
        <p:spPr>
          <a:xfrm>
            <a:off x="278514" y="72057"/>
            <a:ext cx="10515600" cy="921669"/>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1A2180C-DC44-E548-BA05-51B9269D5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88B24-B089-2848-9154-DB3AD2E37246}"/>
              </a:ext>
            </a:extLst>
          </p:cNvPr>
          <p:cNvSpPr>
            <a:spLocks noGrp="1"/>
          </p:cNvSpPr>
          <p:nvPr>
            <p:ph type="dt" sz="half" idx="10"/>
          </p:nvPr>
        </p:nvSpPr>
        <p:spPr/>
        <p:txBody>
          <a:bodyPr/>
          <a:lstStyle/>
          <a:p>
            <a:fld id="{3E4D3C13-D2F4-C046-A0AF-A502F6B8BF82}" type="datetime1">
              <a:rPr lang="en-US" smtClean="0"/>
              <a:t>11/3/2022</a:t>
            </a:fld>
            <a:endParaRPr lang="en-US" dirty="0"/>
          </a:p>
        </p:txBody>
      </p:sp>
      <p:sp>
        <p:nvSpPr>
          <p:cNvPr id="5" name="Footer Placeholder 4">
            <a:extLst>
              <a:ext uri="{FF2B5EF4-FFF2-40B4-BE49-F238E27FC236}">
                <a16:creationId xmlns:a16="http://schemas.microsoft.com/office/drawing/2014/main" id="{93279AC5-7AEF-7645-8300-BD5681A33FC9}"/>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7A08B8-EFE3-CD44-A6C1-68A855497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3260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5D89B91-6AA7-BC42-94A7-4695249CDC2C}"/>
              </a:ext>
            </a:extLst>
          </p:cNvPr>
          <p:cNvSpPr/>
          <p:nvPr userDrawn="1"/>
        </p:nvSpPr>
        <p:spPr>
          <a:xfrm>
            <a:off x="3689146" y="1272194"/>
            <a:ext cx="8263203" cy="4921012"/>
          </a:xfrm>
          <a:custGeom>
            <a:avLst/>
            <a:gdLst>
              <a:gd name="connsiteX0" fmla="*/ 0 w 8369969"/>
              <a:gd name="connsiteY0" fmla="*/ 820026 h 4920059"/>
              <a:gd name="connsiteX1" fmla="*/ 820026 w 8369969"/>
              <a:gd name="connsiteY1" fmla="*/ 0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0 w 8369969"/>
              <a:gd name="connsiteY8" fmla="*/ 820026 h 4920059"/>
              <a:gd name="connsiteX0" fmla="*/ 14121 w 8384090"/>
              <a:gd name="connsiteY0" fmla="*/ 820026 h 4920059"/>
              <a:gd name="connsiteX1" fmla="*/ 348010 w 8384090"/>
              <a:gd name="connsiteY1" fmla="*/ 11575 h 4920059"/>
              <a:gd name="connsiteX2" fmla="*/ 7564064 w 8384090"/>
              <a:gd name="connsiteY2" fmla="*/ 0 h 4920059"/>
              <a:gd name="connsiteX3" fmla="*/ 8384090 w 8384090"/>
              <a:gd name="connsiteY3" fmla="*/ 820026 h 4920059"/>
              <a:gd name="connsiteX4" fmla="*/ 8384090 w 8384090"/>
              <a:gd name="connsiteY4" fmla="*/ 4100033 h 4920059"/>
              <a:gd name="connsiteX5" fmla="*/ 7564064 w 8384090"/>
              <a:gd name="connsiteY5" fmla="*/ 4920059 h 4920059"/>
              <a:gd name="connsiteX6" fmla="*/ 834147 w 8384090"/>
              <a:gd name="connsiteY6" fmla="*/ 4920059 h 4920059"/>
              <a:gd name="connsiteX7" fmla="*/ 14121 w 8384090"/>
              <a:gd name="connsiteY7" fmla="*/ 4100033 h 4920059"/>
              <a:gd name="connsiteX8" fmla="*/ 14121 w 8384090"/>
              <a:gd name="connsiteY8" fmla="*/ 820026 h 4920059"/>
              <a:gd name="connsiteX0" fmla="*/ 219919 w 8369969"/>
              <a:gd name="connsiteY0" fmla="*/ 79687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219919 w 8369969"/>
              <a:gd name="connsiteY8" fmla="*/ 79687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762153 w 8312096"/>
              <a:gd name="connsiteY6" fmla="*/ 4920059 h 4920059"/>
              <a:gd name="connsiteX7" fmla="*/ 23150 w 8312096"/>
              <a:gd name="connsiteY7" fmla="*/ 4123183 h 4920059"/>
              <a:gd name="connsiteX8" fmla="*/ 0 w 8312096"/>
              <a:gd name="connsiteY8" fmla="*/ 820026 h 4920059"/>
              <a:gd name="connsiteX0" fmla="*/ 121707 w 8433803"/>
              <a:gd name="connsiteY0" fmla="*/ 820026 h 4920059"/>
              <a:gd name="connsiteX1" fmla="*/ 397723 w 8433803"/>
              <a:gd name="connsiteY1" fmla="*/ 11575 h 4920059"/>
              <a:gd name="connsiteX2" fmla="*/ 7613777 w 8433803"/>
              <a:gd name="connsiteY2" fmla="*/ 0 h 4920059"/>
              <a:gd name="connsiteX3" fmla="*/ 8433803 w 8433803"/>
              <a:gd name="connsiteY3" fmla="*/ 820026 h 4920059"/>
              <a:gd name="connsiteX4" fmla="*/ 8433803 w 8433803"/>
              <a:gd name="connsiteY4" fmla="*/ 4100033 h 4920059"/>
              <a:gd name="connsiteX5" fmla="*/ 7613777 w 8433803"/>
              <a:gd name="connsiteY5" fmla="*/ 4920059 h 4920059"/>
              <a:gd name="connsiteX6" fmla="*/ 224103 w 8433803"/>
              <a:gd name="connsiteY6" fmla="*/ 4908484 h 4920059"/>
              <a:gd name="connsiteX7" fmla="*/ 144857 w 8433803"/>
              <a:gd name="connsiteY7" fmla="*/ 4123183 h 4920059"/>
              <a:gd name="connsiteX8" fmla="*/ 121707 w 8433803"/>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102396 w 8312096"/>
              <a:gd name="connsiteY6" fmla="*/ 4908484 h 4920059"/>
              <a:gd name="connsiteX7" fmla="*/ 23150 w 8312096"/>
              <a:gd name="connsiteY7" fmla="*/ 4123183 h 4920059"/>
              <a:gd name="connsiteX8" fmla="*/ 0 w 8312096"/>
              <a:gd name="connsiteY8" fmla="*/ 820026 h 4920059"/>
              <a:gd name="connsiteX0" fmla="*/ 0 w 8456952"/>
              <a:gd name="connsiteY0" fmla="*/ 820026 h 4909553"/>
              <a:gd name="connsiteX1" fmla="*/ 276016 w 8456952"/>
              <a:gd name="connsiteY1" fmla="*/ 11575 h 4909553"/>
              <a:gd name="connsiteX2" fmla="*/ 7492070 w 8456952"/>
              <a:gd name="connsiteY2" fmla="*/ 0 h 4909553"/>
              <a:gd name="connsiteX3" fmla="*/ 8312096 w 8456952"/>
              <a:gd name="connsiteY3" fmla="*/ 820026 h 4909553"/>
              <a:gd name="connsiteX4" fmla="*/ 8312096 w 8456952"/>
              <a:gd name="connsiteY4" fmla="*/ 4100033 h 4909553"/>
              <a:gd name="connsiteX5" fmla="*/ 8232849 w 8456952"/>
              <a:gd name="connsiteY5" fmla="*/ 4908484 h 4909553"/>
              <a:gd name="connsiteX6" fmla="*/ 102396 w 8456952"/>
              <a:gd name="connsiteY6" fmla="*/ 4908484 h 4909553"/>
              <a:gd name="connsiteX7" fmla="*/ 23150 w 8456952"/>
              <a:gd name="connsiteY7" fmla="*/ 4123183 h 4909553"/>
              <a:gd name="connsiteX8" fmla="*/ 0 w 8456952"/>
              <a:gd name="connsiteY8" fmla="*/ 820026 h 4909553"/>
              <a:gd name="connsiteX0" fmla="*/ 0 w 8333807"/>
              <a:gd name="connsiteY0" fmla="*/ 820026 h 4909553"/>
              <a:gd name="connsiteX1" fmla="*/ 276016 w 8333807"/>
              <a:gd name="connsiteY1" fmla="*/ 11575 h 4909553"/>
              <a:gd name="connsiteX2" fmla="*/ 7492070 w 8333807"/>
              <a:gd name="connsiteY2" fmla="*/ 0 h 4909553"/>
              <a:gd name="connsiteX3" fmla="*/ 8312096 w 8333807"/>
              <a:gd name="connsiteY3" fmla="*/ 820026 h 4909553"/>
              <a:gd name="connsiteX4" fmla="*/ 8312096 w 8333807"/>
              <a:gd name="connsiteY4" fmla="*/ 4100033 h 4909553"/>
              <a:gd name="connsiteX5" fmla="*/ 8232849 w 8333807"/>
              <a:gd name="connsiteY5" fmla="*/ 4908484 h 4909553"/>
              <a:gd name="connsiteX6" fmla="*/ 102396 w 8333807"/>
              <a:gd name="connsiteY6" fmla="*/ 4908484 h 4909553"/>
              <a:gd name="connsiteX7" fmla="*/ 23150 w 8333807"/>
              <a:gd name="connsiteY7" fmla="*/ 4123183 h 4909553"/>
              <a:gd name="connsiteX8" fmla="*/ 0 w 8333807"/>
              <a:gd name="connsiteY8" fmla="*/ 820026 h 4909553"/>
              <a:gd name="connsiteX0" fmla="*/ 0 w 8315173"/>
              <a:gd name="connsiteY0" fmla="*/ 820026 h 4909553"/>
              <a:gd name="connsiteX1" fmla="*/ 276016 w 8315173"/>
              <a:gd name="connsiteY1" fmla="*/ 11575 h 4909553"/>
              <a:gd name="connsiteX2" fmla="*/ 7492070 w 8315173"/>
              <a:gd name="connsiteY2" fmla="*/ 0 h 4909553"/>
              <a:gd name="connsiteX3" fmla="*/ 8312096 w 8315173"/>
              <a:gd name="connsiteY3" fmla="*/ 820026 h 4909553"/>
              <a:gd name="connsiteX4" fmla="*/ 8265797 w 8315173"/>
              <a:gd name="connsiteY4" fmla="*/ 4088458 h 4909553"/>
              <a:gd name="connsiteX5" fmla="*/ 8232849 w 8315173"/>
              <a:gd name="connsiteY5" fmla="*/ 4908484 h 4909553"/>
              <a:gd name="connsiteX6" fmla="*/ 102396 w 8315173"/>
              <a:gd name="connsiteY6" fmla="*/ 4908484 h 4909553"/>
              <a:gd name="connsiteX7" fmla="*/ 23150 w 8315173"/>
              <a:gd name="connsiteY7" fmla="*/ 4123183 h 4909553"/>
              <a:gd name="connsiteX8" fmla="*/ 0 w 8315173"/>
              <a:gd name="connsiteY8" fmla="*/ 820026 h 4909553"/>
              <a:gd name="connsiteX0" fmla="*/ 0 w 8312096"/>
              <a:gd name="connsiteY0" fmla="*/ 820026 h 4921012"/>
              <a:gd name="connsiteX1" fmla="*/ 276016 w 8312096"/>
              <a:gd name="connsiteY1" fmla="*/ 11575 h 4921012"/>
              <a:gd name="connsiteX2" fmla="*/ 7492070 w 8312096"/>
              <a:gd name="connsiteY2" fmla="*/ 0 h 4921012"/>
              <a:gd name="connsiteX3" fmla="*/ 8312096 w 8312096"/>
              <a:gd name="connsiteY3" fmla="*/ 820026 h 4921012"/>
              <a:gd name="connsiteX4" fmla="*/ 8265797 w 8312096"/>
              <a:gd name="connsiteY4" fmla="*/ 4088458 h 4921012"/>
              <a:gd name="connsiteX5" fmla="*/ 8163401 w 8312096"/>
              <a:gd name="connsiteY5" fmla="*/ 4920059 h 4921012"/>
              <a:gd name="connsiteX6" fmla="*/ 102396 w 8312096"/>
              <a:gd name="connsiteY6" fmla="*/ 4908484 h 4921012"/>
              <a:gd name="connsiteX7" fmla="*/ 23150 w 8312096"/>
              <a:gd name="connsiteY7" fmla="*/ 4123183 h 4921012"/>
              <a:gd name="connsiteX8" fmla="*/ 0 w 8312096"/>
              <a:gd name="connsiteY8" fmla="*/ 820026 h 4921012"/>
              <a:gd name="connsiteX0" fmla="*/ 0 w 8276983"/>
              <a:gd name="connsiteY0" fmla="*/ 828503 h 4929489"/>
              <a:gd name="connsiteX1" fmla="*/ 276016 w 8276983"/>
              <a:gd name="connsiteY1" fmla="*/ 20052 h 4929489"/>
              <a:gd name="connsiteX2" fmla="*/ 7492070 w 8276983"/>
              <a:gd name="connsiteY2" fmla="*/ 8477 h 4929489"/>
              <a:gd name="connsiteX3" fmla="*/ 8242647 w 8276983"/>
              <a:gd name="connsiteY3" fmla="*/ 365516 h 4929489"/>
              <a:gd name="connsiteX4" fmla="*/ 8265797 w 8276983"/>
              <a:gd name="connsiteY4" fmla="*/ 4096935 h 4929489"/>
              <a:gd name="connsiteX5" fmla="*/ 8163401 w 8276983"/>
              <a:gd name="connsiteY5" fmla="*/ 4928536 h 4929489"/>
              <a:gd name="connsiteX6" fmla="*/ 102396 w 8276983"/>
              <a:gd name="connsiteY6" fmla="*/ 4916961 h 4929489"/>
              <a:gd name="connsiteX7" fmla="*/ 23150 w 8276983"/>
              <a:gd name="connsiteY7" fmla="*/ 4131660 h 4929489"/>
              <a:gd name="connsiteX8" fmla="*/ 0 w 8276983"/>
              <a:gd name="connsiteY8" fmla="*/ 828503 h 4929489"/>
              <a:gd name="connsiteX0" fmla="*/ 0 w 8276983"/>
              <a:gd name="connsiteY0" fmla="*/ 808451 h 4909437"/>
              <a:gd name="connsiteX1" fmla="*/ 276016 w 8276983"/>
              <a:gd name="connsiteY1" fmla="*/ 0 h 4909437"/>
              <a:gd name="connsiteX2" fmla="*/ 7492070 w 8276983"/>
              <a:gd name="connsiteY2" fmla="*/ 104172 h 4909437"/>
              <a:gd name="connsiteX3" fmla="*/ 8242647 w 8276983"/>
              <a:gd name="connsiteY3" fmla="*/ 345464 h 4909437"/>
              <a:gd name="connsiteX4" fmla="*/ 8265797 w 8276983"/>
              <a:gd name="connsiteY4" fmla="*/ 4076883 h 4909437"/>
              <a:gd name="connsiteX5" fmla="*/ 8163401 w 8276983"/>
              <a:gd name="connsiteY5" fmla="*/ 4908484 h 4909437"/>
              <a:gd name="connsiteX6" fmla="*/ 102396 w 8276983"/>
              <a:gd name="connsiteY6" fmla="*/ 4896909 h 4909437"/>
              <a:gd name="connsiteX7" fmla="*/ 23150 w 8276983"/>
              <a:gd name="connsiteY7" fmla="*/ 4111608 h 4909437"/>
              <a:gd name="connsiteX8" fmla="*/ 0 w 8276983"/>
              <a:gd name="connsiteY8" fmla="*/ 808451 h 4909437"/>
              <a:gd name="connsiteX0" fmla="*/ 0 w 8276983"/>
              <a:gd name="connsiteY0" fmla="*/ 810997 h 4911983"/>
              <a:gd name="connsiteX1" fmla="*/ 276016 w 8276983"/>
              <a:gd name="connsiteY1" fmla="*/ 2546 h 4911983"/>
              <a:gd name="connsiteX2" fmla="*/ 7480496 w 8276983"/>
              <a:gd name="connsiteY2" fmla="*/ 14121 h 4911983"/>
              <a:gd name="connsiteX3" fmla="*/ 8242647 w 8276983"/>
              <a:gd name="connsiteY3" fmla="*/ 348010 h 4911983"/>
              <a:gd name="connsiteX4" fmla="*/ 8265797 w 8276983"/>
              <a:gd name="connsiteY4" fmla="*/ 4079429 h 4911983"/>
              <a:gd name="connsiteX5" fmla="*/ 8163401 w 8276983"/>
              <a:gd name="connsiteY5" fmla="*/ 4911030 h 4911983"/>
              <a:gd name="connsiteX6" fmla="*/ 102396 w 8276983"/>
              <a:gd name="connsiteY6" fmla="*/ 4899455 h 4911983"/>
              <a:gd name="connsiteX7" fmla="*/ 23150 w 8276983"/>
              <a:gd name="connsiteY7" fmla="*/ 4114154 h 4911983"/>
              <a:gd name="connsiteX8" fmla="*/ 0 w 8276983"/>
              <a:gd name="connsiteY8" fmla="*/ 810997 h 4911983"/>
              <a:gd name="connsiteX0" fmla="*/ 0 w 8276983"/>
              <a:gd name="connsiteY0" fmla="*/ 820026 h 4921012"/>
              <a:gd name="connsiteX1" fmla="*/ 276016 w 8276983"/>
              <a:gd name="connsiteY1" fmla="*/ 0 h 4921012"/>
              <a:gd name="connsiteX2" fmla="*/ 7480496 w 8276983"/>
              <a:gd name="connsiteY2" fmla="*/ 23150 h 4921012"/>
              <a:gd name="connsiteX3" fmla="*/ 8242647 w 8276983"/>
              <a:gd name="connsiteY3" fmla="*/ 357039 h 4921012"/>
              <a:gd name="connsiteX4" fmla="*/ 8265797 w 8276983"/>
              <a:gd name="connsiteY4" fmla="*/ 4088458 h 4921012"/>
              <a:gd name="connsiteX5" fmla="*/ 8163401 w 8276983"/>
              <a:gd name="connsiteY5" fmla="*/ 4920059 h 4921012"/>
              <a:gd name="connsiteX6" fmla="*/ 102396 w 8276983"/>
              <a:gd name="connsiteY6" fmla="*/ 4908484 h 4921012"/>
              <a:gd name="connsiteX7" fmla="*/ 23150 w 8276983"/>
              <a:gd name="connsiteY7" fmla="*/ 4123183 h 4921012"/>
              <a:gd name="connsiteX8" fmla="*/ 0 w 8276983"/>
              <a:gd name="connsiteY8" fmla="*/ 820026 h 4921012"/>
              <a:gd name="connsiteX0" fmla="*/ 3780 w 8280763"/>
              <a:gd name="connsiteY0" fmla="*/ 820026 h 4921012"/>
              <a:gd name="connsiteX1" fmla="*/ 279796 w 8280763"/>
              <a:gd name="connsiteY1" fmla="*/ 0 h 4921012"/>
              <a:gd name="connsiteX2" fmla="*/ 7484276 w 8280763"/>
              <a:gd name="connsiteY2" fmla="*/ 23150 h 4921012"/>
              <a:gd name="connsiteX3" fmla="*/ 8246427 w 8280763"/>
              <a:gd name="connsiteY3" fmla="*/ 357039 h 4921012"/>
              <a:gd name="connsiteX4" fmla="*/ 8269577 w 8280763"/>
              <a:gd name="connsiteY4" fmla="*/ 4088458 h 4921012"/>
              <a:gd name="connsiteX5" fmla="*/ 8167181 w 8280763"/>
              <a:gd name="connsiteY5" fmla="*/ 4920059 h 4921012"/>
              <a:gd name="connsiteX6" fmla="*/ 106176 w 8280763"/>
              <a:gd name="connsiteY6" fmla="*/ 4908484 h 4921012"/>
              <a:gd name="connsiteX7" fmla="*/ 26930 w 8280763"/>
              <a:gd name="connsiteY7" fmla="*/ 4123183 h 4921012"/>
              <a:gd name="connsiteX8" fmla="*/ 3780 w 8280763"/>
              <a:gd name="connsiteY8" fmla="*/ 820026 h 4921012"/>
              <a:gd name="connsiteX0" fmla="*/ 20944 w 8263203"/>
              <a:gd name="connsiteY0" fmla="*/ 843176 h 4921012"/>
              <a:gd name="connsiteX1" fmla="*/ 262236 w 8263203"/>
              <a:gd name="connsiteY1" fmla="*/ 0 h 4921012"/>
              <a:gd name="connsiteX2" fmla="*/ 7466716 w 8263203"/>
              <a:gd name="connsiteY2" fmla="*/ 23150 h 4921012"/>
              <a:gd name="connsiteX3" fmla="*/ 8228867 w 8263203"/>
              <a:gd name="connsiteY3" fmla="*/ 357039 h 4921012"/>
              <a:gd name="connsiteX4" fmla="*/ 8252017 w 8263203"/>
              <a:gd name="connsiteY4" fmla="*/ 4088458 h 4921012"/>
              <a:gd name="connsiteX5" fmla="*/ 8149621 w 8263203"/>
              <a:gd name="connsiteY5" fmla="*/ 4920059 h 4921012"/>
              <a:gd name="connsiteX6" fmla="*/ 88616 w 8263203"/>
              <a:gd name="connsiteY6" fmla="*/ 4908484 h 4921012"/>
              <a:gd name="connsiteX7" fmla="*/ 9370 w 8263203"/>
              <a:gd name="connsiteY7" fmla="*/ 4123183 h 4921012"/>
              <a:gd name="connsiteX8" fmla="*/ 20944 w 8263203"/>
              <a:gd name="connsiteY8" fmla="*/ 843176 h 49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203" h="4921012">
                <a:moveTo>
                  <a:pt x="20944" y="843176"/>
                </a:moveTo>
                <a:cubicBezTo>
                  <a:pt x="9369" y="529184"/>
                  <a:pt x="-28607" y="0"/>
                  <a:pt x="262236" y="0"/>
                </a:cubicBezTo>
                <a:lnTo>
                  <a:pt x="7466716" y="23150"/>
                </a:lnTo>
                <a:cubicBezTo>
                  <a:pt x="7919604" y="23150"/>
                  <a:pt x="8228867" y="-95849"/>
                  <a:pt x="8228867" y="357039"/>
                </a:cubicBezTo>
                <a:lnTo>
                  <a:pt x="8252017" y="4088458"/>
                </a:lnTo>
                <a:cubicBezTo>
                  <a:pt x="8252017" y="4541346"/>
                  <a:pt x="8313142" y="4943208"/>
                  <a:pt x="8149621" y="4920059"/>
                </a:cubicBezTo>
                <a:lnTo>
                  <a:pt x="88616" y="4908484"/>
                </a:lnTo>
                <a:cubicBezTo>
                  <a:pt x="-40181" y="4931633"/>
                  <a:pt x="9370" y="4576071"/>
                  <a:pt x="9370" y="4123183"/>
                </a:cubicBezTo>
                <a:lnTo>
                  <a:pt x="20944" y="843176"/>
                </a:lnTo>
                <a:close/>
              </a:path>
            </a:pathLst>
          </a:custGeom>
          <a:solidFill>
            <a:srgbClr val="E7D9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5AD33E2-BCF9-CB4E-9D0B-8415AC67F4C4}"/>
              </a:ext>
            </a:extLst>
          </p:cNvPr>
          <p:cNvSpPr>
            <a:spLocks noGrp="1"/>
          </p:cNvSpPr>
          <p:nvPr>
            <p:ph type="pic" idx="1"/>
          </p:nvPr>
        </p:nvSpPr>
        <p:spPr>
          <a:xfrm>
            <a:off x="240632" y="513347"/>
            <a:ext cx="3632012" cy="56789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B06F7EF-E044-CD4F-88CE-81905DB08351}"/>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E23C-55DE-E84B-99BB-BCFC4D59C03C}"/>
              </a:ext>
            </a:extLst>
          </p:cNvPr>
          <p:cNvSpPr>
            <a:spLocks noGrp="1"/>
          </p:cNvSpPr>
          <p:nvPr>
            <p:ph type="title"/>
          </p:nvPr>
        </p:nvSpPr>
        <p:spPr>
          <a:xfrm>
            <a:off x="4038600" y="401353"/>
            <a:ext cx="6229309" cy="692671"/>
          </a:xfrm>
        </p:spPr>
        <p:txBody>
          <a:bodyPr anchor="ct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9C6C1973-E3FA-A647-B220-DC1BC23DFA1C}"/>
              </a:ext>
            </a:extLst>
          </p:cNvPr>
          <p:cNvSpPr>
            <a:spLocks noGrp="1"/>
          </p:cNvSpPr>
          <p:nvPr>
            <p:ph type="body" sz="half" idx="2"/>
          </p:nvPr>
        </p:nvSpPr>
        <p:spPr>
          <a:xfrm>
            <a:off x="4038600" y="1620097"/>
            <a:ext cx="7527758" cy="43751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BF1A1B-9CFF-F045-9477-E4A00003C884}"/>
              </a:ext>
            </a:extLst>
          </p:cNvPr>
          <p:cNvSpPr>
            <a:spLocks noGrp="1"/>
          </p:cNvSpPr>
          <p:nvPr>
            <p:ph type="dt" sz="half" idx="10"/>
          </p:nvPr>
        </p:nvSpPr>
        <p:spPr/>
        <p:txBody>
          <a:bodyPr/>
          <a:lstStyle/>
          <a:p>
            <a:fld id="{54562966-91C9-4A40-B570-2F4948730CDA}" type="datetime1">
              <a:rPr lang="en-US" smtClean="0"/>
              <a:t>11/3/2022</a:t>
            </a:fld>
            <a:endParaRPr lang="en-US" dirty="0"/>
          </a:p>
        </p:txBody>
      </p:sp>
      <p:sp>
        <p:nvSpPr>
          <p:cNvPr id="6" name="Footer Placeholder 5">
            <a:extLst>
              <a:ext uri="{FF2B5EF4-FFF2-40B4-BE49-F238E27FC236}">
                <a16:creationId xmlns:a16="http://schemas.microsoft.com/office/drawing/2014/main" id="{1CD457E3-213C-924A-A58C-294B0201047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DFBBFB4B-A985-0249-9427-ACCCA2A92579}"/>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283E02E2-1A2C-754A-8921-4EC2844C6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307" y="782373"/>
            <a:ext cx="5743074" cy="596900"/>
          </a:xfrm>
          <a:prstGeom prst="rect">
            <a:avLst/>
          </a:prstGeom>
        </p:spPr>
      </p:pic>
    </p:spTree>
    <p:extLst>
      <p:ext uri="{BB962C8B-B14F-4D97-AF65-F5344CB8AC3E}">
        <p14:creationId xmlns:p14="http://schemas.microsoft.com/office/powerpoint/2010/main" val="42564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D4F2822-7E4D-9B4F-A13F-CD3E8071B369}"/>
              </a:ext>
            </a:extLst>
          </p:cNvPr>
          <p:cNvSpPr>
            <a:spLocks noGrp="1"/>
          </p:cNvSpPr>
          <p:nvPr>
            <p:ph type="pic" idx="1"/>
          </p:nvPr>
        </p:nvSpPr>
        <p:spPr>
          <a:xfrm>
            <a:off x="838199" y="747132"/>
            <a:ext cx="3023293" cy="4962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E2A54597-30D3-F140-839E-31F9C8821B89}"/>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360B901-4325-C645-9545-4FBE4A7E18EE}"/>
              </a:ext>
            </a:extLst>
          </p:cNvPr>
          <p:cNvSpPr>
            <a:spLocks noGrp="1"/>
          </p:cNvSpPr>
          <p:nvPr>
            <p:ph type="title"/>
          </p:nvPr>
        </p:nvSpPr>
        <p:spPr>
          <a:xfrm>
            <a:off x="4038600" y="742255"/>
            <a:ext cx="7315200" cy="692671"/>
          </a:xfrm>
        </p:spPr>
        <p:txBody>
          <a:bodyPr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159EE65-13BB-0A4D-9EFA-B524FC9959E4}"/>
              </a:ext>
            </a:extLst>
          </p:cNvPr>
          <p:cNvSpPr>
            <a:spLocks noGrp="1"/>
          </p:cNvSpPr>
          <p:nvPr>
            <p:ph type="body" sz="half" idx="2"/>
          </p:nvPr>
        </p:nvSpPr>
        <p:spPr>
          <a:xfrm>
            <a:off x="4038600" y="1545595"/>
            <a:ext cx="7315200" cy="38774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4">
            <a:extLst>
              <a:ext uri="{FF2B5EF4-FFF2-40B4-BE49-F238E27FC236}">
                <a16:creationId xmlns:a16="http://schemas.microsoft.com/office/drawing/2014/main" id="{81110552-EC83-3544-A56F-8FEDD7F543F6}"/>
              </a:ext>
            </a:extLst>
          </p:cNvPr>
          <p:cNvSpPr>
            <a:spLocks noGrp="1"/>
          </p:cNvSpPr>
          <p:nvPr>
            <p:ph type="dt" sz="half" idx="10"/>
          </p:nvPr>
        </p:nvSpPr>
        <p:spPr>
          <a:xfrm>
            <a:off x="838200" y="6356350"/>
            <a:ext cx="2743200" cy="365125"/>
          </a:xfrm>
        </p:spPr>
        <p:txBody>
          <a:bodyPr/>
          <a:lstStyle/>
          <a:p>
            <a:fld id="{9320DE20-993A-6249-BE46-63949DE2942C}" type="datetime1">
              <a:rPr lang="en-US" smtClean="0"/>
              <a:t>11/3/2022</a:t>
            </a:fld>
            <a:endParaRPr lang="en-US" dirty="0"/>
          </a:p>
        </p:txBody>
      </p:sp>
      <p:sp>
        <p:nvSpPr>
          <p:cNvPr id="11" name="Footer Placeholder 5">
            <a:extLst>
              <a:ext uri="{FF2B5EF4-FFF2-40B4-BE49-F238E27FC236}">
                <a16:creationId xmlns:a16="http://schemas.microsoft.com/office/drawing/2014/main" id="{0748B447-74CB-B745-A8DA-4C52F552766E}"/>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3B37C91D-B9A8-6041-932D-B4EB0F35AD11}"/>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FBFA8664-3E06-FB48-B72A-5600D73D8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4165"/>
            <a:ext cx="12192001" cy="596900"/>
          </a:xfrm>
          <a:prstGeom prst="rect">
            <a:avLst/>
          </a:prstGeom>
        </p:spPr>
      </p:pic>
      <p:pic>
        <p:nvPicPr>
          <p:cNvPr id="14" name="Picture 13">
            <a:extLst>
              <a:ext uri="{FF2B5EF4-FFF2-40B4-BE49-F238E27FC236}">
                <a16:creationId xmlns:a16="http://schemas.microsoft.com/office/drawing/2014/main" id="{DE3B197F-87D0-FB4E-815D-1F3BBAFAB4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 y="5423074"/>
            <a:ext cx="12192001" cy="596900"/>
          </a:xfrm>
          <a:prstGeom prst="rect">
            <a:avLst/>
          </a:prstGeom>
        </p:spPr>
      </p:pic>
    </p:spTree>
    <p:extLst>
      <p:ext uri="{BB962C8B-B14F-4D97-AF65-F5344CB8AC3E}">
        <p14:creationId xmlns:p14="http://schemas.microsoft.com/office/powerpoint/2010/main" val="4152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6E1ED"/>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D497ACE-4224-2B48-82E7-67A369152D3F}"/>
              </a:ext>
            </a:extLst>
          </p:cNvPr>
          <p:cNvSpPr/>
          <p:nvPr userDrawn="1"/>
        </p:nvSpPr>
        <p:spPr>
          <a:xfrm>
            <a:off x="814948" y="-324392"/>
            <a:ext cx="2902323" cy="5868663"/>
          </a:xfrm>
          <a:custGeom>
            <a:avLst/>
            <a:gdLst>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485061 w 2910309"/>
              <a:gd name="connsiteY6" fmla="*/ 5903089 h 5903089"/>
              <a:gd name="connsiteX7" fmla="*/ 0 w 2910309"/>
              <a:gd name="connsiteY7" fmla="*/ 5418028 h 5903089"/>
              <a:gd name="connsiteX8" fmla="*/ 0 w 2910309"/>
              <a:gd name="connsiteY8" fmla="*/ 485061 h 5903089"/>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380889 w 2910309"/>
              <a:gd name="connsiteY6" fmla="*/ 5741043 h 5903089"/>
              <a:gd name="connsiteX7" fmla="*/ 0 w 2910309"/>
              <a:gd name="connsiteY7" fmla="*/ 5418028 h 5903089"/>
              <a:gd name="connsiteX8" fmla="*/ 0 w 2910309"/>
              <a:gd name="connsiteY8" fmla="*/ 485061 h 5903089"/>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910309 w 2910309"/>
              <a:gd name="connsiteY4" fmla="*/ 5418028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552569 w 2910309"/>
              <a:gd name="connsiteY5" fmla="*/ 4271059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691465 w 2910309"/>
              <a:gd name="connsiteY5" fmla="*/ 4467829 h 5741043"/>
              <a:gd name="connsiteX6" fmla="*/ 380889 w 2910309"/>
              <a:gd name="connsiteY6" fmla="*/ 5741043 h 5741043"/>
              <a:gd name="connsiteX7" fmla="*/ 0 w 2910309"/>
              <a:gd name="connsiteY7" fmla="*/ 5418028 h 5741043"/>
              <a:gd name="connsiteX8" fmla="*/ 0 w 2910309"/>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56514"/>
              <a:gd name="connsiteY0" fmla="*/ 485061 h 5741043"/>
              <a:gd name="connsiteX1" fmla="*/ 493916 w 2956514"/>
              <a:gd name="connsiteY1" fmla="*/ 0 h 5741043"/>
              <a:gd name="connsiteX2" fmla="*/ 2434103 w 2956514"/>
              <a:gd name="connsiteY2" fmla="*/ 0 h 5741043"/>
              <a:gd name="connsiteX3" fmla="*/ 2919164 w 2956514"/>
              <a:gd name="connsiteY3" fmla="*/ 485061 h 5741043"/>
              <a:gd name="connsiteX4" fmla="*/ 2907590 w 2956514"/>
              <a:gd name="connsiteY4" fmla="*/ 3485056 h 5741043"/>
              <a:gd name="connsiteX5" fmla="*/ 2700320 w 2956514"/>
              <a:gd name="connsiteY5" fmla="*/ 4467829 h 5741043"/>
              <a:gd name="connsiteX6" fmla="*/ 204549 w 2956514"/>
              <a:gd name="connsiteY6" fmla="*/ 5741043 h 5741043"/>
              <a:gd name="connsiteX7" fmla="*/ 8855 w 2956514"/>
              <a:gd name="connsiteY7" fmla="*/ 5418028 h 5741043"/>
              <a:gd name="connsiteX8" fmla="*/ 8855 w 2956514"/>
              <a:gd name="connsiteY8" fmla="*/ 485061 h 5741043"/>
              <a:gd name="connsiteX0" fmla="*/ 8855 w 3009112"/>
              <a:gd name="connsiteY0" fmla="*/ 485061 h 5741043"/>
              <a:gd name="connsiteX1" fmla="*/ 493916 w 3009112"/>
              <a:gd name="connsiteY1" fmla="*/ 0 h 5741043"/>
              <a:gd name="connsiteX2" fmla="*/ 2434103 w 3009112"/>
              <a:gd name="connsiteY2" fmla="*/ 0 h 5741043"/>
              <a:gd name="connsiteX3" fmla="*/ 2919164 w 3009112"/>
              <a:gd name="connsiteY3" fmla="*/ 485061 h 5741043"/>
              <a:gd name="connsiteX4" fmla="*/ 2907590 w 3009112"/>
              <a:gd name="connsiteY4" fmla="*/ 3485056 h 5741043"/>
              <a:gd name="connsiteX5" fmla="*/ 2792918 w 3009112"/>
              <a:gd name="connsiteY5" fmla="*/ 4398381 h 5741043"/>
              <a:gd name="connsiteX6" fmla="*/ 204549 w 3009112"/>
              <a:gd name="connsiteY6" fmla="*/ 5741043 h 5741043"/>
              <a:gd name="connsiteX7" fmla="*/ 8855 w 3009112"/>
              <a:gd name="connsiteY7" fmla="*/ 5418028 h 5741043"/>
              <a:gd name="connsiteX8" fmla="*/ 8855 w 3009112"/>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32004 w 2919164"/>
              <a:gd name="connsiteY0" fmla="*/ 169391 h 5772613"/>
              <a:gd name="connsiteX1" fmla="*/ 493916 w 2919164"/>
              <a:gd name="connsiteY1" fmla="*/ 31570 h 5772613"/>
              <a:gd name="connsiteX2" fmla="*/ 2434103 w 2919164"/>
              <a:gd name="connsiteY2" fmla="*/ 31570 h 5772613"/>
              <a:gd name="connsiteX3" fmla="*/ 2919164 w 2919164"/>
              <a:gd name="connsiteY3" fmla="*/ 516631 h 5772613"/>
              <a:gd name="connsiteX4" fmla="*/ 2907590 w 2919164"/>
              <a:gd name="connsiteY4" fmla="*/ 3516626 h 5772613"/>
              <a:gd name="connsiteX5" fmla="*/ 2792918 w 2919164"/>
              <a:gd name="connsiteY5" fmla="*/ 4429951 h 5772613"/>
              <a:gd name="connsiteX6" fmla="*/ 204549 w 2919164"/>
              <a:gd name="connsiteY6" fmla="*/ 5772613 h 5772613"/>
              <a:gd name="connsiteX7" fmla="*/ 8855 w 2919164"/>
              <a:gd name="connsiteY7" fmla="*/ 5449598 h 5772613"/>
              <a:gd name="connsiteX8" fmla="*/ 32004 w 2919164"/>
              <a:gd name="connsiteY8" fmla="*/ 169391 h 5772613"/>
              <a:gd name="connsiteX0" fmla="*/ 32004 w 2919164"/>
              <a:gd name="connsiteY0" fmla="*/ 196522 h 5799744"/>
              <a:gd name="connsiteX1" fmla="*/ 679111 w 2919164"/>
              <a:gd name="connsiteY1" fmla="*/ 12402 h 5799744"/>
              <a:gd name="connsiteX2" fmla="*/ 2434103 w 2919164"/>
              <a:gd name="connsiteY2" fmla="*/ 58701 h 5799744"/>
              <a:gd name="connsiteX3" fmla="*/ 2919164 w 2919164"/>
              <a:gd name="connsiteY3" fmla="*/ 543762 h 5799744"/>
              <a:gd name="connsiteX4" fmla="*/ 2907590 w 2919164"/>
              <a:gd name="connsiteY4" fmla="*/ 3543757 h 5799744"/>
              <a:gd name="connsiteX5" fmla="*/ 2792918 w 2919164"/>
              <a:gd name="connsiteY5" fmla="*/ 4457082 h 5799744"/>
              <a:gd name="connsiteX6" fmla="*/ 204549 w 2919164"/>
              <a:gd name="connsiteY6" fmla="*/ 5799744 h 5799744"/>
              <a:gd name="connsiteX7" fmla="*/ 8855 w 2919164"/>
              <a:gd name="connsiteY7" fmla="*/ 5476729 h 5799744"/>
              <a:gd name="connsiteX8" fmla="*/ 32004 w 2919164"/>
              <a:gd name="connsiteY8" fmla="*/ 196522 h 5799744"/>
              <a:gd name="connsiteX0" fmla="*/ 32004 w 2922687"/>
              <a:gd name="connsiteY0" fmla="*/ 207269 h 5810491"/>
              <a:gd name="connsiteX1" fmla="*/ 679111 w 2922687"/>
              <a:gd name="connsiteY1" fmla="*/ 23149 h 5810491"/>
              <a:gd name="connsiteX2" fmla="*/ 2700321 w 2922687"/>
              <a:gd name="connsiteY2" fmla="*/ 0 h 5810491"/>
              <a:gd name="connsiteX3" fmla="*/ 2919164 w 2922687"/>
              <a:gd name="connsiteY3" fmla="*/ 554509 h 5810491"/>
              <a:gd name="connsiteX4" fmla="*/ 2907590 w 2922687"/>
              <a:gd name="connsiteY4" fmla="*/ 3554504 h 5810491"/>
              <a:gd name="connsiteX5" fmla="*/ 2792918 w 2922687"/>
              <a:gd name="connsiteY5" fmla="*/ 4467829 h 5810491"/>
              <a:gd name="connsiteX6" fmla="*/ 204549 w 2922687"/>
              <a:gd name="connsiteY6" fmla="*/ 5810491 h 5810491"/>
              <a:gd name="connsiteX7" fmla="*/ 8855 w 2922687"/>
              <a:gd name="connsiteY7" fmla="*/ 5487476 h 5810491"/>
              <a:gd name="connsiteX8" fmla="*/ 32004 w 2922687"/>
              <a:gd name="connsiteY8" fmla="*/ 207269 h 5810491"/>
              <a:gd name="connsiteX0" fmla="*/ 32004 w 2919164"/>
              <a:gd name="connsiteY0" fmla="*/ 207269 h 5810491"/>
              <a:gd name="connsiteX1" fmla="*/ 679111 w 2919164"/>
              <a:gd name="connsiteY1" fmla="*/ 23149 h 5810491"/>
              <a:gd name="connsiteX2" fmla="*/ 2700321 w 2919164"/>
              <a:gd name="connsiteY2" fmla="*/ 0 h 5810491"/>
              <a:gd name="connsiteX3" fmla="*/ 2919164 w 2919164"/>
              <a:gd name="connsiteY3" fmla="*/ 554509 h 5810491"/>
              <a:gd name="connsiteX4" fmla="*/ 2907590 w 2919164"/>
              <a:gd name="connsiteY4" fmla="*/ 3554504 h 5810491"/>
              <a:gd name="connsiteX5" fmla="*/ 2792918 w 2919164"/>
              <a:gd name="connsiteY5" fmla="*/ 4467829 h 5810491"/>
              <a:gd name="connsiteX6" fmla="*/ 204549 w 2919164"/>
              <a:gd name="connsiteY6" fmla="*/ 5810491 h 5810491"/>
              <a:gd name="connsiteX7" fmla="*/ 8855 w 2919164"/>
              <a:gd name="connsiteY7" fmla="*/ 5487476 h 5810491"/>
              <a:gd name="connsiteX8" fmla="*/ 32004 w 2919164"/>
              <a:gd name="connsiteY8" fmla="*/ 207269 h 5810491"/>
              <a:gd name="connsiteX0" fmla="*/ 32004 w 2919177"/>
              <a:gd name="connsiteY0" fmla="*/ 277016 h 5880238"/>
              <a:gd name="connsiteX1" fmla="*/ 679111 w 2919177"/>
              <a:gd name="connsiteY1" fmla="*/ 92896 h 5880238"/>
              <a:gd name="connsiteX2" fmla="*/ 2700321 w 2919177"/>
              <a:gd name="connsiteY2" fmla="*/ 69747 h 5880238"/>
              <a:gd name="connsiteX3" fmla="*/ 2884442 w 2919177"/>
              <a:gd name="connsiteY3" fmla="*/ 23449 h 5880238"/>
              <a:gd name="connsiteX4" fmla="*/ 2919164 w 2919177"/>
              <a:gd name="connsiteY4" fmla="*/ 624256 h 5880238"/>
              <a:gd name="connsiteX5" fmla="*/ 2907590 w 2919177"/>
              <a:gd name="connsiteY5" fmla="*/ 3624251 h 5880238"/>
              <a:gd name="connsiteX6" fmla="*/ 2792918 w 2919177"/>
              <a:gd name="connsiteY6" fmla="*/ 4537576 h 5880238"/>
              <a:gd name="connsiteX7" fmla="*/ 204549 w 2919177"/>
              <a:gd name="connsiteY7" fmla="*/ 5880238 h 5880238"/>
              <a:gd name="connsiteX8" fmla="*/ 8855 w 2919177"/>
              <a:gd name="connsiteY8" fmla="*/ 5557223 h 5880238"/>
              <a:gd name="connsiteX9" fmla="*/ 32004 w 2919177"/>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61291 w 2918403"/>
              <a:gd name="connsiteY4" fmla="*/ 624256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896015 w 2918403"/>
              <a:gd name="connsiteY5" fmla="*/ 3543229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0 w 2900533"/>
              <a:gd name="connsiteY0" fmla="*/ 277016 h 5857089"/>
              <a:gd name="connsiteX1" fmla="*/ 647107 w 2900533"/>
              <a:gd name="connsiteY1" fmla="*/ 92896 h 5857089"/>
              <a:gd name="connsiteX2" fmla="*/ 2668317 w 2900533"/>
              <a:gd name="connsiteY2" fmla="*/ 69747 h 5857089"/>
              <a:gd name="connsiteX3" fmla="*/ 2852438 w 2900533"/>
              <a:gd name="connsiteY3" fmla="*/ 23449 h 5857089"/>
              <a:gd name="connsiteX4" fmla="*/ 2852437 w 2900533"/>
              <a:gd name="connsiteY4" fmla="*/ 658980 h 5857089"/>
              <a:gd name="connsiteX5" fmla="*/ 2864011 w 2900533"/>
              <a:gd name="connsiteY5" fmla="*/ 3543229 h 5857089"/>
              <a:gd name="connsiteX6" fmla="*/ 2841937 w 2900533"/>
              <a:gd name="connsiteY6" fmla="*/ 4526001 h 5857089"/>
              <a:gd name="connsiteX7" fmla="*/ 230419 w 2900533"/>
              <a:gd name="connsiteY7" fmla="*/ 5857089 h 5857089"/>
              <a:gd name="connsiteX8" fmla="*/ 57874 w 2900533"/>
              <a:gd name="connsiteY8" fmla="*/ 5568797 h 5857089"/>
              <a:gd name="connsiteX9" fmla="*/ 0 w 2900533"/>
              <a:gd name="connsiteY9" fmla="*/ 277016 h 5857089"/>
              <a:gd name="connsiteX0" fmla="*/ 0 w 2900533"/>
              <a:gd name="connsiteY0" fmla="*/ 277016 h 5868663"/>
              <a:gd name="connsiteX1" fmla="*/ 647107 w 2900533"/>
              <a:gd name="connsiteY1" fmla="*/ 92896 h 5868663"/>
              <a:gd name="connsiteX2" fmla="*/ 2668317 w 2900533"/>
              <a:gd name="connsiteY2" fmla="*/ 69747 h 5868663"/>
              <a:gd name="connsiteX3" fmla="*/ 2852438 w 2900533"/>
              <a:gd name="connsiteY3" fmla="*/ 23449 h 5868663"/>
              <a:gd name="connsiteX4" fmla="*/ 2852437 w 2900533"/>
              <a:gd name="connsiteY4" fmla="*/ 658980 h 5868663"/>
              <a:gd name="connsiteX5" fmla="*/ 2864011 w 2900533"/>
              <a:gd name="connsiteY5" fmla="*/ 3543229 h 5868663"/>
              <a:gd name="connsiteX6" fmla="*/ 2841937 w 2900533"/>
              <a:gd name="connsiteY6" fmla="*/ 4526001 h 5868663"/>
              <a:gd name="connsiteX7" fmla="*/ 230419 w 2900533"/>
              <a:gd name="connsiteY7" fmla="*/ 5868663 h 5868663"/>
              <a:gd name="connsiteX8" fmla="*/ 57874 w 2900533"/>
              <a:gd name="connsiteY8" fmla="*/ 5568797 h 5868663"/>
              <a:gd name="connsiteX9" fmla="*/ 0 w 290053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2323" h="5868663">
                <a:moveTo>
                  <a:pt x="1790" y="277016"/>
                </a:moveTo>
                <a:cubicBezTo>
                  <a:pt x="1790" y="9124"/>
                  <a:pt x="381005" y="92896"/>
                  <a:pt x="648897" y="92896"/>
                </a:cubicBezTo>
                <a:lnTo>
                  <a:pt x="2670107" y="69747"/>
                </a:lnTo>
                <a:cubicBezTo>
                  <a:pt x="3041520" y="146912"/>
                  <a:pt x="2817754" y="-68969"/>
                  <a:pt x="2854228" y="23449"/>
                </a:cubicBezTo>
                <a:cubicBezTo>
                  <a:pt x="2890702" y="115867"/>
                  <a:pt x="2854227" y="147586"/>
                  <a:pt x="2854227" y="658980"/>
                </a:cubicBezTo>
                <a:cubicBezTo>
                  <a:pt x="2792495" y="1821024"/>
                  <a:pt x="2858085" y="2554805"/>
                  <a:pt x="2865801" y="3543229"/>
                </a:cubicBezTo>
                <a:cubicBezTo>
                  <a:pt x="2865801" y="3811121"/>
                  <a:pt x="2961148" y="4398680"/>
                  <a:pt x="2843727" y="4526001"/>
                </a:cubicBezTo>
                <a:cubicBezTo>
                  <a:pt x="1560391" y="5023713"/>
                  <a:pt x="971537" y="5532999"/>
                  <a:pt x="232209" y="5868663"/>
                </a:cubicBezTo>
                <a:cubicBezTo>
                  <a:pt x="-35683" y="5868663"/>
                  <a:pt x="1790" y="5778816"/>
                  <a:pt x="1790" y="5510924"/>
                </a:cubicBezTo>
                <a:cubicBezTo>
                  <a:pt x="129112" y="3627393"/>
                  <a:pt x="1790" y="2021652"/>
                  <a:pt x="1790" y="277016"/>
                </a:cubicBezTo>
                <a:close/>
              </a:path>
            </a:pathLst>
          </a:cu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18C75-6463-404B-996A-32901D3BDF27}"/>
              </a:ext>
            </a:extLst>
          </p:cNvPr>
          <p:cNvSpPr>
            <a:spLocks noGrp="1"/>
          </p:cNvSpPr>
          <p:nvPr>
            <p:ph type="title"/>
          </p:nvPr>
        </p:nvSpPr>
        <p:spPr>
          <a:xfrm>
            <a:off x="4358888" y="2441702"/>
            <a:ext cx="6713315" cy="1325563"/>
          </a:xfrm>
        </p:spPr>
        <p:txBody>
          <a:bodyPr/>
          <a:lstStyle>
            <a:lvl1pPr algn="l">
              <a:defRPr/>
            </a:lvl1pPr>
          </a:lstStyle>
          <a:p>
            <a:r>
              <a:rPr lang="en-US" dirty="0"/>
              <a:t>Click to edit Master title style</a:t>
            </a:r>
          </a:p>
        </p:txBody>
      </p:sp>
      <p:sp>
        <p:nvSpPr>
          <p:cNvPr id="8" name="Picture Placeholder 7">
            <a:extLst>
              <a:ext uri="{FF2B5EF4-FFF2-40B4-BE49-F238E27FC236}">
                <a16:creationId xmlns:a16="http://schemas.microsoft.com/office/drawing/2014/main" id="{11094E15-3163-CE41-BA73-E97F5430B4F9}"/>
              </a:ext>
            </a:extLst>
          </p:cNvPr>
          <p:cNvSpPr>
            <a:spLocks noGrp="1"/>
          </p:cNvSpPr>
          <p:nvPr>
            <p:ph type="pic" sz="quarter" idx="13"/>
          </p:nvPr>
        </p:nvSpPr>
        <p:spPr>
          <a:xfrm>
            <a:off x="1274959" y="1803601"/>
            <a:ext cx="1947569" cy="1949326"/>
          </a:xfrm>
        </p:spPr>
        <p:txBody>
          <a:bodyPr/>
          <a:lstStyle/>
          <a:p>
            <a:endParaRPr lang="en-US" dirty="0"/>
          </a:p>
        </p:txBody>
      </p:sp>
      <p:sp>
        <p:nvSpPr>
          <p:cNvPr id="12" name="Rectangle 11">
            <a:extLst>
              <a:ext uri="{FF2B5EF4-FFF2-40B4-BE49-F238E27FC236}">
                <a16:creationId xmlns:a16="http://schemas.microsoft.com/office/drawing/2014/main" id="{09FDC0CE-42FD-F44B-B985-65A10A0091C4}"/>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84BAC1B-6AA8-FB4A-B1E0-F79CFDF162FF}"/>
              </a:ext>
            </a:extLst>
          </p:cNvPr>
          <p:cNvSpPr>
            <a:spLocks noGrp="1"/>
          </p:cNvSpPr>
          <p:nvPr>
            <p:ph sz="quarter" idx="14"/>
          </p:nvPr>
        </p:nvSpPr>
        <p:spPr>
          <a:xfrm>
            <a:off x="4359637" y="3993484"/>
            <a:ext cx="6711950" cy="763588"/>
          </a:xfrm>
        </p:spPr>
        <p:txBody>
          <a:bodyPr/>
          <a:lstStyle>
            <a:lvl1pPr marL="0" indent="0">
              <a:buNone/>
              <a:defRPr/>
            </a:lvl1pPr>
          </a:lstStyle>
          <a:p>
            <a:pPr lvl="0"/>
            <a:r>
              <a:rPr lang="en-US" dirty="0"/>
              <a:t>Click to edit Master text styles</a:t>
            </a:r>
          </a:p>
        </p:txBody>
      </p:sp>
      <p:pic>
        <p:nvPicPr>
          <p:cNvPr id="7" name="Picture 6">
            <a:extLst>
              <a:ext uri="{FF2B5EF4-FFF2-40B4-BE49-F238E27FC236}">
                <a16:creationId xmlns:a16="http://schemas.microsoft.com/office/drawing/2014/main" id="{FB9DC5AD-5A93-8F46-A384-697D1C870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389"/>
          <a:stretch/>
        </p:blipFill>
        <p:spPr>
          <a:xfrm>
            <a:off x="793588" y="-104172"/>
            <a:ext cx="2910309" cy="5729656"/>
          </a:xfrm>
          <a:prstGeom prst="rect">
            <a:avLst/>
          </a:prstGeom>
        </p:spPr>
      </p:pic>
    </p:spTree>
    <p:extLst>
      <p:ext uri="{BB962C8B-B14F-4D97-AF65-F5344CB8AC3E}">
        <p14:creationId xmlns:p14="http://schemas.microsoft.com/office/powerpoint/2010/main" val="27342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A029EC-235E-8C42-B076-0D9ABA9079ED}"/>
              </a:ext>
            </a:extLst>
          </p:cNvPr>
          <p:cNvSpPr/>
          <p:nvPr userDrawn="1"/>
        </p:nvSpPr>
        <p:spPr>
          <a:xfrm>
            <a:off x="0" y="4021527"/>
            <a:ext cx="12192000" cy="2836474"/>
          </a:xfrm>
          <a:prstGeom prst="rect">
            <a:avLst/>
          </a:pr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7EB09F-E909-FD4F-9886-1D7F54AE7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882"/>
          <a:stretch/>
        </p:blipFill>
        <p:spPr>
          <a:xfrm>
            <a:off x="874304" y="-77620"/>
            <a:ext cx="10430691" cy="4067603"/>
          </a:xfrm>
          <a:prstGeom prst="rect">
            <a:avLst/>
          </a:prstGeom>
        </p:spPr>
      </p:pic>
      <p:sp>
        <p:nvSpPr>
          <p:cNvPr id="2" name="Title 1">
            <a:extLst>
              <a:ext uri="{FF2B5EF4-FFF2-40B4-BE49-F238E27FC236}">
                <a16:creationId xmlns:a16="http://schemas.microsoft.com/office/drawing/2014/main" id="{09A58805-11BD-434D-ADFF-96D6D1D8508D}"/>
              </a:ext>
            </a:extLst>
          </p:cNvPr>
          <p:cNvSpPr>
            <a:spLocks noGrp="1"/>
          </p:cNvSpPr>
          <p:nvPr>
            <p:ph type="title"/>
          </p:nvPr>
        </p:nvSpPr>
        <p:spPr>
          <a:xfrm>
            <a:off x="831850" y="4501436"/>
            <a:ext cx="10515600" cy="999834"/>
          </a:xfrm>
        </p:spPr>
        <p:txBody>
          <a:bodyPr anchor="ctr">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57A978E-2609-144E-8E75-C593A52076FB}"/>
              </a:ext>
            </a:extLst>
          </p:cNvPr>
          <p:cNvSpPr>
            <a:spLocks noGrp="1"/>
          </p:cNvSpPr>
          <p:nvPr>
            <p:ph type="body" idx="1"/>
          </p:nvPr>
        </p:nvSpPr>
        <p:spPr>
          <a:xfrm>
            <a:off x="838200" y="5532814"/>
            <a:ext cx="10515600" cy="36512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2476F-9483-B94A-9313-12778F299BD1}"/>
              </a:ext>
            </a:extLst>
          </p:cNvPr>
          <p:cNvSpPr>
            <a:spLocks noGrp="1"/>
          </p:cNvSpPr>
          <p:nvPr>
            <p:ph type="dt" sz="half" idx="10"/>
          </p:nvPr>
        </p:nvSpPr>
        <p:spPr/>
        <p:txBody>
          <a:bodyPr/>
          <a:lstStyle/>
          <a:p>
            <a:fld id="{CA1F667F-8F36-1B43-9260-F12CE62DC488}" type="datetime1">
              <a:rPr lang="en-US" smtClean="0"/>
              <a:t>11/3/2022</a:t>
            </a:fld>
            <a:endParaRPr lang="en-US" dirty="0"/>
          </a:p>
        </p:txBody>
      </p:sp>
      <p:sp>
        <p:nvSpPr>
          <p:cNvPr id="5" name="Footer Placeholder 4">
            <a:extLst>
              <a:ext uri="{FF2B5EF4-FFF2-40B4-BE49-F238E27FC236}">
                <a16:creationId xmlns:a16="http://schemas.microsoft.com/office/drawing/2014/main" id="{DF68B4A2-4FAB-5045-8AE5-7DE93F219880}"/>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5D5F64-6F73-6B44-A023-94EE945B2BBC}"/>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4" name="Picture 13">
            <a:extLst>
              <a:ext uri="{FF2B5EF4-FFF2-40B4-BE49-F238E27FC236}">
                <a16:creationId xmlns:a16="http://schemas.microsoft.com/office/drawing/2014/main" id="{59F4EF7C-FAB1-514C-94BB-522587ECFD40}"/>
              </a:ext>
            </a:extLst>
          </p:cNvPr>
          <p:cNvPicPr>
            <a:picLocks noChangeAspect="1"/>
          </p:cNvPicPr>
          <p:nvPr userDrawn="1"/>
        </p:nvPicPr>
        <p:blipFill>
          <a:blip r:embed="rId3"/>
          <a:stretch>
            <a:fillRect/>
          </a:stretch>
        </p:blipFill>
        <p:spPr>
          <a:xfrm>
            <a:off x="0" y="3953801"/>
            <a:ext cx="12192000" cy="103909"/>
          </a:xfrm>
          <a:prstGeom prst="rect">
            <a:avLst/>
          </a:prstGeom>
        </p:spPr>
      </p:pic>
    </p:spTree>
    <p:extLst>
      <p:ext uri="{BB962C8B-B14F-4D97-AF65-F5344CB8AC3E}">
        <p14:creationId xmlns:p14="http://schemas.microsoft.com/office/powerpoint/2010/main" val="145841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92948E-59A6-5D46-AA1D-44623C3B53D3}"/>
              </a:ext>
            </a:extLst>
          </p:cNvPr>
          <p:cNvSpPr>
            <a:spLocks noGrp="1"/>
          </p:cNvSpPr>
          <p:nvPr>
            <p:ph type="dt" sz="half" idx="10"/>
          </p:nvPr>
        </p:nvSpPr>
        <p:spPr/>
        <p:txBody>
          <a:bodyPr/>
          <a:lstStyle/>
          <a:p>
            <a:fld id="{F2793E7C-1EE9-EC4D-8A86-63FC6BB18D40}" type="datetime1">
              <a:rPr lang="en-US" smtClean="0"/>
              <a:t>11/3/2022</a:t>
            </a:fld>
            <a:endParaRPr lang="en-US" dirty="0"/>
          </a:p>
        </p:txBody>
      </p:sp>
      <p:sp>
        <p:nvSpPr>
          <p:cNvPr id="4" name="Footer Placeholder 3">
            <a:extLst>
              <a:ext uri="{FF2B5EF4-FFF2-40B4-BE49-F238E27FC236}">
                <a16:creationId xmlns:a16="http://schemas.microsoft.com/office/drawing/2014/main" id="{04177E96-E12D-BD4F-8A67-F1CBE62787D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BCB0389E-3D5E-D146-A75F-FFC9E23485A9}"/>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5">
            <a:extLst>
              <a:ext uri="{FF2B5EF4-FFF2-40B4-BE49-F238E27FC236}">
                <a16:creationId xmlns:a16="http://schemas.microsoft.com/office/drawing/2014/main" id="{8192C858-C5EB-9644-800D-15D857566702}"/>
              </a:ext>
            </a:extLst>
          </p:cNvPr>
          <p:cNvSpPr/>
          <p:nvPr userDrawn="1"/>
        </p:nvSpPr>
        <p:spPr>
          <a:xfrm>
            <a:off x="8153400" y="1365813"/>
            <a:ext cx="955876" cy="891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86DAABE-1D3B-2145-90AF-8455BB98F9C1}"/>
              </a:ext>
            </a:extLst>
          </p:cNvPr>
          <p:cNvSpPr/>
          <p:nvPr userDrawn="1"/>
        </p:nvSpPr>
        <p:spPr>
          <a:xfrm>
            <a:off x="0" y="2910324"/>
            <a:ext cx="5029200" cy="1037352"/>
          </a:xfrm>
          <a:prstGeom prst="rect">
            <a:avLst/>
          </a:prstGeom>
          <a:gradFill>
            <a:gsLst>
              <a:gs pos="0">
                <a:schemeClr val="bg1"/>
              </a:gs>
              <a:gs pos="24000">
                <a:srgbClr val="1B9AB2">
                  <a:lumMod val="90000"/>
                  <a:lumOff val="10000"/>
                </a:srgbClr>
              </a:gs>
              <a:gs pos="100000">
                <a:srgbClr val="1B9AB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C3CF2BE-965A-EB4F-99B8-EE6F6F9441F4}"/>
              </a:ext>
            </a:extLst>
          </p:cNvPr>
          <p:cNvSpPr>
            <a:spLocks noGrp="1"/>
          </p:cNvSpPr>
          <p:nvPr>
            <p:ph type="title"/>
          </p:nvPr>
        </p:nvSpPr>
        <p:spPr>
          <a:xfrm>
            <a:off x="1105929" y="2910324"/>
            <a:ext cx="3743606" cy="1037351"/>
          </a:xfrm>
        </p:spPr>
        <p:txBody>
          <a:bodyPr anchor="ctr">
            <a:noAutofit/>
          </a:bodyPr>
          <a:lstStyle>
            <a:lvl1pPr algn="l">
              <a:defRPr sz="2800">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E1266CCE-3073-2B4E-9764-BCF2F8E95359}"/>
              </a:ext>
            </a:extLst>
          </p:cNvPr>
          <p:cNvSpPr>
            <a:spLocks noGrp="1"/>
          </p:cNvSpPr>
          <p:nvPr>
            <p:ph type="body" idx="1"/>
          </p:nvPr>
        </p:nvSpPr>
        <p:spPr>
          <a:xfrm>
            <a:off x="1105930" y="4426889"/>
            <a:ext cx="3743605" cy="72512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59607035-C31E-5244-A37A-8CEDC50CD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695" r="10985" b="19227"/>
          <a:stretch/>
        </p:blipFill>
        <p:spPr>
          <a:xfrm>
            <a:off x="3979686" y="0"/>
            <a:ext cx="8141876" cy="6501161"/>
          </a:xfrm>
          <a:prstGeom prst="rect">
            <a:avLst/>
          </a:prstGeom>
        </p:spPr>
      </p:pic>
    </p:spTree>
    <p:extLst>
      <p:ext uri="{BB962C8B-B14F-4D97-AF65-F5344CB8AC3E}">
        <p14:creationId xmlns:p14="http://schemas.microsoft.com/office/powerpoint/2010/main" val="4476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D5CDC-7C6D-D246-AA78-4A7B5BF86D8F}"/>
              </a:ext>
            </a:extLst>
          </p:cNvPr>
          <p:cNvSpPr>
            <a:spLocks noGrp="1"/>
          </p:cNvSpPr>
          <p:nvPr>
            <p:ph type="title"/>
          </p:nvPr>
        </p:nvSpPr>
        <p:spPr>
          <a:xfrm>
            <a:off x="536757" y="2427592"/>
            <a:ext cx="7356806" cy="1068884"/>
          </a:xfrm>
        </p:spPr>
        <p:txBody>
          <a:bodyPr/>
          <a:lstStyle>
            <a:lvl1pPr algn="l">
              <a:defRPr>
                <a:solidFill>
                  <a:srgbClr val="67365E"/>
                </a:solidFill>
              </a:defRPr>
            </a:lvl1pPr>
          </a:lstStyle>
          <a:p>
            <a:r>
              <a:rPr lang="en-US" dirty="0"/>
              <a:t>Click to edit Master title style</a:t>
            </a:r>
          </a:p>
        </p:txBody>
      </p:sp>
      <p:sp>
        <p:nvSpPr>
          <p:cNvPr id="7" name="Picture Placeholder 7">
            <a:extLst>
              <a:ext uri="{FF2B5EF4-FFF2-40B4-BE49-F238E27FC236}">
                <a16:creationId xmlns:a16="http://schemas.microsoft.com/office/drawing/2014/main" id="{3B3FAD15-117B-924E-ACEA-1A8CFAE93714}"/>
              </a:ext>
            </a:extLst>
          </p:cNvPr>
          <p:cNvSpPr>
            <a:spLocks noGrp="1"/>
          </p:cNvSpPr>
          <p:nvPr>
            <p:ph type="pic" sz="quarter" idx="13"/>
          </p:nvPr>
        </p:nvSpPr>
        <p:spPr>
          <a:xfrm>
            <a:off x="8129239" y="1382750"/>
            <a:ext cx="3724508" cy="3936381"/>
          </a:xfrm>
        </p:spPr>
        <p:txBody>
          <a:bodyPr/>
          <a:lstStyle/>
          <a:p>
            <a:endParaRPr lang="en-US" dirty="0"/>
          </a:p>
        </p:txBody>
      </p:sp>
      <p:sp>
        <p:nvSpPr>
          <p:cNvPr id="8" name="Rectangle 7">
            <a:extLst>
              <a:ext uri="{FF2B5EF4-FFF2-40B4-BE49-F238E27FC236}">
                <a16:creationId xmlns:a16="http://schemas.microsoft.com/office/drawing/2014/main" id="{48AC599C-DAD3-F749-BAA4-457C4971A6DB}"/>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0C91AE3-55F1-F044-87D2-785379688821}"/>
              </a:ext>
            </a:extLst>
          </p:cNvPr>
          <p:cNvSpPr>
            <a:spLocks noGrp="1"/>
          </p:cNvSpPr>
          <p:nvPr>
            <p:ph sz="quarter" idx="14"/>
          </p:nvPr>
        </p:nvSpPr>
        <p:spPr>
          <a:xfrm>
            <a:off x="536757" y="3870689"/>
            <a:ext cx="6711950" cy="763588"/>
          </a:xfrm>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4A23361E-E085-014D-8B9C-B83607D2F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402" y="3262029"/>
            <a:ext cx="8068898" cy="596900"/>
          </a:xfrm>
          <a:prstGeom prst="rect">
            <a:avLst/>
          </a:prstGeom>
        </p:spPr>
      </p:pic>
      <p:sp>
        <p:nvSpPr>
          <p:cNvPr id="3" name="Date Placeholder 2">
            <a:extLst>
              <a:ext uri="{FF2B5EF4-FFF2-40B4-BE49-F238E27FC236}">
                <a16:creationId xmlns:a16="http://schemas.microsoft.com/office/drawing/2014/main" id="{604B90F2-5408-9547-A566-4BEDABA78841}"/>
              </a:ext>
            </a:extLst>
          </p:cNvPr>
          <p:cNvSpPr>
            <a:spLocks noGrp="1"/>
          </p:cNvSpPr>
          <p:nvPr>
            <p:ph type="dt" sz="half" idx="10"/>
          </p:nvPr>
        </p:nvSpPr>
        <p:spPr/>
        <p:txBody>
          <a:bodyPr/>
          <a:lstStyle/>
          <a:p>
            <a:fld id="{80EAD255-957B-4F44-BA50-80BB6ACE0E7A}" type="datetime1">
              <a:rPr lang="en-US" smtClean="0"/>
              <a:t>11/3/2022</a:t>
            </a:fld>
            <a:endParaRPr lang="en-US" dirty="0"/>
          </a:p>
        </p:txBody>
      </p:sp>
      <p:sp>
        <p:nvSpPr>
          <p:cNvPr id="4" name="Footer Placeholder 3">
            <a:extLst>
              <a:ext uri="{FF2B5EF4-FFF2-40B4-BE49-F238E27FC236}">
                <a16:creationId xmlns:a16="http://schemas.microsoft.com/office/drawing/2014/main" id="{EACB91E9-241D-BD40-B415-FA1F9C301EE2}"/>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1CF0D863-4A6C-5D47-B5F1-C94FA46BF53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3958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7D98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258FBD67-4418-4940-838B-BBF1C3C2E2B4}" type="datetime1">
              <a:rPr lang="en-US" smtClean="0"/>
              <a:t>11/3/2022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50" b="50000"/>
          <a:stretch/>
        </p:blipFill>
        <p:spPr>
          <a:xfrm>
            <a:off x="-1" y="940694"/>
            <a:ext cx="11875625" cy="5274911"/>
          </a:xfrm>
          <a:prstGeom prst="rect">
            <a:avLst/>
          </a:prstGeom>
        </p:spPr>
      </p:pic>
      <p:sp>
        <p:nvSpPr>
          <p:cNvPr id="7" name="Title 1">
            <a:extLst>
              <a:ext uri="{FF2B5EF4-FFF2-40B4-BE49-F238E27FC236}">
                <a16:creationId xmlns:a16="http://schemas.microsoft.com/office/drawing/2014/main" id="{AF733830-3C87-2E45-98EE-CD752F842891}"/>
              </a:ext>
            </a:extLst>
          </p:cNvPr>
          <p:cNvSpPr>
            <a:spLocks noGrp="1"/>
          </p:cNvSpPr>
          <p:nvPr>
            <p:ph type="title"/>
          </p:nvPr>
        </p:nvSpPr>
        <p:spPr>
          <a:xfrm>
            <a:off x="571500" y="298299"/>
            <a:ext cx="10515600" cy="642395"/>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490776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E893B-9CB0-094E-9591-ABA080678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A4338D-EB6F-0242-8FBD-53BE3F5CD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8F800-3508-0546-B838-108998813758}"/>
              </a:ext>
            </a:extLst>
          </p:cNvPr>
          <p:cNvSpPr>
            <a:spLocks noGrp="1"/>
          </p:cNvSpPr>
          <p:nvPr>
            <p:ph type="dt" sz="half" idx="2"/>
          </p:nvPr>
        </p:nvSpPr>
        <p:spPr>
          <a:xfrm>
            <a:off x="8610600" y="6400147"/>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4E590C7-D851-444B-B750-1E328CF11A8F}" type="datetime1">
              <a:rPr lang="en-US" smtClean="0"/>
              <a:t>11/3/2022</a:t>
            </a:fld>
            <a:endParaRPr lang="en-US" dirty="0"/>
          </a:p>
        </p:txBody>
      </p:sp>
      <p:sp>
        <p:nvSpPr>
          <p:cNvPr id="5" name="Footer Placeholder 4">
            <a:extLst>
              <a:ext uri="{FF2B5EF4-FFF2-40B4-BE49-F238E27FC236}">
                <a16:creationId xmlns:a16="http://schemas.microsoft.com/office/drawing/2014/main" id="{A7444860-61B9-DD49-AEC9-92BDBEA22F31}"/>
              </a:ext>
            </a:extLst>
          </p:cNvPr>
          <p:cNvSpPr>
            <a:spLocks noGrp="1"/>
          </p:cNvSpPr>
          <p:nvPr>
            <p:ph type="ftr" sz="quarter" idx="3"/>
          </p:nvPr>
        </p:nvSpPr>
        <p:spPr>
          <a:xfrm>
            <a:off x="502469" y="6400147"/>
            <a:ext cx="735062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4FB79374-CE38-3844-ACFD-E4C9815408CC}"/>
              </a:ext>
            </a:extLst>
          </p:cNvPr>
          <p:cNvSpPr>
            <a:spLocks noGrp="1"/>
          </p:cNvSpPr>
          <p:nvPr>
            <p:ph type="sldNum" sz="quarter" idx="4"/>
          </p:nvPr>
        </p:nvSpPr>
        <p:spPr>
          <a:xfrm>
            <a:off x="159036" y="6400147"/>
            <a:ext cx="105250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E3260E4-ED7B-584B-A073-E37901C7426D}" type="slidenum">
              <a:rPr lang="en-US" smtClean="0"/>
              <a:pPr/>
              <a:t>‹#›</a:t>
            </a:fld>
            <a:endParaRPr lang="en-US" dirty="0"/>
          </a:p>
        </p:txBody>
      </p:sp>
    </p:spTree>
    <p:extLst>
      <p:ext uri="{BB962C8B-B14F-4D97-AF65-F5344CB8AC3E}">
        <p14:creationId xmlns:p14="http://schemas.microsoft.com/office/powerpoint/2010/main" val="280775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0" r:id="rId5"/>
    <p:sldLayoutId id="2147483651" r:id="rId6"/>
    <p:sldLayoutId id="2147483663" r:id="rId7"/>
    <p:sldLayoutId id="2147483666" r:id="rId8"/>
    <p:sldLayoutId id="2147483655" r:id="rId9"/>
    <p:sldLayoutId id="2147483653" r:id="rId10"/>
    <p:sldLayoutId id="2147483652" r:id="rId11"/>
    <p:sldLayoutId id="2147483662" r:id="rId12"/>
    <p:sldLayoutId id="2147483661" r:id="rId13"/>
    <p:sldLayoutId id="2147483656" r:id="rId14"/>
    <p:sldLayoutId id="2147483664" r:id="rId15"/>
  </p:sldLayoutIdLst>
  <p:hf hdr="0" dt="0"/>
  <p:txStyles>
    <p:title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1.png"/><Relationship Id="rId3" Type="http://schemas.openxmlformats.org/officeDocument/2006/relationships/image" Target="../media/image1.emf"/><Relationship Id="rId7" Type="http://schemas.openxmlformats.org/officeDocument/2006/relationships/image" Target="../media/image17.png"/><Relationship Id="rId12" Type="http://schemas.openxmlformats.org/officeDocument/2006/relationships/image" Target="../media/image40.svg"/><Relationship Id="rId2" Type="http://schemas.openxmlformats.org/officeDocument/2006/relationships/notesSlide" Target="../notesSlides/notesSlide11.xml"/><Relationship Id="rId16" Type="http://schemas.openxmlformats.org/officeDocument/2006/relationships/image" Target="../media/image44.sv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16.png"/><Relationship Id="rId15" Type="http://schemas.openxmlformats.org/officeDocument/2006/relationships/image" Target="../media/image43.png"/><Relationship Id="rId10" Type="http://schemas.openxmlformats.org/officeDocument/2006/relationships/image" Target="../media/image38.emf"/><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47.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emf"/><Relationship Id="rId11" Type="http://schemas.openxmlformats.org/officeDocument/2006/relationships/image" Target="../media/image37.emf"/><Relationship Id="rId5" Type="http://schemas.openxmlformats.org/officeDocument/2006/relationships/image" Target="../media/image50.emf"/><Relationship Id="rId10" Type="http://schemas.microsoft.com/office/2007/relationships/hdphoto" Target="../media/hdphoto6.wdp"/><Relationship Id="rId4" Type="http://schemas.openxmlformats.org/officeDocument/2006/relationships/image" Target="../media/image49.emf"/><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6.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6.emf"/><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porphyria.ca/sites/default/files/2022-11/CA-FR_AHP-Family-Tree.pdf" TargetMode="External"/><Relationship Id="rId5" Type="http://schemas.microsoft.com/office/2007/relationships/hdphoto" Target="../media/hdphoto7.wdp"/><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emf"/><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emf"/><Relationship Id="rId5" Type="http://schemas.openxmlformats.org/officeDocument/2006/relationships/image" Target="../media/image16.png"/><Relationship Id="rId10" Type="http://schemas.openxmlformats.org/officeDocument/2006/relationships/image" Target="../media/image18.emf"/><Relationship Id="rId4" Type="http://schemas.openxmlformats.org/officeDocument/2006/relationships/image" Target="../media/image1.emf"/><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1.emf"/><Relationship Id="rId7"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5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57.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png"/><Relationship Id="rId7" Type="http://schemas.openxmlformats.org/officeDocument/2006/relationships/hyperlink" Target="http://www.gpac-porphyria.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jpg"/><Relationship Id="rId11" Type="http://schemas.openxmlformats.org/officeDocument/2006/relationships/hyperlink" Target="https://www.raredisorders.ca/" TargetMode="External"/><Relationship Id="rId5" Type="http://schemas.openxmlformats.org/officeDocument/2006/relationships/hyperlink" Target="http://www.porphyria.ca/" TargetMode="External"/><Relationship Id="rId10" Type="http://schemas.openxmlformats.org/officeDocument/2006/relationships/hyperlink" Target="http://canadianassociationforporphyria.ca/" TargetMode="External"/><Relationship Id="rId4" Type="http://schemas.openxmlformats.org/officeDocument/2006/relationships/image" Target="../media/image1.emf"/><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6.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emf"/><Relationship Id="rId7"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emf"/><Relationship Id="rId11" Type="http://schemas.openxmlformats.org/officeDocument/2006/relationships/image" Target="../media/image35.svg"/><Relationship Id="rId5" Type="http://schemas.openxmlformats.org/officeDocument/2006/relationships/image" Target="../media/image31.emf"/><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33.em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9634"/>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268456" y="324046"/>
            <a:ext cx="11615869" cy="5939188"/>
          </a:xfrm>
          <a:prstGeom prst="rect">
            <a:avLst/>
          </a:prstGeom>
        </p:spPr>
      </p:pic>
      <p:sp>
        <p:nvSpPr>
          <p:cNvPr id="12" name="Rectangle 11">
            <a:extLst>
              <a:ext uri="{FF2B5EF4-FFF2-40B4-BE49-F238E27FC236}">
                <a16:creationId xmlns:a16="http://schemas.microsoft.com/office/drawing/2014/main" id="{2A11F506-AAA9-AE4A-A8E1-960D6FD3FD27}"/>
              </a:ext>
            </a:extLst>
          </p:cNvPr>
          <p:cNvSpPr/>
          <p:nvPr/>
        </p:nvSpPr>
        <p:spPr>
          <a:xfrm>
            <a:off x="4463143" y="1167946"/>
            <a:ext cx="7421182" cy="1620511"/>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639921 w 6673956"/>
              <a:gd name="connsiteY2" fmla="*/ 2278716 h 2278716"/>
              <a:gd name="connsiteX3" fmla="*/ 0 w 6673956"/>
              <a:gd name="connsiteY3" fmla="*/ 2278716 h 2278716"/>
              <a:gd name="connsiteX4" fmla="*/ 0 w 6673956"/>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956" h="2278716">
                <a:moveTo>
                  <a:pt x="0" y="0"/>
                </a:moveTo>
                <a:lnTo>
                  <a:pt x="6673956" y="0"/>
                </a:lnTo>
                <a:lnTo>
                  <a:pt x="6639921" y="2278716"/>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4545288" y="1271191"/>
            <a:ext cx="7256892" cy="1384995"/>
          </a:xfrm>
        </p:spPr>
        <p:txBody>
          <a:bodyPr wrap="square" anchor="ctr">
            <a:spAutoFit/>
          </a:bodyPr>
          <a:lstStyle/>
          <a:p>
            <a:pPr>
              <a:lnSpc>
                <a:spcPct val="100000"/>
              </a:lnSpc>
            </a:pPr>
            <a:r>
              <a:rPr lang="fr-FR" sz="2800" dirty="0">
                <a:solidFill>
                  <a:schemeClr val="bg1"/>
                </a:solidFill>
              </a:rPr>
              <a:t>L’importance du dépistage génétique familial de la porphyrie hépatique aiguë (PHA) </a:t>
            </a:r>
          </a:p>
        </p:txBody>
      </p:sp>
      <p:sp>
        <p:nvSpPr>
          <p:cNvPr id="6" name="TextBox 5">
            <a:extLst>
              <a:ext uri="{FF2B5EF4-FFF2-40B4-BE49-F238E27FC236}">
                <a16:creationId xmlns:a16="http://schemas.microsoft.com/office/drawing/2014/main" id="{D15C0234-351B-A04F-9A96-C0B30733CD61}"/>
              </a:ext>
            </a:extLst>
          </p:cNvPr>
          <p:cNvSpPr txBox="1"/>
          <p:nvPr/>
        </p:nvSpPr>
        <p:spPr>
          <a:xfrm>
            <a:off x="9681933" y="6417718"/>
            <a:ext cx="1963999" cy="276999"/>
          </a:xfrm>
          <a:prstGeom prst="rect">
            <a:avLst/>
          </a:prstGeom>
          <a:noFill/>
        </p:spPr>
        <p:txBody>
          <a:bodyPr wrap="none" rtlCol="0">
            <a:spAutoFit/>
          </a:bodyPr>
          <a:lstStyle/>
          <a:p>
            <a:r>
              <a:rPr lang="fr-FR" sz="1200" dirty="0">
                <a:solidFill>
                  <a:srgbClr val="68365E"/>
                </a:solidFill>
              </a:rPr>
              <a:t>AS1-CAN-00110 – Août 2022</a:t>
            </a:r>
          </a:p>
        </p:txBody>
      </p:sp>
      <p:pic>
        <p:nvPicPr>
          <p:cNvPr id="19" name="Picture 18" descr="Alnylm-25.11.19-Paris-Shoot-72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97"/>
            <a:ext cx="5223736" cy="6858000"/>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4608432" y="6354218"/>
            <a:ext cx="3868376" cy="391517"/>
          </a:xfrm>
          <a:prstGeom prst="rect">
            <a:avLst/>
          </a:prstGeom>
          <a:noFill/>
        </p:spPr>
        <p:txBody>
          <a:bodyPr wrap="square" rtlCol="0">
            <a:spAutoFit/>
          </a:bodyPr>
          <a:lstStyle/>
          <a:p>
            <a:pPr>
              <a:lnSpc>
                <a:spcPct val="80000"/>
              </a:lnSpc>
            </a:pPr>
            <a:r>
              <a:rPr lang="fr-FR" sz="1200" dirty="0">
                <a:solidFill>
                  <a:srgbClr val="68365E"/>
                </a:solidFill>
              </a:rPr>
              <a:t>Isabelle, patiente PHA et porte-parole des patients, AFMAP</a:t>
            </a:r>
            <a:br>
              <a:rPr lang="fr-FR" sz="1200" dirty="0">
                <a:solidFill>
                  <a:srgbClr val="68365E"/>
                </a:solidFill>
              </a:rPr>
            </a:br>
            <a:r>
              <a:rPr lang="fr-FR" sz="1200" dirty="0">
                <a:solidFill>
                  <a:srgbClr val="68365E"/>
                </a:solidFill>
              </a:rPr>
              <a:t>(Association Française des Malades Atteints de Porphyries)  </a:t>
            </a:r>
          </a:p>
        </p:txBody>
      </p:sp>
      <p:grpSp>
        <p:nvGrpSpPr>
          <p:cNvPr id="24" name="Group 23"/>
          <p:cNvGrpSpPr/>
          <p:nvPr/>
        </p:nvGrpSpPr>
        <p:grpSpPr>
          <a:xfrm rot="1883152" flipH="1">
            <a:off x="4672628" y="5655345"/>
            <a:ext cx="309994" cy="485807"/>
            <a:chOff x="1653118" y="2060096"/>
            <a:chExt cx="309994" cy="485807"/>
          </a:xfrm>
          <a:solidFill>
            <a:srgbClr val="FFFFFF"/>
          </a:solidFill>
        </p:grpSpPr>
        <p:sp>
          <p:nvSpPr>
            <p:cNvPr id="21" name="Oval 20"/>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883152" flipH="1">
            <a:off x="1711536" y="2347312"/>
            <a:ext cx="248427" cy="189708"/>
            <a:chOff x="1792241" y="2060096"/>
            <a:chExt cx="248427" cy="189708"/>
          </a:xfrm>
          <a:solidFill>
            <a:schemeClr val="bg1"/>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9103333" y="3617406"/>
            <a:ext cx="1800493" cy="276999"/>
          </a:xfrm>
          <a:prstGeom prst="rect">
            <a:avLst/>
          </a:prstGeom>
        </p:spPr>
        <p:txBody>
          <a:bodyPr wrap="none">
            <a:spAutoFit/>
          </a:bodyPr>
          <a:lstStyle/>
          <a:p>
            <a:pPr algn="ctr"/>
            <a:r>
              <a:rPr lang="fr-FR" sz="1200" dirty="0">
                <a:solidFill>
                  <a:schemeClr val="tx2"/>
                </a:solidFill>
              </a:rPr>
              <a:t>Parrainé et financé par </a:t>
            </a:r>
          </a:p>
        </p:txBody>
      </p:sp>
      <p:pic>
        <p:nvPicPr>
          <p:cNvPr id="5" name="Picture 4" descr="logo-08.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09850" y="3894191"/>
            <a:ext cx="2484996" cy="793571"/>
          </a:xfrm>
          <a:prstGeom prst="rect">
            <a:avLst/>
          </a:prstGeom>
        </p:spPr>
      </p:pic>
      <p:sp>
        <p:nvSpPr>
          <p:cNvPr id="30" name="Rectangle 29"/>
          <p:cNvSpPr/>
          <p:nvPr/>
        </p:nvSpPr>
        <p:spPr>
          <a:xfrm>
            <a:off x="5974037" y="4110010"/>
            <a:ext cx="2176621" cy="461665"/>
          </a:xfrm>
          <a:prstGeom prst="rect">
            <a:avLst/>
          </a:prstGeom>
        </p:spPr>
        <p:txBody>
          <a:bodyPr wrap="none">
            <a:spAutoFit/>
          </a:bodyPr>
          <a:lstStyle/>
          <a:p>
            <a:pPr algn="ctr"/>
            <a:r>
              <a:rPr lang="fr-FR" sz="1200" dirty="0">
                <a:solidFill>
                  <a:schemeClr val="tx2"/>
                </a:solidFill>
              </a:rPr>
              <a:t>www.porphyria.ca</a:t>
            </a:r>
          </a:p>
          <a:p>
            <a:pPr algn="ctr"/>
            <a:r>
              <a:rPr lang="fr-FR" sz="1200" dirty="0">
                <a:solidFill>
                  <a:schemeClr val="tx2"/>
                </a:solidFill>
              </a:rPr>
              <a:t>Parrainé et financé par </a:t>
            </a:r>
            <a:r>
              <a:rPr lang="fr-FR" sz="1200" dirty="0" err="1">
                <a:solidFill>
                  <a:schemeClr val="tx2"/>
                </a:solidFill>
              </a:rPr>
              <a:t>Alnylam</a:t>
            </a:r>
            <a:r>
              <a:rPr lang="fr-FR" sz="1200" dirty="0">
                <a:solidFill>
                  <a:schemeClr val="tx2"/>
                </a:solidFill>
              </a:rPr>
              <a:t> </a:t>
            </a:r>
          </a:p>
        </p:txBody>
      </p:sp>
      <p:sp>
        <p:nvSpPr>
          <p:cNvPr id="31" name="TextBox 30">
            <a:extLst>
              <a:ext uri="{FF2B5EF4-FFF2-40B4-BE49-F238E27FC236}">
                <a16:creationId xmlns:a16="http://schemas.microsoft.com/office/drawing/2014/main" id="{D15C0234-351B-A04F-9A96-C0B30733CD61}"/>
              </a:ext>
            </a:extLst>
          </p:cNvPr>
          <p:cNvSpPr txBox="1"/>
          <p:nvPr/>
        </p:nvSpPr>
        <p:spPr>
          <a:xfrm>
            <a:off x="5223736" y="5038628"/>
            <a:ext cx="6453726" cy="984885"/>
          </a:xfrm>
          <a:prstGeom prst="rect">
            <a:avLst/>
          </a:prstGeom>
          <a:noFill/>
        </p:spPr>
        <p:txBody>
          <a:bodyPr wrap="square" rtlCol="0">
            <a:spAutoFit/>
          </a:bodyPr>
          <a:lstStyle/>
          <a:p>
            <a:r>
              <a:rPr lang="fr-FR" sz="1050" b="1" dirty="0" err="1">
                <a:solidFill>
                  <a:srgbClr val="1B9AB2"/>
                </a:solidFill>
              </a:rPr>
              <a:t>Alnylam</a:t>
            </a:r>
            <a:r>
              <a:rPr lang="fr-FR" sz="1050" b="1" dirty="0">
                <a:solidFill>
                  <a:srgbClr val="1B9AB2"/>
                </a:solidFill>
              </a:rPr>
              <a:t> Pharmaceuticals est responsable du financement et du contenu de ce document. </a:t>
            </a:r>
          </a:p>
          <a:p>
            <a:r>
              <a:rPr lang="fr-FR" sz="950" dirty="0">
                <a:solidFill>
                  <a:srgbClr val="1B9AB2"/>
                </a:solidFill>
              </a:rPr>
              <a:t>Ce document est destiné à être consulté par le grand public, dans l’objectif de promouvoir la santé, de prévenir la maladie et de fournir des conseils pour aider à comprendre le développement de la maladie et à améliorer la qualité de vie. Aucun élément du présent document ne constitue un avis médical. Il est recommandé aux personnes de consulter leur médecin ou tout autre professionnel de la santé approprié pour obtenir le bon diagnostic et la prise en charge de la maladie. Toutes les illustrations sont celles d’</a:t>
            </a:r>
            <a:r>
              <a:rPr lang="fr-FR" sz="950" dirty="0" err="1">
                <a:solidFill>
                  <a:srgbClr val="1B9AB2"/>
                </a:solidFill>
              </a:rPr>
              <a:t>Alnylam</a:t>
            </a:r>
            <a:r>
              <a:rPr lang="fr-FR" sz="950" dirty="0">
                <a:solidFill>
                  <a:srgbClr val="1B9AB2"/>
                </a:solidFill>
              </a:rPr>
              <a:t>. Consentement reçu de chaque patient et soignant présenté dans cette présentation.</a:t>
            </a:r>
          </a:p>
        </p:txBody>
      </p:sp>
      <p:pic>
        <p:nvPicPr>
          <p:cNvPr id="34" name="Graphic 33">
            <a:extLst>
              <a:ext uri="{FF2B5EF4-FFF2-40B4-BE49-F238E27FC236}">
                <a16:creationId xmlns:a16="http://schemas.microsoft.com/office/drawing/2014/main" id="{B7C23081-C979-82A3-AE10-3844E3B80FF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647883" y="3406137"/>
            <a:ext cx="2828925" cy="895350"/>
          </a:xfrm>
          <a:prstGeom prst="rect">
            <a:avLst/>
          </a:prstGeom>
        </p:spPr>
      </p:pic>
    </p:spTree>
    <p:extLst>
      <p:ext uri="{BB962C8B-B14F-4D97-AF65-F5344CB8AC3E}">
        <p14:creationId xmlns:p14="http://schemas.microsoft.com/office/powerpoint/2010/main" val="112392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fr-FR"/>
              <a:t>La PHA et le dépistage génétique</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712407" cy="365125"/>
          </a:xfrm>
        </p:spPr>
        <p:txBody>
          <a:bodyPr/>
          <a:lstStyle/>
          <a:p>
            <a:pPr lvl="0">
              <a:spcAft>
                <a:spcPts val="300"/>
              </a:spcAft>
              <a:tabLst>
                <a:tab pos="7777163" algn="l"/>
              </a:tabLst>
              <a:defRPr/>
            </a:pPr>
            <a:r>
              <a:rPr lang="fr-FR" sz="800" dirty="0">
                <a:solidFill>
                  <a:srgbClr val="E7E6E6">
                    <a:lumMod val="50000"/>
                  </a:srgbClr>
                </a:solidFill>
              </a:rPr>
              <a:t>PHA : porphyrie hépatique aiguë 	 </a:t>
            </a:r>
          </a:p>
          <a:p>
            <a:pPr marL="228600" lvl="0" indent="-228600">
              <a:buFont typeface="+mj-lt"/>
              <a:buAutoNum type="arabicPeriod"/>
              <a:defRPr/>
            </a:pPr>
            <a:r>
              <a:rPr lang="fr-FR" sz="800" dirty="0" err="1">
                <a:solidFill>
                  <a:srgbClr val="E7E6E6">
                    <a:lumMod val="50000"/>
                  </a:srgbClr>
                </a:solidFill>
              </a:rPr>
              <a:t>Bissell</a:t>
            </a:r>
            <a:r>
              <a:rPr lang="fr-FR" sz="800" dirty="0">
                <a:solidFill>
                  <a:srgbClr val="E7E6E6">
                    <a:lumMod val="50000"/>
                  </a:srgbClr>
                </a:solidFill>
              </a:rPr>
              <a:t> DM &amp; Wang B. J C/,n </a:t>
            </a:r>
            <a:r>
              <a:rPr lang="fr-FR" sz="800" dirty="0" err="1">
                <a:solidFill>
                  <a:srgbClr val="E7E6E6">
                    <a:lumMod val="50000"/>
                  </a:srgbClr>
                </a:solidFill>
              </a:rPr>
              <a:t>Transl</a:t>
            </a:r>
            <a:r>
              <a:rPr lang="fr-FR" sz="800" dirty="0">
                <a:solidFill>
                  <a:srgbClr val="E7E6E6">
                    <a:lumMod val="50000"/>
                  </a:srgbClr>
                </a:solidFill>
              </a:rPr>
              <a:t> </a:t>
            </a:r>
            <a:r>
              <a:rPr lang="fr-FR" sz="800" dirty="0" err="1">
                <a:solidFill>
                  <a:srgbClr val="E7E6E6">
                    <a:lumMod val="50000"/>
                  </a:srgbClr>
                </a:solidFill>
              </a:rPr>
              <a:t>Hepatol</a:t>
            </a:r>
            <a:r>
              <a:rPr lang="fr-FR" sz="800" dirty="0">
                <a:solidFill>
                  <a:srgbClr val="E7E6E6">
                    <a:lumMod val="50000"/>
                  </a:srgbClr>
                </a:solidFill>
              </a:rPr>
              <a:t>. Mars 2015, 3(1):17-26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Balwani</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M, Wang B, Anderson KE, et al. Acute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hepatic</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porphyrias</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Recommendations</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for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evaluation</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and long-</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term</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management.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Hepatology</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2017;66(4):1314-1322. doi:10.1002/hep.29313</a:t>
            </a:r>
          </a:p>
        </p:txBody>
      </p:sp>
      <p:sp>
        <p:nvSpPr>
          <p:cNvPr id="4" name="TextBox 3"/>
          <p:cNvSpPr txBox="1"/>
          <p:nvPr/>
        </p:nvSpPr>
        <p:spPr>
          <a:xfrm>
            <a:off x="6010275" y="2416175"/>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0146" y="598752"/>
            <a:ext cx="6752351" cy="596900"/>
          </a:xfrm>
          <a:prstGeom prst="rect">
            <a:avLst/>
          </a:prstGeom>
        </p:spPr>
      </p:pic>
      <p:sp>
        <p:nvSpPr>
          <p:cNvPr id="26" name="TextBox 25"/>
          <p:cNvSpPr txBox="1"/>
          <p:nvPr/>
        </p:nvSpPr>
        <p:spPr>
          <a:xfrm>
            <a:off x="6010275" y="2527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2CBDA73-FAB9-3E40-B6E6-FE4DADD482A6}"/>
              </a:ext>
            </a:extLst>
          </p:cNvPr>
          <p:cNvSpPr txBox="1"/>
          <p:nvPr/>
        </p:nvSpPr>
        <p:spPr>
          <a:xfrm>
            <a:off x="5045880" y="1929767"/>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cap="none" normalizeH="0" baseline="0" noProof="0" dirty="0">
                <a:ln>
                  <a:noFill/>
                </a:ln>
                <a:solidFill>
                  <a:srgbClr val="1B9AB2"/>
                </a:solidFill>
                <a:effectLst/>
                <a:uLnTx/>
                <a:uFillTx/>
                <a:latin typeface="Calibri"/>
                <a:ea typeface="+mn-ea"/>
                <a:cs typeface="+mn-cs"/>
              </a:rPr>
              <a:t>Test génétique</a:t>
            </a:r>
          </a:p>
        </p:txBody>
      </p:sp>
      <p:sp>
        <p:nvSpPr>
          <p:cNvPr id="28" name="Oval 27"/>
          <p:cNvSpPr/>
          <p:nvPr/>
        </p:nvSpPr>
        <p:spPr>
          <a:xfrm>
            <a:off x="685968" y="2146300"/>
            <a:ext cx="2955957" cy="295595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9AB2"/>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2CBDA73-FAB9-3E40-B6E6-FE4DADD482A6}"/>
              </a:ext>
            </a:extLst>
          </p:cNvPr>
          <p:cNvSpPr txBox="1"/>
          <p:nvPr/>
        </p:nvSpPr>
        <p:spPr>
          <a:xfrm>
            <a:off x="5049916" y="2573822"/>
            <a:ext cx="6178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noProof="0" dirty="0">
                <a:ln>
                  <a:noFill/>
                </a:ln>
                <a:solidFill>
                  <a:srgbClr val="0A0A0A"/>
                </a:solidFill>
                <a:effectLst/>
                <a:uLnTx/>
                <a:uFillTx/>
                <a:latin typeface="Calibri"/>
                <a:ea typeface="+mn-ea"/>
                <a:cs typeface="+mn-cs"/>
              </a:rPr>
              <a:t>Test sanguin ou salivaire pour rechercher une mutation génétique</a:t>
            </a:r>
            <a:r>
              <a:rPr kumimoji="0" lang="fr-FR" sz="2000" b="0" i="0" u="none" strike="noStrike" cap="none" normalizeH="0" baseline="30000" noProof="0" dirty="0">
                <a:ln>
                  <a:noFill/>
                </a:ln>
                <a:solidFill>
                  <a:srgbClr val="0A0A0A"/>
                </a:solidFill>
                <a:effectLst/>
                <a:uLnTx/>
                <a:uFillTx/>
                <a:latin typeface="Calibri"/>
                <a:ea typeface="+mn-ea"/>
                <a:cs typeface="+mn-cs"/>
              </a:rPr>
              <a:t>1</a:t>
            </a:r>
          </a:p>
        </p:txBody>
      </p:sp>
      <p:sp>
        <p:nvSpPr>
          <p:cNvPr id="31" name="Rectangle 11">
            <a:extLst>
              <a:ext uri="{FF2B5EF4-FFF2-40B4-BE49-F238E27FC236}">
                <a16:creationId xmlns:a16="http://schemas.microsoft.com/office/drawing/2014/main" id="{2A11F506-AAA9-AE4A-A8E1-960D6FD3FD27}"/>
              </a:ext>
            </a:extLst>
          </p:cNvPr>
          <p:cNvSpPr/>
          <p:nvPr/>
        </p:nvSpPr>
        <p:spPr>
          <a:xfrm>
            <a:off x="5139876" y="4150533"/>
            <a:ext cx="6575874" cy="865967"/>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20000"/>
                  <a:lumOff val="80000"/>
                </a:scheme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2CBDA73-FAB9-3E40-B6E6-FE4DADD482A6}"/>
              </a:ext>
            </a:extLst>
          </p:cNvPr>
          <p:cNvSpPr txBox="1"/>
          <p:nvPr/>
        </p:nvSpPr>
        <p:spPr>
          <a:xfrm>
            <a:off x="5330376" y="4238230"/>
            <a:ext cx="5894629" cy="400110"/>
          </a:xfrm>
          <a:prstGeom prst="rect">
            <a:avLst/>
          </a:prstGeom>
          <a:noFill/>
        </p:spPr>
        <p:txBody>
          <a:bodyPr wrap="square" rtlCol="0">
            <a:spAutoFit/>
          </a:bodyPr>
          <a:lstStyle/>
          <a:p>
            <a:pPr lvl="0">
              <a:defRPr/>
            </a:pPr>
            <a:r>
              <a:rPr lang="fr-FR" sz="2000" dirty="0">
                <a:solidFill>
                  <a:srgbClr val="0A0A0A"/>
                </a:solidFill>
              </a:rPr>
              <a:t>Il peut contribuer à identifier les personnes à risque de développer des symptômes de PHA</a:t>
            </a:r>
            <a:r>
              <a:rPr lang="fr-FR" sz="2000" baseline="30000" dirty="0">
                <a:solidFill>
                  <a:srgbClr val="0A0A0A"/>
                </a:solidFill>
              </a:rPr>
              <a:t>2</a:t>
            </a:r>
          </a:p>
        </p:txBody>
      </p:sp>
      <p:sp>
        <p:nvSpPr>
          <p:cNvPr id="33" name="TextBox 32">
            <a:extLst>
              <a:ext uri="{FF2B5EF4-FFF2-40B4-BE49-F238E27FC236}">
                <a16:creationId xmlns:a16="http://schemas.microsoft.com/office/drawing/2014/main" id="{D2CBDA73-FAB9-3E40-B6E6-FE4DADD482A6}"/>
              </a:ext>
            </a:extLst>
          </p:cNvPr>
          <p:cNvSpPr txBox="1"/>
          <p:nvPr/>
        </p:nvSpPr>
        <p:spPr>
          <a:xfrm>
            <a:off x="5049916" y="3317722"/>
            <a:ext cx="6456116"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A0A0A"/>
                </a:solidFill>
                <a:latin typeface="Calibri"/>
                <a:ea typeface="+mn-ea"/>
                <a:cs typeface="+mn-cs"/>
              </a:rPr>
              <a:t>Peut être utilisé pour confirmer le diagnostic et déterminer le type spécifique de PHA</a:t>
            </a:r>
            <a:r>
              <a:rPr lang="fr-FR" sz="2000" baseline="30000" dirty="0">
                <a:solidFill>
                  <a:srgbClr val="0A0A0A"/>
                </a:solidFill>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1036912" y="1799468"/>
            <a:ext cx="3398039" cy="3398039"/>
          </a:xfrm>
          <a:prstGeom prst="rect">
            <a:avLst/>
          </a:prstGeom>
        </p:spPr>
      </p:pic>
    </p:spTree>
    <p:extLst>
      <p:ext uri="{BB962C8B-B14F-4D97-AF65-F5344CB8AC3E}">
        <p14:creationId xmlns:p14="http://schemas.microsoft.com/office/powerpoint/2010/main" val="425964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57" y="1511193"/>
            <a:ext cx="11615869" cy="4013200"/>
          </a:xfrm>
          <a:prstGeom prst="rect">
            <a:avLst/>
          </a:prstGeom>
        </p:spPr>
      </p:pic>
      <p:sp>
        <p:nvSpPr>
          <p:cNvPr id="13" name="Title 12"/>
          <p:cNvSpPr>
            <a:spLocks noGrp="1"/>
          </p:cNvSpPr>
          <p:nvPr>
            <p:ph type="title"/>
          </p:nvPr>
        </p:nvSpPr>
        <p:spPr/>
        <p:txBody>
          <a:bodyPr>
            <a:normAutofit/>
          </a:bodyPr>
          <a:lstStyle/>
          <a:p>
            <a:r>
              <a:rPr lang="fr-FR"/>
              <a:t>En quoi recevoir un diagnostic peut-il aider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11</a:t>
            </a:fld>
            <a:endParaRPr lang="en-US"/>
          </a:p>
        </p:txBody>
      </p:sp>
      <p:sp>
        <p:nvSpPr>
          <p:cNvPr id="19" name="Footer Placeholder 6"/>
          <p:cNvSpPr>
            <a:spLocks noGrp="1"/>
          </p:cNvSpPr>
          <p:nvPr>
            <p:ph type="ftr" sz="quarter" idx="11"/>
          </p:nvPr>
        </p:nvSpPr>
        <p:spPr>
          <a:xfrm>
            <a:off x="479592" y="6400147"/>
            <a:ext cx="11712407" cy="365125"/>
          </a:xfrm>
        </p:spPr>
        <p:txBody>
          <a:bodyPr/>
          <a:lstStyle/>
          <a:p>
            <a:pPr>
              <a:tabLst>
                <a:tab pos="7777163" algn="l"/>
              </a:tabLst>
            </a:pPr>
            <a:r>
              <a:rPr lang="fr-FR" sz="800" dirty="0">
                <a:solidFill>
                  <a:schemeClr val="tx1">
                    <a:lumMod val="50000"/>
                    <a:lumOff val="50000"/>
                  </a:schemeClr>
                </a:solidFill>
              </a:rPr>
              <a:t>	 </a:t>
            </a:r>
          </a:p>
          <a:p>
            <a:pPr marL="228600" indent="-228600">
              <a:buFont typeface="+mj-lt"/>
              <a:buAutoNum type="arabicPeriod"/>
            </a:pPr>
            <a:r>
              <a:rPr lang="fr-FR" sz="800" dirty="0" err="1">
                <a:solidFill>
                  <a:schemeClr val="tx1">
                    <a:lumMod val="50000"/>
                    <a:lumOff val="50000"/>
                  </a:schemeClr>
                </a:solidFill>
              </a:rPr>
              <a:t>Balwani</a:t>
            </a:r>
            <a:r>
              <a:rPr lang="fr-FR" sz="800" dirty="0">
                <a:solidFill>
                  <a:schemeClr val="tx1">
                    <a:lumMod val="50000"/>
                    <a:lumOff val="50000"/>
                  </a:schemeClr>
                </a:solidFill>
              </a:rPr>
              <a:t> M, Wang B, Anderson KE, et al. Acute </a:t>
            </a:r>
            <a:r>
              <a:rPr lang="fr-FR" sz="800" dirty="0" err="1">
                <a:solidFill>
                  <a:schemeClr val="tx1">
                    <a:lumMod val="50000"/>
                    <a:lumOff val="50000"/>
                  </a:schemeClr>
                </a:solidFill>
              </a:rPr>
              <a:t>hepatic</a:t>
            </a:r>
            <a:r>
              <a:rPr lang="fr-FR" sz="800" dirty="0">
                <a:solidFill>
                  <a:schemeClr val="tx1">
                    <a:lumMod val="50000"/>
                    <a:lumOff val="50000"/>
                  </a:schemeClr>
                </a:solidFill>
              </a:rPr>
              <a:t> </a:t>
            </a:r>
            <a:r>
              <a:rPr lang="fr-FR" sz="800" dirty="0" err="1">
                <a:solidFill>
                  <a:schemeClr val="tx1">
                    <a:lumMod val="50000"/>
                    <a:lumOff val="50000"/>
                  </a:schemeClr>
                </a:solidFill>
              </a:rPr>
              <a:t>porphyrias</a:t>
            </a:r>
            <a:r>
              <a:rPr lang="fr-FR" sz="800" dirty="0">
                <a:solidFill>
                  <a:schemeClr val="tx1">
                    <a:lumMod val="50000"/>
                    <a:lumOff val="50000"/>
                  </a:schemeClr>
                </a:solidFill>
              </a:rPr>
              <a:t>: </a:t>
            </a:r>
            <a:r>
              <a:rPr lang="fr-FR" sz="800" dirty="0" err="1">
                <a:solidFill>
                  <a:schemeClr val="tx1">
                    <a:lumMod val="50000"/>
                    <a:lumOff val="50000"/>
                  </a:schemeClr>
                </a:solidFill>
              </a:rPr>
              <a:t>Recommendations</a:t>
            </a:r>
            <a:r>
              <a:rPr lang="fr-FR" sz="800" dirty="0">
                <a:solidFill>
                  <a:schemeClr val="tx1">
                    <a:lumMod val="50000"/>
                    <a:lumOff val="50000"/>
                  </a:schemeClr>
                </a:solidFill>
              </a:rPr>
              <a:t> for </a:t>
            </a:r>
            <a:r>
              <a:rPr lang="fr-FR" sz="800" dirty="0" err="1">
                <a:solidFill>
                  <a:schemeClr val="tx1">
                    <a:lumMod val="50000"/>
                    <a:lumOff val="50000"/>
                  </a:schemeClr>
                </a:solidFill>
              </a:rPr>
              <a:t>evaluation</a:t>
            </a:r>
            <a:r>
              <a:rPr lang="fr-FR" sz="800" dirty="0">
                <a:solidFill>
                  <a:schemeClr val="tx1">
                    <a:lumMod val="50000"/>
                    <a:lumOff val="50000"/>
                  </a:schemeClr>
                </a:solidFill>
              </a:rPr>
              <a:t> and long-</a:t>
            </a:r>
            <a:r>
              <a:rPr lang="fr-FR" sz="800" dirty="0" err="1">
                <a:solidFill>
                  <a:schemeClr val="tx1">
                    <a:lumMod val="50000"/>
                    <a:lumOff val="50000"/>
                  </a:schemeClr>
                </a:solidFill>
              </a:rPr>
              <a:t>term</a:t>
            </a:r>
            <a:r>
              <a:rPr lang="fr-FR" sz="800" dirty="0">
                <a:solidFill>
                  <a:schemeClr val="tx1">
                    <a:lumMod val="50000"/>
                    <a:lumOff val="50000"/>
                  </a:schemeClr>
                </a:solidFill>
              </a:rPr>
              <a:t> management. </a:t>
            </a:r>
            <a:r>
              <a:rPr lang="fr-FR" sz="800" dirty="0" err="1">
                <a:solidFill>
                  <a:schemeClr val="tx1">
                    <a:lumMod val="50000"/>
                    <a:lumOff val="50000"/>
                  </a:schemeClr>
                </a:solidFill>
              </a:rPr>
              <a:t>Hepatology</a:t>
            </a:r>
            <a:r>
              <a:rPr lang="fr-FR" sz="800" dirty="0">
                <a:solidFill>
                  <a:schemeClr val="tx1">
                    <a:lumMod val="50000"/>
                    <a:lumOff val="50000"/>
                  </a:schemeClr>
                </a:solidFill>
              </a:rPr>
              <a:t>. 2017;66(4):1314-1322. doi:10.1002/hep.29313</a:t>
            </a:r>
          </a:p>
          <a:p>
            <a:pPr marL="228600" indent="-228600">
              <a:buFont typeface="+mj-lt"/>
              <a:buAutoNum type="arabicPeriod"/>
            </a:pPr>
            <a:r>
              <a:rPr lang="fr-FR" sz="800" dirty="0">
                <a:solidFill>
                  <a:schemeClr val="tx1">
                    <a:lumMod val="50000"/>
                    <a:lumOff val="50000"/>
                  </a:schemeClr>
                </a:solidFill>
              </a:rPr>
              <a:t>Anderson KE, Bloomer JR, </a:t>
            </a:r>
            <a:r>
              <a:rPr lang="fr-FR" sz="800" dirty="0" err="1">
                <a:solidFill>
                  <a:schemeClr val="tx1">
                    <a:lumMod val="50000"/>
                    <a:lumOff val="50000"/>
                  </a:schemeClr>
                </a:solidFill>
              </a:rPr>
              <a:t>Bonkovsky</a:t>
            </a:r>
            <a:r>
              <a:rPr lang="fr-FR" sz="800" dirty="0">
                <a:solidFill>
                  <a:schemeClr val="tx1">
                    <a:lumMod val="50000"/>
                    <a:lumOff val="50000"/>
                  </a:schemeClr>
                </a:solidFill>
              </a:rPr>
              <a:t> HL, et al. </a:t>
            </a:r>
            <a:r>
              <a:rPr lang="fr-FR" sz="800" dirty="0" err="1">
                <a:solidFill>
                  <a:schemeClr val="tx1">
                    <a:lumMod val="50000"/>
                    <a:lumOff val="50000"/>
                  </a:schemeClr>
                </a:solidFill>
              </a:rPr>
              <a:t>Recommendations</a:t>
            </a:r>
            <a:r>
              <a:rPr lang="fr-FR" sz="800" dirty="0">
                <a:solidFill>
                  <a:schemeClr val="tx1">
                    <a:lumMod val="50000"/>
                    <a:lumOff val="50000"/>
                  </a:schemeClr>
                </a:solidFill>
              </a:rPr>
              <a:t> for the </a:t>
            </a:r>
            <a:r>
              <a:rPr lang="fr-FR" sz="800" dirty="0" err="1">
                <a:solidFill>
                  <a:schemeClr val="tx1">
                    <a:lumMod val="50000"/>
                    <a:lumOff val="50000"/>
                  </a:schemeClr>
                </a:solidFill>
              </a:rPr>
              <a:t>diagnosis</a:t>
            </a:r>
            <a:r>
              <a:rPr lang="fr-FR" sz="800" dirty="0">
                <a:solidFill>
                  <a:schemeClr val="tx1">
                    <a:lumMod val="50000"/>
                    <a:lumOff val="50000"/>
                  </a:schemeClr>
                </a:solidFill>
              </a:rPr>
              <a:t> and </a:t>
            </a:r>
            <a:r>
              <a:rPr lang="fr-FR" sz="800" dirty="0" err="1">
                <a:solidFill>
                  <a:schemeClr val="tx1">
                    <a:lumMod val="50000"/>
                    <a:lumOff val="50000"/>
                  </a:schemeClr>
                </a:solidFill>
              </a:rPr>
              <a:t>treatment</a:t>
            </a:r>
            <a:r>
              <a:rPr lang="fr-FR" sz="800" dirty="0">
                <a:solidFill>
                  <a:schemeClr val="tx1">
                    <a:lumMod val="50000"/>
                    <a:lumOff val="50000"/>
                  </a:schemeClr>
                </a:solidFill>
              </a:rPr>
              <a:t> of the acute </a:t>
            </a:r>
            <a:r>
              <a:rPr lang="fr-FR" sz="800" dirty="0" err="1">
                <a:solidFill>
                  <a:schemeClr val="tx1">
                    <a:lumMod val="50000"/>
                    <a:lumOff val="50000"/>
                  </a:schemeClr>
                </a:solidFill>
              </a:rPr>
              <a:t>porphyrias</a:t>
            </a:r>
            <a:r>
              <a:rPr lang="fr-FR" sz="800" dirty="0">
                <a:solidFill>
                  <a:schemeClr val="tx1">
                    <a:lumMod val="50000"/>
                    <a:lumOff val="50000"/>
                  </a:schemeClr>
                </a:solidFill>
              </a:rPr>
              <a:t> [</a:t>
            </a:r>
            <a:r>
              <a:rPr lang="fr-FR" sz="800" dirty="0" err="1">
                <a:solidFill>
                  <a:schemeClr val="tx1">
                    <a:lumMod val="50000"/>
                    <a:lumOff val="50000"/>
                  </a:schemeClr>
                </a:solidFill>
              </a:rPr>
              <a:t>published</a:t>
            </a:r>
            <a:r>
              <a:rPr lang="fr-FR" sz="800" dirty="0">
                <a:solidFill>
                  <a:schemeClr val="tx1">
                    <a:lumMod val="50000"/>
                    <a:lumOff val="50000"/>
                  </a:schemeClr>
                </a:solidFill>
              </a:rPr>
              <a:t> correction </a:t>
            </a:r>
            <a:r>
              <a:rPr lang="fr-FR" sz="800" dirty="0" err="1">
                <a:solidFill>
                  <a:schemeClr val="tx1">
                    <a:lumMod val="50000"/>
                    <a:lumOff val="50000"/>
                  </a:schemeClr>
                </a:solidFill>
              </a:rPr>
              <a:t>appears</a:t>
            </a:r>
            <a:r>
              <a:rPr lang="fr-FR" sz="800" dirty="0">
                <a:solidFill>
                  <a:schemeClr val="tx1">
                    <a:lumMod val="50000"/>
                    <a:lumOff val="50000"/>
                  </a:schemeClr>
                </a:solidFill>
              </a:rPr>
              <a:t> in Ann </a:t>
            </a:r>
            <a:r>
              <a:rPr lang="fr-FR" sz="800" dirty="0" err="1">
                <a:solidFill>
                  <a:schemeClr val="tx1">
                    <a:lumMod val="50000"/>
                    <a:lumOff val="50000"/>
                  </a:schemeClr>
                </a:solidFill>
              </a:rPr>
              <a:t>Intern</a:t>
            </a:r>
            <a:r>
              <a:rPr lang="fr-FR" sz="800" dirty="0">
                <a:solidFill>
                  <a:schemeClr val="tx1">
                    <a:lumMod val="50000"/>
                    <a:lumOff val="50000"/>
                  </a:schemeClr>
                </a:solidFill>
              </a:rPr>
              <a:t> Med. Le 16 août 2005 ;143(4):316]. Ann </a:t>
            </a:r>
            <a:r>
              <a:rPr lang="fr-FR" sz="800" dirty="0" err="1">
                <a:solidFill>
                  <a:schemeClr val="tx1">
                    <a:lumMod val="50000"/>
                    <a:lumOff val="50000"/>
                  </a:schemeClr>
                </a:solidFill>
              </a:rPr>
              <a:t>Intern</a:t>
            </a:r>
            <a:r>
              <a:rPr lang="fr-FR" sz="800" dirty="0">
                <a:solidFill>
                  <a:schemeClr val="tx1">
                    <a:lumMod val="50000"/>
                    <a:lumOff val="50000"/>
                  </a:schemeClr>
                </a:solidFill>
              </a:rPr>
              <a:t>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7" y="513692"/>
            <a:ext cx="8887740" cy="596900"/>
          </a:xfrm>
          <a:prstGeom prst="rect">
            <a:avLst/>
          </a:prstGeom>
        </p:spPr>
      </p:pic>
      <p:sp>
        <p:nvSpPr>
          <p:cNvPr id="4" name="TextBox 3"/>
          <p:cNvSpPr txBox="1"/>
          <p:nvPr/>
        </p:nvSpPr>
        <p:spPr>
          <a:xfrm>
            <a:off x="6248400" y="1447693"/>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21436" y="1730268"/>
            <a:ext cx="11062564" cy="3618373"/>
            <a:chOff x="263291" y="2587623"/>
            <a:chExt cx="11673924" cy="2667002"/>
          </a:xfrm>
        </p:grpSpPr>
        <p:pic>
          <p:nvPicPr>
            <p:cNvPr id="12" name="Picture 11"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14" name="Picture 13"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15" name="Picture 1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6" name="TextBox 15">
            <a:extLst>
              <a:ext uri="{FF2B5EF4-FFF2-40B4-BE49-F238E27FC236}">
                <a16:creationId xmlns:a16="http://schemas.microsoft.com/office/drawing/2014/main" id="{D2CBDA73-FAB9-3E40-B6E6-FE4DADD482A6}"/>
              </a:ext>
            </a:extLst>
          </p:cNvPr>
          <p:cNvSpPr txBox="1"/>
          <p:nvPr/>
        </p:nvSpPr>
        <p:spPr>
          <a:xfrm>
            <a:off x="841374" y="3441932"/>
            <a:ext cx="3254375" cy="1015663"/>
          </a:xfrm>
          <a:prstGeom prst="rect">
            <a:avLst/>
          </a:prstGeom>
          <a:noFill/>
        </p:spPr>
        <p:txBody>
          <a:bodyPr wrap="square" rtlCol="0">
            <a:spAutoFit/>
          </a:bodyPr>
          <a:lstStyle/>
          <a:p>
            <a:pPr marL="0" lvl="1" algn="ctr"/>
            <a:r>
              <a:rPr lang="fr-FR" sz="2000"/>
              <a:t>Recevoir un diagnostic peut vous aider à éviter les facteurs déclenchants</a:t>
            </a:r>
            <a:r>
              <a:rPr lang="fr-FR" sz="2000" baseline="30000"/>
              <a:t>1</a:t>
            </a:r>
            <a:r>
              <a:rPr lang="fr-FR" sz="2000"/>
              <a:t>.</a:t>
            </a:r>
          </a:p>
        </p:txBody>
      </p:sp>
      <p:sp>
        <p:nvSpPr>
          <p:cNvPr id="17" name="TextBox 16">
            <a:extLst>
              <a:ext uri="{FF2B5EF4-FFF2-40B4-BE49-F238E27FC236}">
                <a16:creationId xmlns:a16="http://schemas.microsoft.com/office/drawing/2014/main" id="{D2CBDA73-FAB9-3E40-B6E6-FE4DADD482A6}"/>
              </a:ext>
            </a:extLst>
          </p:cNvPr>
          <p:cNvSpPr txBox="1"/>
          <p:nvPr/>
        </p:nvSpPr>
        <p:spPr>
          <a:xfrm>
            <a:off x="4443895" y="3441932"/>
            <a:ext cx="3423964" cy="1631216"/>
          </a:xfrm>
          <a:prstGeom prst="rect">
            <a:avLst/>
          </a:prstGeom>
          <a:noFill/>
        </p:spPr>
        <p:txBody>
          <a:bodyPr wrap="square" rtlCol="0">
            <a:spAutoFit/>
          </a:bodyPr>
          <a:lstStyle/>
          <a:p>
            <a:pPr marL="0" lvl="1" algn="ctr"/>
            <a:r>
              <a:rPr lang="fr-FR" sz="2000" dirty="0"/>
              <a:t>Cela peut vous aider à </a:t>
            </a:r>
            <a:br>
              <a:rPr lang="fr-FR" sz="2000" dirty="0"/>
            </a:br>
            <a:r>
              <a:rPr lang="fr-FR" sz="2000" dirty="0"/>
              <a:t>recevoir un traitement approprié en temps opportun contre les symptômes, s’ils </a:t>
            </a:r>
            <a:br>
              <a:rPr lang="fr-FR" sz="2000" dirty="0"/>
            </a:br>
            <a:r>
              <a:rPr lang="fr-FR" sz="2000" dirty="0"/>
              <a:t>se développent</a:t>
            </a:r>
            <a:r>
              <a:rPr lang="fr-FR" sz="2000" baseline="30000" dirty="0"/>
              <a:t>1</a:t>
            </a:r>
            <a:r>
              <a:rPr lang="fr-FR" sz="2000" dirty="0"/>
              <a:t>.</a:t>
            </a:r>
          </a:p>
        </p:txBody>
      </p:sp>
      <p:sp>
        <p:nvSpPr>
          <p:cNvPr id="18" name="TextBox 17">
            <a:extLst>
              <a:ext uri="{FF2B5EF4-FFF2-40B4-BE49-F238E27FC236}">
                <a16:creationId xmlns:a16="http://schemas.microsoft.com/office/drawing/2014/main" id="{D2CBDA73-FAB9-3E40-B6E6-FE4DADD482A6}"/>
              </a:ext>
            </a:extLst>
          </p:cNvPr>
          <p:cNvSpPr txBox="1"/>
          <p:nvPr/>
        </p:nvSpPr>
        <p:spPr>
          <a:xfrm>
            <a:off x="8350251" y="3441932"/>
            <a:ext cx="2984499" cy="1323439"/>
          </a:xfrm>
          <a:prstGeom prst="rect">
            <a:avLst/>
          </a:prstGeom>
          <a:noFill/>
        </p:spPr>
        <p:txBody>
          <a:bodyPr wrap="square" rtlCol="0">
            <a:spAutoFit/>
          </a:bodyPr>
          <a:lstStyle/>
          <a:p>
            <a:pPr marL="0" lvl="1" algn="ctr"/>
            <a:r>
              <a:rPr lang="fr-FR" sz="2000" dirty="0"/>
              <a:t>Il vous permet d’informer </a:t>
            </a:r>
          </a:p>
          <a:p>
            <a:pPr marL="0" lvl="1" algn="ctr"/>
            <a:r>
              <a:rPr lang="fr-FR" sz="2000" dirty="0"/>
              <a:t>les membres de la famille et de les inciter à effectuer un dépistage génétique</a:t>
            </a:r>
            <a:r>
              <a:rPr lang="fr-FR" sz="2000" baseline="30000" dirty="0"/>
              <a:t>2</a:t>
            </a:r>
            <a:r>
              <a:rPr lang="fr-FR" sz="2000" dirty="0"/>
              <a:t>.</a:t>
            </a:r>
          </a:p>
        </p:txBody>
      </p:sp>
      <p:sp>
        <p:nvSpPr>
          <p:cNvPr id="5" name="Oval 4"/>
          <p:cNvSpPr/>
          <p:nvPr/>
        </p:nvSpPr>
        <p:spPr>
          <a:xfrm>
            <a:off x="54225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9026155"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8030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0"/>
          <a:stretch>
            <a:fillRect/>
          </a:stretch>
        </p:blipFill>
        <p:spPr>
          <a:xfrm>
            <a:off x="9207500" y="2134864"/>
            <a:ext cx="1270000" cy="1270000"/>
          </a:xfrm>
          <a:prstGeom prst="rect">
            <a:avLst/>
          </a:prstGeom>
        </p:spPr>
      </p:pic>
      <p:pic>
        <p:nvPicPr>
          <p:cNvPr id="20" name="Graphic 19" descr="Bubbles">
            <a:extLst>
              <a:ext uri="{FF2B5EF4-FFF2-40B4-BE49-F238E27FC236}">
                <a16:creationId xmlns:a16="http://schemas.microsoft.com/office/drawing/2014/main" id="{E9BA861A-308C-471E-8BCD-180A0EA8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5541" y="2187230"/>
            <a:ext cx="1005840" cy="1005840"/>
          </a:xfrm>
          <a:prstGeom prst="rect">
            <a:avLst/>
          </a:prstGeom>
        </p:spPr>
      </p:pic>
      <p:pic>
        <p:nvPicPr>
          <p:cNvPr id="26" name="Graphic 25" descr="Lightning bolt">
            <a:extLst>
              <a:ext uri="{FF2B5EF4-FFF2-40B4-BE49-F238E27FC236}">
                <a16:creationId xmlns:a16="http://schemas.microsoft.com/office/drawing/2014/main" id="{9DE37446-9912-4EEA-A66C-6E746B2F4A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0216" y="2078694"/>
            <a:ext cx="602498" cy="602498"/>
          </a:xfrm>
          <a:prstGeom prst="rect">
            <a:avLst/>
          </a:prstGeom>
        </p:spPr>
      </p:pic>
      <p:pic>
        <p:nvPicPr>
          <p:cNvPr id="28" name="Graphic 27" descr="Heartbeat">
            <a:extLst>
              <a:ext uri="{FF2B5EF4-FFF2-40B4-BE49-F238E27FC236}">
                <a16:creationId xmlns:a16="http://schemas.microsoft.com/office/drawing/2014/main" id="{F24C237E-8971-4035-887C-11F1726D2B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6711" y="2217624"/>
            <a:ext cx="1048556" cy="1048556"/>
          </a:xfrm>
          <a:prstGeom prst="rect">
            <a:avLst/>
          </a:prstGeom>
        </p:spPr>
      </p:pic>
    </p:spTree>
    <p:extLst>
      <p:ext uri="{BB962C8B-B14F-4D97-AF65-F5344CB8AC3E}">
        <p14:creationId xmlns:p14="http://schemas.microsoft.com/office/powerpoint/2010/main" val="195358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4" y="1349374"/>
            <a:ext cx="11615869" cy="4587876"/>
          </a:xfrm>
          <a:prstGeom prst="rect">
            <a:avLst/>
          </a:prstGeom>
        </p:spPr>
      </p:pic>
      <p:sp>
        <p:nvSpPr>
          <p:cNvPr id="13" name="Title 12"/>
          <p:cNvSpPr>
            <a:spLocks noGrp="1"/>
          </p:cNvSpPr>
          <p:nvPr>
            <p:ph type="title"/>
          </p:nvPr>
        </p:nvSpPr>
        <p:spPr/>
        <p:txBody>
          <a:bodyPr>
            <a:normAutofit/>
          </a:bodyPr>
          <a:lstStyle/>
          <a:p>
            <a:r>
              <a:rPr lang="fr-FR" sz="2350" dirty="0"/>
              <a:t>Dépistage génétique : si seulement j’avais su plus tôt...</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12</a:t>
            </a:fld>
            <a:endParaRPr lang="en-US"/>
          </a:p>
        </p:txBody>
      </p:sp>
      <p:sp>
        <p:nvSpPr>
          <p:cNvPr id="20" name="TextBox 19">
            <a:extLst>
              <a:ext uri="{FF2B5EF4-FFF2-40B4-BE49-F238E27FC236}">
                <a16:creationId xmlns:a16="http://schemas.microsoft.com/office/drawing/2014/main" id="{D2CBDA73-FAB9-3E40-B6E6-FE4DADD482A6}"/>
              </a:ext>
            </a:extLst>
          </p:cNvPr>
          <p:cNvSpPr txBox="1"/>
          <p:nvPr/>
        </p:nvSpPr>
        <p:spPr>
          <a:xfrm>
            <a:off x="1378129" y="5088098"/>
            <a:ext cx="5448122" cy="646331"/>
          </a:xfrm>
          <a:prstGeom prst="rect">
            <a:avLst/>
          </a:prstGeom>
          <a:noFill/>
        </p:spPr>
        <p:txBody>
          <a:bodyPr wrap="square" rtlCol="0">
            <a:spAutoFit/>
          </a:bodyPr>
          <a:lstStyle/>
          <a:p>
            <a:pPr algn="r"/>
            <a:r>
              <a:rPr lang="fr-FR" dirty="0">
                <a:solidFill>
                  <a:srgbClr val="2F7660"/>
                </a:solidFill>
              </a:rPr>
              <a:t>– Alicia, patiente atteinte de PHA et bénévole BPA</a:t>
            </a:r>
            <a:br>
              <a:rPr lang="fr-FR" dirty="0">
                <a:solidFill>
                  <a:srgbClr val="2F7660"/>
                </a:solidFill>
              </a:rPr>
            </a:br>
            <a:r>
              <a:rPr lang="fr-FR" dirty="0">
                <a:solidFill>
                  <a:srgbClr val="2F7660"/>
                </a:solidFill>
              </a:rPr>
              <a:t>(British </a:t>
            </a:r>
            <a:r>
              <a:rPr lang="fr-FR" dirty="0" err="1">
                <a:solidFill>
                  <a:srgbClr val="2F7660"/>
                </a:solidFill>
              </a:rPr>
              <a:t>Porphyria</a:t>
            </a:r>
            <a:r>
              <a:rPr lang="fr-FR" dirty="0">
                <a:solidFill>
                  <a:srgbClr val="2F7660"/>
                </a:solidFill>
              </a:rPr>
              <a:t> Association)</a:t>
            </a:r>
            <a:endParaRPr lang="en-US" dirty="0">
              <a:solidFill>
                <a:srgbClr val="2F7660"/>
              </a:solidFill>
            </a:endParaRPr>
          </a:p>
        </p:txBody>
      </p:sp>
      <p:pic>
        <p:nvPicPr>
          <p:cNvPr id="8" name="Picture 7">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58560"/>
            <a:ext cx="8877692" cy="596900"/>
          </a:xfrm>
          <a:prstGeom prst="rect">
            <a:avLst/>
          </a:prstGeom>
        </p:spPr>
      </p:pic>
      <p:pic>
        <p:nvPicPr>
          <p:cNvPr id="10" name="Picture 9" descr="Alicia.pn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1" name="Group 10"/>
          <p:cNvGrpSpPr/>
          <p:nvPr/>
        </p:nvGrpSpPr>
        <p:grpSpPr>
          <a:xfrm rot="15560951" flipH="1">
            <a:off x="7762229" y="2270233"/>
            <a:ext cx="309994" cy="485807"/>
            <a:chOff x="1653118" y="2060096"/>
            <a:chExt cx="309994" cy="485807"/>
          </a:xfrm>
          <a:solidFill>
            <a:schemeClr val="accent2">
              <a:lumMod val="75000"/>
            </a:schemeClr>
          </a:solidFill>
        </p:grpSpPr>
        <p:sp>
          <p:nvSpPr>
            <p:cNvPr id="12" name="Oval 1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00000" flipH="1">
            <a:off x="10664668" y="5445686"/>
            <a:ext cx="248427" cy="189708"/>
            <a:chOff x="1792241" y="2060096"/>
            <a:chExt cx="248427" cy="189708"/>
          </a:xfrm>
          <a:solidFill>
            <a:srgbClr val="47B290"/>
          </a:solidFill>
        </p:grpSpPr>
        <p:sp>
          <p:nvSpPr>
            <p:cNvPr id="17" name="Oval 16"/>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7"/>
          <a:stretch>
            <a:fillRect/>
          </a:stretch>
        </p:blipFill>
        <p:spPr>
          <a:xfrm>
            <a:off x="835574" y="1717078"/>
            <a:ext cx="830304" cy="830304"/>
          </a:xfrm>
          <a:prstGeom prst="rect">
            <a:avLst/>
          </a:prstGeom>
        </p:spPr>
      </p:pic>
      <p:sp>
        <p:nvSpPr>
          <p:cNvPr id="24" name="TextBox 23">
            <a:extLst>
              <a:ext uri="{FF2B5EF4-FFF2-40B4-BE49-F238E27FC236}">
                <a16:creationId xmlns:a16="http://schemas.microsoft.com/office/drawing/2014/main" id="{D2CBDA73-FAB9-3E40-B6E6-FE4DADD482A6}"/>
              </a:ext>
            </a:extLst>
          </p:cNvPr>
          <p:cNvSpPr txBox="1"/>
          <p:nvPr/>
        </p:nvSpPr>
        <p:spPr>
          <a:xfrm>
            <a:off x="1161526" y="1909804"/>
            <a:ext cx="6847009" cy="2862322"/>
          </a:xfrm>
          <a:prstGeom prst="rect">
            <a:avLst/>
          </a:prstGeom>
          <a:noFill/>
        </p:spPr>
        <p:txBody>
          <a:bodyPr wrap="square" rtlCol="0">
            <a:spAutoFit/>
          </a:bodyPr>
          <a:lstStyle/>
          <a:p>
            <a:r>
              <a:rPr lang="fr-FR" sz="3600" dirty="0">
                <a:solidFill>
                  <a:schemeClr val="accent2">
                    <a:lumMod val="50000"/>
                  </a:schemeClr>
                </a:solidFill>
              </a:rPr>
              <a:t>S’il avait été clair que j’avais une prédisposition génétique à la porphyrie, j’aurais pu éviter </a:t>
            </a:r>
            <a:br>
              <a:rPr lang="fr-FR" sz="3600" dirty="0">
                <a:solidFill>
                  <a:schemeClr val="accent2">
                    <a:lumMod val="50000"/>
                  </a:schemeClr>
                </a:solidFill>
              </a:rPr>
            </a:br>
            <a:r>
              <a:rPr lang="fr-FR" sz="3600" dirty="0">
                <a:solidFill>
                  <a:schemeClr val="accent2">
                    <a:lumMod val="50000"/>
                  </a:schemeClr>
                </a:solidFill>
              </a:rPr>
              <a:t>de prendre les médicaments </a:t>
            </a:r>
          </a:p>
          <a:p>
            <a:r>
              <a:rPr lang="fr-FR" sz="3600" dirty="0">
                <a:solidFill>
                  <a:schemeClr val="accent2">
                    <a:lumMod val="50000"/>
                  </a:schemeClr>
                </a:solidFill>
              </a:rPr>
              <a:t>à l’origine de ma première crise...</a:t>
            </a:r>
          </a:p>
        </p:txBody>
      </p:sp>
      <p:sp>
        <p:nvSpPr>
          <p:cNvPr id="19" name="Footer Placeholder 6">
            <a:extLst>
              <a:ext uri="{FF2B5EF4-FFF2-40B4-BE49-F238E27FC236}">
                <a16:creationId xmlns:a16="http://schemas.microsoft.com/office/drawing/2014/main" id="{53045CD9-AC57-4A00-B3D9-9E7D1069B1BD}"/>
              </a:ext>
            </a:extLst>
          </p:cNvPr>
          <p:cNvSpPr>
            <a:spLocks noGrp="1"/>
          </p:cNvSpPr>
          <p:nvPr>
            <p:ph type="ftr" sz="quarter" idx="11"/>
          </p:nvPr>
        </p:nvSpPr>
        <p:spPr>
          <a:xfrm>
            <a:off x="479592" y="6400147"/>
            <a:ext cx="11426657" cy="365125"/>
          </a:xfrm>
        </p:spPr>
        <p:txBody>
          <a:bodyPr/>
          <a:lstStyle/>
          <a:p>
            <a:pPr>
              <a:spcAft>
                <a:spcPts val="300"/>
              </a:spcAft>
            </a:pPr>
            <a:r>
              <a:rPr lang="fr-FR" sz="800" dirty="0">
                <a:solidFill>
                  <a:schemeClr val="bg2">
                    <a:lumMod val="50000"/>
                  </a:schemeClr>
                </a:solidFill>
              </a:rPr>
              <a:t>PHA : Porphyrie hépatique aiguë</a:t>
            </a:r>
          </a:p>
        </p:txBody>
      </p:sp>
    </p:spTree>
    <p:extLst>
      <p:ext uri="{BB962C8B-B14F-4D97-AF65-F5344CB8AC3E}">
        <p14:creationId xmlns:p14="http://schemas.microsoft.com/office/powerpoint/2010/main" val="42596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789841-BA58-D243-8046-AFCE18504FC3}"/>
              </a:ext>
            </a:extLst>
          </p:cNvPr>
          <p:cNvPicPr>
            <a:picLocks noChangeAspect="1"/>
          </p:cNvPicPr>
          <p:nvPr/>
        </p:nvPicPr>
        <p:blipFill>
          <a:blip r:embed="rId3">
            <a:alphaModFix amt="51000"/>
            <a:duotone>
              <a:prstClr val="black"/>
              <a:schemeClr val="tx2">
                <a:tint val="45000"/>
                <a:satMod val="400000"/>
              </a:schemeClr>
            </a:duotone>
          </a:blip>
          <a:stretch>
            <a:fillRect/>
          </a:stretch>
        </p:blipFill>
        <p:spPr>
          <a:xfrm>
            <a:off x="842972" y="3794126"/>
            <a:ext cx="10506057" cy="2140340"/>
          </a:xfrm>
          <a:prstGeom prst="rect">
            <a:avLst/>
          </a:prstGeom>
        </p:spPr>
      </p:pic>
      <p:pic>
        <p:nvPicPr>
          <p:cNvPr id="30" name="Picture 29">
            <a:extLst>
              <a:ext uri="{FF2B5EF4-FFF2-40B4-BE49-F238E27FC236}">
                <a16:creationId xmlns:a16="http://schemas.microsoft.com/office/drawing/2014/main" id="{1B789841-BA58-D243-8046-AFCE18504FC3}"/>
              </a:ext>
            </a:extLst>
          </p:cNvPr>
          <p:cNvPicPr>
            <a:picLocks noChangeAspect="1"/>
          </p:cNvPicPr>
          <p:nvPr/>
        </p:nvPicPr>
        <p:blipFill>
          <a:blip r:embed="rId3">
            <a:alphaModFix amt="54000"/>
            <a:duotone>
              <a:prstClr val="black"/>
              <a:schemeClr val="tx2">
                <a:tint val="45000"/>
                <a:satMod val="400000"/>
              </a:schemeClr>
            </a:duotone>
          </a:blip>
          <a:stretch>
            <a:fillRect/>
          </a:stretch>
        </p:blipFill>
        <p:spPr>
          <a:xfrm rot="10800000">
            <a:off x="842972" y="1352160"/>
            <a:ext cx="10506057" cy="2140340"/>
          </a:xfrm>
          <a:prstGeom prst="rect">
            <a:avLst/>
          </a:prstGeom>
        </p:spPr>
      </p:pic>
      <p:sp>
        <p:nvSpPr>
          <p:cNvPr id="13" name="Title 12"/>
          <p:cNvSpPr>
            <a:spLocks noGrp="1"/>
          </p:cNvSpPr>
          <p:nvPr>
            <p:ph type="title"/>
          </p:nvPr>
        </p:nvSpPr>
        <p:spPr/>
        <p:txBody>
          <a:bodyPr>
            <a:normAutofit/>
          </a:bodyPr>
          <a:lstStyle/>
          <a:p>
            <a:pPr>
              <a:tabLst>
                <a:tab pos="5822950" algn="l"/>
              </a:tabLst>
            </a:pPr>
            <a:r>
              <a:rPr lang="fr-FR"/>
              <a:t>Qui devrait effectuer un dépistage génétique</a:t>
            </a:r>
            <a:r>
              <a:rPr lang="fr-FR" b="0" baseline="30000"/>
              <a:t>1</a:t>
            </a:r>
            <a:r>
              <a:rPr lang="fr-FR"/>
              <a:t>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13</a:t>
            </a:fld>
            <a:endParaRPr lang="en-US"/>
          </a:p>
        </p:txBody>
      </p:sp>
      <p:sp>
        <p:nvSpPr>
          <p:cNvPr id="19" name="Footer Placeholder 6"/>
          <p:cNvSpPr>
            <a:spLocks noGrp="1"/>
          </p:cNvSpPr>
          <p:nvPr>
            <p:ph type="ftr" sz="quarter" idx="11"/>
          </p:nvPr>
        </p:nvSpPr>
        <p:spPr>
          <a:xfrm>
            <a:off x="479592" y="6400147"/>
            <a:ext cx="11553372" cy="365125"/>
          </a:xfrm>
        </p:spPr>
        <p:txBody>
          <a:bodyPr/>
          <a:lstStyle/>
          <a:p>
            <a:pPr>
              <a:spcAft>
                <a:spcPts val="300"/>
              </a:spcAft>
              <a:tabLst>
                <a:tab pos="7777163" algn="l"/>
              </a:tabLst>
            </a:pPr>
            <a:r>
              <a:rPr lang="fr-FR" sz="800" dirty="0">
                <a:solidFill>
                  <a:schemeClr val="bg2">
                    <a:lumMod val="50000"/>
                  </a:schemeClr>
                </a:solidFill>
              </a:rPr>
              <a:t> PHA : porphyrie hépatique aiguë 	 </a:t>
            </a:r>
          </a:p>
          <a:p>
            <a:pPr marL="228600" indent="-228600">
              <a:buFont typeface="+mj-lt"/>
              <a:buAutoNum type="arabicPeriod"/>
            </a:pPr>
            <a:r>
              <a:rPr lang="fr-FR" sz="800" dirty="0">
                <a:solidFill>
                  <a:schemeClr val="bg2">
                    <a:lumMod val="50000"/>
                  </a:schemeClr>
                </a:solidFill>
              </a:rPr>
              <a:t>Anderson KE, Bloomer JR, </a:t>
            </a:r>
            <a:r>
              <a:rPr lang="fr-FR" sz="800" dirty="0" err="1">
                <a:solidFill>
                  <a:schemeClr val="bg2">
                    <a:lumMod val="50000"/>
                  </a:schemeClr>
                </a:solidFill>
              </a:rPr>
              <a:t>Bonkovsky</a:t>
            </a:r>
            <a:r>
              <a:rPr lang="fr-FR" sz="800" dirty="0">
                <a:solidFill>
                  <a:schemeClr val="bg2">
                    <a:lumMod val="50000"/>
                  </a:schemeClr>
                </a:solidFill>
              </a:rPr>
              <a:t> HL, et al. </a:t>
            </a:r>
            <a:r>
              <a:rPr lang="fr-FR" sz="800" dirty="0" err="1">
                <a:solidFill>
                  <a:schemeClr val="bg2">
                    <a:lumMod val="50000"/>
                  </a:schemeClr>
                </a:solidFill>
              </a:rPr>
              <a:t>Recommendations</a:t>
            </a:r>
            <a:r>
              <a:rPr lang="fr-FR" sz="800" dirty="0">
                <a:solidFill>
                  <a:schemeClr val="bg2">
                    <a:lumMod val="50000"/>
                  </a:schemeClr>
                </a:solidFill>
              </a:rPr>
              <a:t> for the </a:t>
            </a:r>
            <a:r>
              <a:rPr lang="fr-FR" sz="800" dirty="0" err="1">
                <a:solidFill>
                  <a:schemeClr val="bg2">
                    <a:lumMod val="50000"/>
                  </a:schemeClr>
                </a:solidFill>
              </a:rPr>
              <a:t>diagnosis</a:t>
            </a:r>
            <a:r>
              <a:rPr lang="fr-FR" sz="800" dirty="0">
                <a:solidFill>
                  <a:schemeClr val="bg2">
                    <a:lumMod val="50000"/>
                  </a:schemeClr>
                </a:solidFill>
              </a:rPr>
              <a:t> and </a:t>
            </a:r>
            <a:r>
              <a:rPr lang="fr-FR" sz="800" dirty="0" err="1">
                <a:solidFill>
                  <a:schemeClr val="bg2">
                    <a:lumMod val="50000"/>
                  </a:schemeClr>
                </a:solidFill>
              </a:rPr>
              <a:t>treatment</a:t>
            </a:r>
            <a:r>
              <a:rPr lang="fr-FR" sz="800" dirty="0">
                <a:solidFill>
                  <a:schemeClr val="bg2">
                    <a:lumMod val="50000"/>
                  </a:schemeClr>
                </a:solidFill>
              </a:rPr>
              <a:t> of the acute </a:t>
            </a:r>
            <a:r>
              <a:rPr lang="fr-FR" sz="800" dirty="0" err="1">
                <a:solidFill>
                  <a:schemeClr val="bg2">
                    <a:lumMod val="50000"/>
                  </a:schemeClr>
                </a:solidFill>
              </a:rPr>
              <a:t>porphyrias</a:t>
            </a:r>
            <a:r>
              <a:rPr lang="fr-FR" sz="800" dirty="0">
                <a:solidFill>
                  <a:schemeClr val="bg2">
                    <a:lumMod val="50000"/>
                  </a:schemeClr>
                </a:solidFill>
              </a:rPr>
              <a:t> [</a:t>
            </a:r>
            <a:r>
              <a:rPr lang="fr-FR" sz="800" dirty="0" err="1">
                <a:solidFill>
                  <a:schemeClr val="bg2">
                    <a:lumMod val="50000"/>
                  </a:schemeClr>
                </a:solidFill>
              </a:rPr>
              <a:t>published</a:t>
            </a:r>
            <a:r>
              <a:rPr lang="fr-FR" sz="800" dirty="0">
                <a:solidFill>
                  <a:schemeClr val="bg2">
                    <a:lumMod val="50000"/>
                  </a:schemeClr>
                </a:solidFill>
              </a:rPr>
              <a:t> correction </a:t>
            </a:r>
            <a:r>
              <a:rPr lang="fr-FR" sz="800" dirty="0" err="1">
                <a:solidFill>
                  <a:schemeClr val="bg2">
                    <a:lumMod val="50000"/>
                  </a:schemeClr>
                </a:solidFill>
              </a:rPr>
              <a:t>appears</a:t>
            </a:r>
            <a:r>
              <a:rPr lang="fr-FR" sz="800" dirty="0">
                <a:solidFill>
                  <a:schemeClr val="bg2">
                    <a:lumMod val="50000"/>
                  </a:schemeClr>
                </a:solidFill>
              </a:rPr>
              <a:t> in Ann </a:t>
            </a:r>
            <a:r>
              <a:rPr lang="fr-FR" sz="800" dirty="0" err="1">
                <a:solidFill>
                  <a:schemeClr val="bg2">
                    <a:lumMod val="50000"/>
                  </a:schemeClr>
                </a:solidFill>
              </a:rPr>
              <a:t>Intern</a:t>
            </a:r>
            <a:r>
              <a:rPr lang="fr-FR" sz="800" dirty="0">
                <a:solidFill>
                  <a:schemeClr val="bg2">
                    <a:lumMod val="50000"/>
                  </a:schemeClr>
                </a:solidFill>
              </a:rPr>
              <a:t> Med. Le 16 août 2005 ;143(4):316]. Ann </a:t>
            </a:r>
            <a:r>
              <a:rPr lang="fr-FR" sz="800" dirty="0" err="1">
                <a:solidFill>
                  <a:schemeClr val="bg2">
                    <a:lumMod val="50000"/>
                  </a:schemeClr>
                </a:solidFill>
              </a:rPr>
              <a:t>Intern</a:t>
            </a:r>
            <a:r>
              <a:rPr lang="fr-FR" sz="800" dirty="0">
                <a:solidFill>
                  <a:schemeClr val="bg2">
                    <a:lumMod val="50000"/>
                  </a:schemeClr>
                </a:solidFill>
              </a:rPr>
              <a:t>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9408618"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3266550" y="4115673"/>
            <a:ext cx="5454116" cy="1446550"/>
          </a:xfrm>
          <a:prstGeom prst="rect">
            <a:avLst/>
          </a:prstGeom>
          <a:noFill/>
        </p:spPr>
        <p:txBody>
          <a:bodyPr wrap="square" rtlCol="0">
            <a:spAutoFit/>
          </a:bodyPr>
          <a:lstStyle/>
          <a:p>
            <a:r>
              <a:rPr lang="fr-FR" sz="2200" dirty="0"/>
              <a:t>Les personnes ayant un résultat de test biochimique positif, auxquelles le médecin a dit qu’elles souffraient de porphyrie et indiqué qu’elles devaient effectuer un test génétique</a:t>
            </a:r>
          </a:p>
        </p:txBody>
      </p:sp>
      <p:sp>
        <p:nvSpPr>
          <p:cNvPr id="24" name="Oval 23"/>
          <p:cNvSpPr/>
          <p:nvPr/>
        </p:nvSpPr>
        <p:spPr>
          <a:xfrm>
            <a:off x="1730174" y="196479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5"/>
          <a:stretch>
            <a:fillRect/>
          </a:stretch>
        </p:blipFill>
        <p:spPr>
          <a:xfrm>
            <a:off x="1976438" y="1977155"/>
            <a:ext cx="902039" cy="902039"/>
          </a:xfrm>
          <a:prstGeom prst="rect">
            <a:avLst/>
          </a:prstGeom>
        </p:spPr>
      </p:pic>
      <p:sp>
        <p:nvSpPr>
          <p:cNvPr id="26" name="TextBox 25">
            <a:extLst>
              <a:ext uri="{FF2B5EF4-FFF2-40B4-BE49-F238E27FC236}">
                <a16:creationId xmlns:a16="http://schemas.microsoft.com/office/drawing/2014/main" id="{D2CBDA73-FAB9-3E40-B6E6-FE4DADD482A6}"/>
              </a:ext>
            </a:extLst>
          </p:cNvPr>
          <p:cNvSpPr txBox="1"/>
          <p:nvPr/>
        </p:nvSpPr>
        <p:spPr>
          <a:xfrm>
            <a:off x="3266551" y="1968822"/>
            <a:ext cx="4632502" cy="1107996"/>
          </a:xfrm>
          <a:prstGeom prst="rect">
            <a:avLst/>
          </a:prstGeom>
          <a:noFill/>
        </p:spPr>
        <p:txBody>
          <a:bodyPr wrap="square" rtlCol="0">
            <a:spAutoFit/>
          </a:bodyPr>
          <a:lstStyle/>
          <a:p>
            <a:r>
              <a:rPr lang="fr-FR" sz="2200" dirty="0"/>
              <a:t>Les personnes susceptibles d’hériter d’une PHA transmise par un membre de la famille</a:t>
            </a:r>
          </a:p>
        </p:txBody>
      </p:sp>
      <p:sp>
        <p:nvSpPr>
          <p:cNvPr id="27" name="Oval 26"/>
          <p:cNvSpPr/>
          <p:nvPr/>
        </p:nvSpPr>
        <p:spPr>
          <a:xfrm>
            <a:off x="1730174" y="4377794"/>
            <a:ext cx="914400" cy="914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1976438" y="4390155"/>
            <a:ext cx="902039" cy="902039"/>
          </a:xfrm>
          <a:prstGeom prst="rect">
            <a:avLst/>
          </a:prstGeom>
        </p:spPr>
      </p:pic>
      <p:pic>
        <p:nvPicPr>
          <p:cNvPr id="29" name="Picture 28"/>
          <p:cNvPicPr>
            <a:picLocks noChangeAspect="1"/>
          </p:cNvPicPr>
          <p:nvPr/>
        </p:nvPicPr>
        <p:blipFill>
          <a:blip r:embed="rId6"/>
          <a:stretch>
            <a:fillRect/>
          </a:stretch>
        </p:blipFill>
        <p:spPr>
          <a:xfrm>
            <a:off x="8840922" y="4289093"/>
            <a:ext cx="1122088" cy="1122088"/>
          </a:xfrm>
          <a:prstGeom prst="rect">
            <a:avLst/>
          </a:prstGeom>
        </p:spPr>
      </p:pic>
      <p:grpSp>
        <p:nvGrpSpPr>
          <p:cNvPr id="2" name="Group 1"/>
          <p:cNvGrpSpPr/>
          <p:nvPr/>
        </p:nvGrpSpPr>
        <p:grpSpPr>
          <a:xfrm>
            <a:off x="8463568" y="1374009"/>
            <a:ext cx="1785762" cy="1915023"/>
            <a:chOff x="1712335" y="884796"/>
            <a:chExt cx="2943848" cy="3156937"/>
          </a:xfrm>
        </p:grpSpPr>
        <p:grpSp>
          <p:nvGrpSpPr>
            <p:cNvPr id="150" name="Group 149"/>
            <p:cNvGrpSpPr/>
            <p:nvPr/>
          </p:nvGrpSpPr>
          <p:grpSpPr>
            <a:xfrm>
              <a:off x="2263741" y="884796"/>
              <a:ext cx="1193659" cy="1768668"/>
              <a:chOff x="8126357" y="1378773"/>
              <a:chExt cx="1642345" cy="2433492"/>
            </a:xfrm>
          </p:grpSpPr>
          <p:pic>
            <p:nvPicPr>
              <p:cNvPr id="151" name="Picture 150"/>
              <p:cNvPicPr>
                <a:picLocks noChangeAspect="1"/>
              </p:cNvPicPr>
              <p:nvPr/>
            </p:nvPicPr>
            <p:blipFill rotWithShape="1">
              <a:blip r:embed="rId7"/>
              <a:srcRect l="49149" r="35195"/>
              <a:stretch/>
            </p:blipFill>
            <p:spPr>
              <a:xfrm>
                <a:off x="8581571" y="1378773"/>
                <a:ext cx="381000" cy="2433492"/>
              </a:xfrm>
              <a:prstGeom prst="rect">
                <a:avLst/>
              </a:prstGeom>
            </p:spPr>
          </p:pic>
          <p:pic>
            <p:nvPicPr>
              <p:cNvPr id="152" name="Picture 151"/>
              <p:cNvPicPr>
                <a:picLocks noChangeAspect="1"/>
              </p:cNvPicPr>
              <p:nvPr/>
            </p:nvPicPr>
            <p:blipFill rotWithShape="1">
              <a:blip r:embed="rId7"/>
              <a:srcRect l="49149" r="35195"/>
              <a:stretch/>
            </p:blipFill>
            <p:spPr>
              <a:xfrm flipH="1">
                <a:off x="8932979" y="1378773"/>
                <a:ext cx="381000" cy="2433492"/>
              </a:xfrm>
              <a:prstGeom prst="rect">
                <a:avLst/>
              </a:prstGeom>
            </p:spPr>
          </p:pic>
          <p:sp>
            <p:nvSpPr>
              <p:cNvPr id="153" name="Oval 152"/>
              <p:cNvSpPr/>
              <p:nvPr/>
            </p:nvSpPr>
            <p:spPr>
              <a:xfrm>
                <a:off x="9224735"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p:cNvSpPr/>
              <p:nvPr/>
            </p:nvSpPr>
            <p:spPr>
              <a:xfrm>
                <a:off x="8126357"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3136922" y="941222"/>
              <a:ext cx="672630" cy="1724436"/>
              <a:chOff x="3646448" y="1616514"/>
              <a:chExt cx="925464" cy="2372633"/>
            </a:xfrm>
          </p:grpSpPr>
          <p:pic>
            <p:nvPicPr>
              <p:cNvPr id="156" name="Picture 155"/>
              <p:cNvPicPr>
                <a:picLocks noChangeAspect="1"/>
              </p:cNvPicPr>
              <p:nvPr/>
            </p:nvPicPr>
            <p:blipFill rotWithShape="1">
              <a:blip r:embed="rId7"/>
              <a:srcRect l="36709" r="47088"/>
              <a:stretch/>
            </p:blipFill>
            <p:spPr>
              <a:xfrm>
                <a:off x="4091459" y="1616514"/>
                <a:ext cx="384434" cy="2372633"/>
              </a:xfrm>
              <a:prstGeom prst="rect">
                <a:avLst/>
              </a:prstGeom>
            </p:spPr>
          </p:pic>
          <p:sp>
            <p:nvSpPr>
              <p:cNvPr id="157" name="Rectangle 156"/>
              <p:cNvSpPr/>
              <p:nvPr/>
            </p:nvSpPr>
            <p:spPr>
              <a:xfrm rot="20689307">
                <a:off x="4407666" y="2414781"/>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8" name="Group 157"/>
              <p:cNvGrpSpPr/>
              <p:nvPr/>
            </p:nvGrpSpPr>
            <p:grpSpPr>
              <a:xfrm flipH="1">
                <a:off x="3646448" y="1616514"/>
                <a:ext cx="480453" cy="2372633"/>
                <a:chOff x="5331924" y="1628142"/>
                <a:chExt cx="480453" cy="2372633"/>
              </a:xfrm>
            </p:grpSpPr>
            <p:pic>
              <p:nvPicPr>
                <p:cNvPr id="159" name="Picture 158"/>
                <p:cNvPicPr>
                  <a:picLocks noChangeAspect="1"/>
                </p:cNvPicPr>
                <p:nvPr/>
              </p:nvPicPr>
              <p:blipFill rotWithShape="1">
                <a:blip r:embed="rId7"/>
                <a:srcRect l="36709" r="47088"/>
                <a:stretch/>
              </p:blipFill>
              <p:spPr>
                <a:xfrm>
                  <a:off x="5331924" y="1628142"/>
                  <a:ext cx="384434" cy="2372633"/>
                </a:xfrm>
                <a:prstGeom prst="rect">
                  <a:avLst/>
                </a:prstGeom>
              </p:spPr>
            </p:pic>
            <p:sp>
              <p:nvSpPr>
                <p:cNvPr id="160" name="Rectangle 159"/>
                <p:cNvSpPr/>
                <p:nvPr/>
              </p:nvSpPr>
              <p:spPr>
                <a:xfrm rot="20689307">
                  <a:off x="5648131" y="2426409"/>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1" name="Group 160"/>
            <p:cNvGrpSpPr/>
            <p:nvPr/>
          </p:nvGrpSpPr>
          <p:grpSpPr>
            <a:xfrm>
              <a:off x="2640201" y="2444473"/>
              <a:ext cx="400380" cy="171757"/>
              <a:chOff x="1749763" y="1679793"/>
              <a:chExt cx="284542" cy="122064"/>
            </a:xfrm>
          </p:grpSpPr>
          <p:sp>
            <p:nvSpPr>
              <p:cNvPr id="162" name="Oval 16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3285927" y="2431105"/>
              <a:ext cx="400380" cy="171757"/>
              <a:chOff x="1749763" y="1679793"/>
              <a:chExt cx="284542" cy="122064"/>
            </a:xfrm>
          </p:grpSpPr>
          <p:sp>
            <p:nvSpPr>
              <p:cNvPr id="165" name="Oval 16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Oval 165"/>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2438551" y="3050082"/>
              <a:ext cx="500798" cy="840037"/>
              <a:chOff x="3531767" y="2974624"/>
              <a:chExt cx="500798" cy="840037"/>
            </a:xfrm>
          </p:grpSpPr>
          <p:pic>
            <p:nvPicPr>
              <p:cNvPr id="168" name="Picture 167"/>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69" name="Picture 168"/>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0" name="Group 169"/>
            <p:cNvGrpSpPr/>
            <p:nvPr/>
          </p:nvGrpSpPr>
          <p:grpSpPr>
            <a:xfrm>
              <a:off x="1712335" y="3050082"/>
              <a:ext cx="423827" cy="905773"/>
              <a:chOff x="3241876" y="2961736"/>
              <a:chExt cx="423827" cy="905773"/>
            </a:xfrm>
          </p:grpSpPr>
          <p:pic>
            <p:nvPicPr>
              <p:cNvPr id="171" name="Picture 170"/>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2" name="Picture 171"/>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73" name="Straight Connector 17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4" name="Group 173"/>
            <p:cNvGrpSpPr/>
            <p:nvPr/>
          </p:nvGrpSpPr>
          <p:grpSpPr>
            <a:xfrm>
              <a:off x="4155385" y="3050082"/>
              <a:ext cx="500798" cy="840037"/>
              <a:chOff x="3531767" y="2974624"/>
              <a:chExt cx="500798" cy="840037"/>
            </a:xfrm>
          </p:grpSpPr>
          <p:pic>
            <p:nvPicPr>
              <p:cNvPr id="175" name="Picture 174"/>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76" name="Picture 175"/>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7" name="Group 176"/>
            <p:cNvGrpSpPr/>
            <p:nvPr/>
          </p:nvGrpSpPr>
          <p:grpSpPr>
            <a:xfrm>
              <a:off x="3419009" y="3050082"/>
              <a:ext cx="423827" cy="905773"/>
              <a:chOff x="3241876" y="2961736"/>
              <a:chExt cx="423827" cy="905773"/>
            </a:xfrm>
          </p:grpSpPr>
          <p:pic>
            <p:nvPicPr>
              <p:cNvPr id="178" name="Picture 177"/>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9" name="Picture 178"/>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80" name="Straight Connector 179"/>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4210039" y="3869976"/>
              <a:ext cx="400380" cy="171757"/>
              <a:chOff x="1749763" y="1679793"/>
              <a:chExt cx="284542" cy="122064"/>
            </a:xfrm>
          </p:grpSpPr>
          <p:sp>
            <p:nvSpPr>
              <p:cNvPr id="182" name="Oval 18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Oval 18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3419009" y="3869976"/>
              <a:ext cx="400380" cy="171757"/>
              <a:chOff x="1749763" y="1679793"/>
              <a:chExt cx="284542" cy="122064"/>
            </a:xfrm>
          </p:grpSpPr>
          <p:sp>
            <p:nvSpPr>
              <p:cNvPr id="185" name="Oval 18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501279" y="3869976"/>
              <a:ext cx="400380" cy="171757"/>
              <a:chOff x="1749763" y="1679793"/>
              <a:chExt cx="284542" cy="122064"/>
            </a:xfrm>
          </p:grpSpPr>
          <p:sp>
            <p:nvSpPr>
              <p:cNvPr id="188" name="Oval 18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Oval 188"/>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189"/>
            <p:cNvGrpSpPr/>
            <p:nvPr/>
          </p:nvGrpSpPr>
          <p:grpSpPr>
            <a:xfrm>
              <a:off x="1726624" y="3869976"/>
              <a:ext cx="400380" cy="171757"/>
              <a:chOff x="1749763" y="1679793"/>
              <a:chExt cx="284542" cy="122064"/>
            </a:xfrm>
          </p:grpSpPr>
          <p:sp>
            <p:nvSpPr>
              <p:cNvPr id="191" name="Oval 19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3" name="Straight Connector 192"/>
            <p:cNvCxnSpPr/>
            <p:nvPr/>
          </p:nvCxnSpPr>
          <p:spPr>
            <a:xfrm flipH="1">
              <a:off x="1982977"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689044"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56423"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031509"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65" idx="3"/>
            </p:cNvCxnSpPr>
            <p:nvPr/>
          </p:nvCxnSpPr>
          <p:spPr>
            <a:xfrm flipH="1">
              <a:off x="2019710"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388194"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2733418"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617101"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736779" y="1641874"/>
            <a:ext cx="10693219" cy="3914371"/>
          </a:xfrm>
          <a:prstGeom prst="rect">
            <a:avLst/>
          </a:prstGeom>
        </p:spPr>
      </p:pic>
      <p:sp>
        <p:nvSpPr>
          <p:cNvPr id="13" name="Title 12"/>
          <p:cNvSpPr>
            <a:spLocks noGrp="1"/>
          </p:cNvSpPr>
          <p:nvPr>
            <p:ph type="title"/>
          </p:nvPr>
        </p:nvSpPr>
        <p:spPr/>
        <p:txBody>
          <a:bodyPr>
            <a:normAutofit/>
          </a:bodyPr>
          <a:lstStyle/>
          <a:p>
            <a:r>
              <a:rPr lang="fr-FR"/>
              <a:t>Où puis-je aller pour effectuer un test génétique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14</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2023" y="598752"/>
            <a:ext cx="9969553"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4880653" y="2401700"/>
            <a:ext cx="5901809" cy="769441"/>
          </a:xfrm>
          <a:prstGeom prst="rect">
            <a:avLst/>
          </a:prstGeom>
          <a:noFill/>
        </p:spPr>
        <p:txBody>
          <a:bodyPr wrap="square" rtlCol="0">
            <a:spAutoFit/>
          </a:bodyPr>
          <a:lstStyle/>
          <a:p>
            <a:r>
              <a:rPr lang="fr-FR" sz="2200" dirty="0"/>
              <a:t>Si vous estimez qu’un dépistage génétique est ce qu’il vous faut, </a:t>
            </a:r>
          </a:p>
        </p:txBody>
      </p:sp>
      <p:sp>
        <p:nvSpPr>
          <p:cNvPr id="10" name="Oval 9"/>
          <p:cNvSpPr/>
          <p:nvPr/>
        </p:nvSpPr>
        <p:spPr>
          <a:xfrm>
            <a:off x="1141446" y="2173270"/>
            <a:ext cx="2955957" cy="29559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D2CBDA73-FAB9-3E40-B6E6-FE4DADD482A6}"/>
              </a:ext>
            </a:extLst>
          </p:cNvPr>
          <p:cNvSpPr txBox="1"/>
          <p:nvPr/>
        </p:nvSpPr>
        <p:spPr>
          <a:xfrm>
            <a:off x="4880652" y="3075307"/>
            <a:ext cx="6373501" cy="1754326"/>
          </a:xfrm>
          <a:prstGeom prst="rect">
            <a:avLst/>
          </a:prstGeom>
          <a:noFill/>
        </p:spPr>
        <p:txBody>
          <a:bodyPr wrap="square" rtlCol="0">
            <a:spAutoFit/>
          </a:bodyPr>
          <a:lstStyle/>
          <a:p>
            <a:r>
              <a:rPr lang="fr-FR" sz="3600" b="1" dirty="0">
                <a:solidFill>
                  <a:srgbClr val="1B9AB2"/>
                </a:solidFill>
              </a:rPr>
              <a:t>demandez à votre médecin de vous indiquer où effectuer un test génétique.</a:t>
            </a:r>
          </a:p>
        </p:txBody>
      </p:sp>
      <p:pic>
        <p:nvPicPr>
          <p:cNvPr id="2" name="Picture 1"/>
          <p:cNvPicPr>
            <a:picLocks noChangeAspect="1"/>
          </p:cNvPicPr>
          <p:nvPr/>
        </p:nvPicPr>
        <p:blipFill>
          <a:blip r:embed="rId5"/>
          <a:stretch>
            <a:fillRect/>
          </a:stretch>
        </p:blipFill>
        <p:spPr>
          <a:xfrm>
            <a:off x="1823412" y="2313882"/>
            <a:ext cx="2464491" cy="2464491"/>
          </a:xfrm>
          <a:prstGeom prst="rect">
            <a:avLst/>
          </a:prstGeom>
        </p:spPr>
      </p:pic>
      <p:sp>
        <p:nvSpPr>
          <p:cNvPr id="14" name="Footer Placeholder 6">
            <a:extLst>
              <a:ext uri="{FF2B5EF4-FFF2-40B4-BE49-F238E27FC236}">
                <a16:creationId xmlns:a16="http://schemas.microsoft.com/office/drawing/2014/main" id="{F356F8CC-2DF2-416D-B74F-1A98A8833DC6}"/>
              </a:ext>
            </a:extLst>
          </p:cNvPr>
          <p:cNvSpPr>
            <a:spLocks noGrp="1"/>
          </p:cNvSpPr>
          <p:nvPr>
            <p:ph type="ftr" sz="quarter" idx="11"/>
          </p:nvPr>
        </p:nvSpPr>
        <p:spPr>
          <a:xfrm>
            <a:off x="479592" y="6400147"/>
            <a:ext cx="11553372" cy="365125"/>
          </a:xfrm>
        </p:spPr>
        <p:txBody>
          <a:bodyPr/>
          <a:lstStyle/>
          <a:p>
            <a:pPr>
              <a:spcAft>
                <a:spcPts val="300"/>
              </a:spcAft>
              <a:tabLst>
                <a:tab pos="7777163" algn="l"/>
              </a:tabLst>
            </a:pPr>
            <a:r>
              <a:rPr lang="fr-FR" sz="800" dirty="0">
                <a:solidFill>
                  <a:schemeClr val="bg2">
                    <a:lumMod val="50000"/>
                  </a:schemeClr>
                </a:solidFill>
              </a:rPr>
              <a:t>	</a:t>
            </a:r>
          </a:p>
        </p:txBody>
      </p:sp>
    </p:spTree>
    <p:extLst>
      <p:ext uri="{BB962C8B-B14F-4D97-AF65-F5344CB8AC3E}">
        <p14:creationId xmlns:p14="http://schemas.microsoft.com/office/powerpoint/2010/main" val="42548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fr-FR"/>
              <a:t>Un conseiller en génétique peut également vous aider</a:t>
            </a:r>
            <a:r>
              <a:rPr lang="fr-FR" b="0" baseline="30000"/>
              <a:t>1</a:t>
            </a:r>
            <a:r>
              <a:rPr lang="fr-FR"/>
              <a:t>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15</a:t>
            </a:fld>
            <a:endParaRPr lang="en-US"/>
          </a:p>
        </p:txBody>
      </p:sp>
      <p:sp>
        <p:nvSpPr>
          <p:cNvPr id="19" name="Footer Placeholder 6"/>
          <p:cNvSpPr>
            <a:spLocks noGrp="1"/>
          </p:cNvSpPr>
          <p:nvPr>
            <p:ph type="ftr" sz="quarter" idx="11"/>
          </p:nvPr>
        </p:nvSpPr>
        <p:spPr>
          <a:xfrm>
            <a:off x="479592" y="6352522"/>
            <a:ext cx="11496013" cy="457853"/>
          </a:xfrm>
        </p:spPr>
        <p:txBody>
          <a:bodyPr/>
          <a:lstStyle/>
          <a:p>
            <a:pPr>
              <a:spcAft>
                <a:spcPts val="300"/>
              </a:spcAft>
              <a:tabLst>
                <a:tab pos="7777163" algn="l"/>
              </a:tabLst>
            </a:pPr>
            <a:r>
              <a:rPr lang="fr-FR" sz="800" dirty="0">
                <a:solidFill>
                  <a:schemeClr val="bg2">
                    <a:lumMod val="50000"/>
                  </a:schemeClr>
                </a:solidFill>
              </a:rPr>
              <a:t>PHA : porphyrie hépatique aiguë 	 </a:t>
            </a:r>
          </a:p>
          <a:p>
            <a:pPr marL="228600" indent="-228600">
              <a:buFont typeface="+mj-lt"/>
              <a:buAutoNum type="arabicPeriod"/>
            </a:pPr>
            <a:r>
              <a:rPr lang="fr-FR" sz="800" dirty="0">
                <a:solidFill>
                  <a:schemeClr val="bg2">
                    <a:lumMod val="50000"/>
                  </a:schemeClr>
                </a:solidFill>
              </a:rPr>
              <a:t>Patch, C., &amp; Middleton, A. (2018). </a:t>
            </a:r>
            <a:r>
              <a:rPr lang="fr-FR" sz="800" dirty="0" err="1">
                <a:solidFill>
                  <a:schemeClr val="bg2">
                    <a:lumMod val="50000"/>
                  </a:schemeClr>
                </a:solidFill>
              </a:rPr>
              <a:t>Genetic</a:t>
            </a:r>
            <a:r>
              <a:rPr lang="fr-FR" sz="800" dirty="0">
                <a:solidFill>
                  <a:schemeClr val="bg2">
                    <a:lumMod val="50000"/>
                  </a:schemeClr>
                </a:solidFill>
              </a:rPr>
              <a:t> </a:t>
            </a:r>
            <a:r>
              <a:rPr lang="fr-FR" sz="800" dirty="0" err="1">
                <a:solidFill>
                  <a:schemeClr val="bg2">
                    <a:lumMod val="50000"/>
                  </a:schemeClr>
                </a:solidFill>
              </a:rPr>
              <a:t>counselling</a:t>
            </a:r>
            <a:r>
              <a:rPr lang="fr-FR" sz="800" dirty="0">
                <a:solidFill>
                  <a:schemeClr val="bg2">
                    <a:lumMod val="50000"/>
                  </a:schemeClr>
                </a:solidFill>
              </a:rPr>
              <a:t> in the </a:t>
            </a:r>
            <a:r>
              <a:rPr lang="fr-FR" sz="800" dirty="0" err="1">
                <a:solidFill>
                  <a:schemeClr val="bg2">
                    <a:lumMod val="50000"/>
                  </a:schemeClr>
                </a:solidFill>
              </a:rPr>
              <a:t>era</a:t>
            </a:r>
            <a:r>
              <a:rPr lang="fr-FR" sz="800" dirty="0">
                <a:solidFill>
                  <a:schemeClr val="bg2">
                    <a:lumMod val="50000"/>
                  </a:schemeClr>
                </a:solidFill>
              </a:rPr>
              <a:t> of </a:t>
            </a:r>
            <a:r>
              <a:rPr lang="fr-FR" sz="800" dirty="0" err="1">
                <a:solidFill>
                  <a:schemeClr val="bg2">
                    <a:lumMod val="50000"/>
                  </a:schemeClr>
                </a:solidFill>
              </a:rPr>
              <a:t>genomic</a:t>
            </a:r>
            <a:r>
              <a:rPr lang="fr-FR" sz="800" dirty="0">
                <a:solidFill>
                  <a:schemeClr val="bg2">
                    <a:lumMod val="50000"/>
                  </a:schemeClr>
                </a:solidFill>
              </a:rPr>
              <a:t> </a:t>
            </a:r>
            <a:r>
              <a:rPr lang="fr-FR" sz="800" dirty="0" err="1">
                <a:solidFill>
                  <a:schemeClr val="bg2">
                    <a:lumMod val="50000"/>
                  </a:schemeClr>
                </a:solidFill>
              </a:rPr>
              <a:t>medicine</a:t>
            </a:r>
            <a:r>
              <a:rPr lang="fr-FR" sz="800" dirty="0">
                <a:solidFill>
                  <a:schemeClr val="bg2">
                    <a:lumMod val="50000"/>
                  </a:schemeClr>
                </a:solidFill>
              </a:rPr>
              <a:t>. British </a:t>
            </a:r>
            <a:r>
              <a:rPr lang="fr-FR" sz="800" dirty="0" err="1">
                <a:solidFill>
                  <a:schemeClr val="bg2">
                    <a:lumMod val="50000"/>
                  </a:schemeClr>
                </a:solidFill>
              </a:rPr>
              <a:t>medical</a:t>
            </a:r>
            <a:r>
              <a:rPr lang="fr-FR" sz="800" dirty="0">
                <a:solidFill>
                  <a:schemeClr val="bg2">
                    <a:lumMod val="50000"/>
                  </a:schemeClr>
                </a:solidFill>
              </a:rPr>
              <a:t> bulletin, 126(1), 27–36. https://doi.org/10.1093/bmb/ldy008</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232769" y="598752"/>
            <a:ext cx="11044796" cy="596900"/>
          </a:xfrm>
          <a:prstGeom prst="rect">
            <a:avLst/>
          </a:prstGeom>
        </p:spPr>
      </p:pic>
      <p:sp>
        <p:nvSpPr>
          <p:cNvPr id="4" name="TextBox 3"/>
          <p:cNvSpPr txBox="1"/>
          <p:nvPr/>
        </p:nvSpPr>
        <p:spPr>
          <a:xfrm>
            <a:off x="3541549" y="2897575"/>
            <a:ext cx="184666" cy="369332"/>
          </a:xfrm>
          <a:prstGeom prst="rect">
            <a:avLst/>
          </a:prstGeom>
          <a:noFill/>
        </p:spPr>
        <p:txBody>
          <a:bodyPr wrap="none" rtlCol="0">
            <a:spAutoFit/>
          </a:bodyPr>
          <a:lstStyle/>
          <a:p>
            <a:endParaRPr lang="en-US" dirty="0"/>
          </a:p>
        </p:txBody>
      </p:sp>
      <p:sp>
        <p:nvSpPr>
          <p:cNvPr id="11" name="Rectangle 10"/>
          <p:cNvSpPr/>
          <p:nvPr/>
        </p:nvSpPr>
        <p:spPr>
          <a:xfrm>
            <a:off x="0" y="1255943"/>
            <a:ext cx="12192000" cy="1200329"/>
          </a:xfrm>
          <a:prstGeom prst="rect">
            <a:avLst/>
          </a:prstGeom>
        </p:spPr>
        <p:txBody>
          <a:bodyPr wrap="square">
            <a:spAutoFit/>
          </a:bodyPr>
          <a:lstStyle/>
          <a:p>
            <a:pPr algn="ctr"/>
            <a:r>
              <a:rPr lang="fr-FR" sz="3600" b="1" dirty="0">
                <a:solidFill>
                  <a:srgbClr val="1B9AB2"/>
                </a:solidFill>
              </a:rPr>
              <a:t>Il peut vous aider à comprendre et à prendre </a:t>
            </a:r>
            <a:br>
              <a:rPr lang="fr-FR" sz="3600" b="1" dirty="0">
                <a:solidFill>
                  <a:srgbClr val="1B9AB2"/>
                </a:solidFill>
              </a:rPr>
            </a:br>
            <a:r>
              <a:rPr lang="fr-FR" sz="3600" b="1" dirty="0">
                <a:solidFill>
                  <a:srgbClr val="1B9AB2"/>
                </a:solidFill>
              </a:rPr>
              <a:t>des décisions éclairées concernant divers sujets en :</a:t>
            </a:r>
          </a:p>
        </p:txBody>
      </p:sp>
      <p:sp>
        <p:nvSpPr>
          <p:cNvPr id="14" name="Rectangle 13"/>
          <p:cNvSpPr/>
          <p:nvPr/>
        </p:nvSpPr>
        <p:spPr>
          <a:xfrm>
            <a:off x="1842924" y="2910804"/>
            <a:ext cx="2308225" cy="1446550"/>
          </a:xfrm>
          <a:prstGeom prst="rect">
            <a:avLst/>
          </a:prstGeom>
        </p:spPr>
        <p:txBody>
          <a:bodyPr wrap="square">
            <a:spAutoFit/>
          </a:bodyPr>
          <a:lstStyle/>
          <a:p>
            <a:pPr marL="0" lvl="1"/>
            <a:r>
              <a:rPr lang="fr-FR" sz="2200" dirty="0"/>
              <a:t>Vous aidant à comprendre vos antécédents familiaux</a:t>
            </a:r>
          </a:p>
        </p:txBody>
      </p:sp>
      <p:sp>
        <p:nvSpPr>
          <p:cNvPr id="6" name="Oval 5"/>
          <p:cNvSpPr/>
          <p:nvPr/>
        </p:nvSpPr>
        <p:spPr>
          <a:xfrm>
            <a:off x="785649" y="3029602"/>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339618" y="2910804"/>
            <a:ext cx="2358091" cy="1446550"/>
          </a:xfrm>
          <a:prstGeom prst="rect">
            <a:avLst/>
          </a:prstGeom>
        </p:spPr>
        <p:txBody>
          <a:bodyPr wrap="square">
            <a:spAutoFit/>
          </a:bodyPr>
          <a:lstStyle/>
          <a:p>
            <a:pPr marL="0" lvl="1"/>
            <a:r>
              <a:rPr lang="fr-FR" sz="2200" dirty="0"/>
              <a:t>Vous expliquant </a:t>
            </a:r>
            <a:br>
              <a:rPr lang="fr-FR" sz="2200" dirty="0"/>
            </a:br>
            <a:r>
              <a:rPr lang="fr-FR" sz="2200" dirty="0"/>
              <a:t>le fondement génétique de </a:t>
            </a:r>
            <a:br>
              <a:rPr lang="fr-FR" sz="2200" dirty="0"/>
            </a:br>
            <a:r>
              <a:rPr lang="fr-FR" sz="2200" dirty="0"/>
              <a:t>la PHA</a:t>
            </a:r>
          </a:p>
        </p:txBody>
      </p:sp>
      <p:sp>
        <p:nvSpPr>
          <p:cNvPr id="17" name="Oval 16"/>
          <p:cNvSpPr/>
          <p:nvPr/>
        </p:nvSpPr>
        <p:spPr>
          <a:xfrm>
            <a:off x="4282343" y="3053679"/>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709655" y="4653931"/>
            <a:ext cx="2368900" cy="1446550"/>
          </a:xfrm>
          <a:prstGeom prst="rect">
            <a:avLst/>
          </a:prstGeom>
        </p:spPr>
        <p:txBody>
          <a:bodyPr wrap="square">
            <a:spAutoFit/>
          </a:bodyPr>
          <a:lstStyle/>
          <a:p>
            <a:pPr marL="0" lvl="1"/>
            <a:r>
              <a:rPr lang="fr-FR" sz="2200" dirty="0"/>
              <a:t>Vous aidant </a:t>
            </a:r>
            <a:br>
              <a:rPr lang="fr-FR" sz="2200" dirty="0"/>
            </a:br>
            <a:r>
              <a:rPr lang="fr-FR" sz="2200" dirty="0"/>
              <a:t>en matière d’organisation familiale</a:t>
            </a:r>
          </a:p>
        </p:txBody>
      </p:sp>
      <p:sp>
        <p:nvSpPr>
          <p:cNvPr id="20" name="Oval 19"/>
          <p:cNvSpPr/>
          <p:nvPr/>
        </p:nvSpPr>
        <p:spPr>
          <a:xfrm>
            <a:off x="652380"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06584" y="4653931"/>
            <a:ext cx="2667000" cy="769441"/>
          </a:xfrm>
          <a:prstGeom prst="rect">
            <a:avLst/>
          </a:prstGeom>
        </p:spPr>
        <p:txBody>
          <a:bodyPr wrap="square">
            <a:spAutoFit/>
          </a:bodyPr>
          <a:lstStyle/>
          <a:p>
            <a:pPr marL="0" lvl="1"/>
            <a:r>
              <a:rPr lang="fr-FR" sz="2200"/>
              <a:t>Dissipant les mythes et les rumeurs</a:t>
            </a:r>
          </a:p>
        </p:txBody>
      </p:sp>
      <p:sp>
        <p:nvSpPr>
          <p:cNvPr id="23" name="Oval 22"/>
          <p:cNvSpPr/>
          <p:nvPr/>
        </p:nvSpPr>
        <p:spPr>
          <a:xfrm>
            <a:off x="4249309"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9155854" y="4678008"/>
            <a:ext cx="2819751" cy="1107996"/>
          </a:xfrm>
          <a:prstGeom prst="rect">
            <a:avLst/>
          </a:prstGeom>
        </p:spPr>
        <p:txBody>
          <a:bodyPr wrap="square">
            <a:spAutoFit/>
          </a:bodyPr>
          <a:lstStyle/>
          <a:p>
            <a:pPr marL="0" lvl="1"/>
            <a:r>
              <a:rPr lang="fr-FR" sz="2200" dirty="0"/>
              <a:t>Trouvant des solutions aux problèmes de chacun</a:t>
            </a:r>
          </a:p>
        </p:txBody>
      </p:sp>
      <p:sp>
        <p:nvSpPr>
          <p:cNvPr id="25" name="Oval 24"/>
          <p:cNvSpPr/>
          <p:nvPr/>
        </p:nvSpPr>
        <p:spPr>
          <a:xfrm>
            <a:off x="8098580" y="465393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97154" y="4559295"/>
            <a:ext cx="1101375" cy="1101375"/>
          </a:xfrm>
          <a:prstGeom prst="rect">
            <a:avLst/>
          </a:prstGeom>
        </p:spPr>
      </p:pic>
      <p:pic>
        <p:nvPicPr>
          <p:cNvPr id="31" name="Picture 30"/>
          <p:cNvPicPr>
            <a:picLocks noChangeAspect="1"/>
          </p:cNvPicPr>
          <p:nvPr/>
        </p:nvPicPr>
        <p:blipFill>
          <a:blip r:embed="rId5"/>
          <a:stretch>
            <a:fillRect/>
          </a:stretch>
        </p:blipFill>
        <p:spPr>
          <a:xfrm>
            <a:off x="3936826" y="4367806"/>
            <a:ext cx="1369758" cy="1369758"/>
          </a:xfrm>
          <a:prstGeom prst="rect">
            <a:avLst/>
          </a:prstGeom>
        </p:spPr>
      </p:pic>
      <p:pic>
        <p:nvPicPr>
          <p:cNvPr id="33" name="Picture 32"/>
          <p:cNvPicPr>
            <a:picLocks noChangeAspect="1"/>
          </p:cNvPicPr>
          <p:nvPr/>
        </p:nvPicPr>
        <p:blipFill>
          <a:blip r:embed="rId6"/>
          <a:stretch>
            <a:fillRect/>
          </a:stretch>
        </p:blipFill>
        <p:spPr>
          <a:xfrm>
            <a:off x="7933480" y="4575170"/>
            <a:ext cx="1030288" cy="1030288"/>
          </a:xfrm>
          <a:prstGeom prst="rect">
            <a:avLst/>
          </a:prstGeom>
        </p:spPr>
      </p:pic>
      <p:sp>
        <p:nvSpPr>
          <p:cNvPr id="26" name="Rectangle 25"/>
          <p:cNvSpPr/>
          <p:nvPr/>
        </p:nvSpPr>
        <p:spPr>
          <a:xfrm>
            <a:off x="9155854" y="2910804"/>
            <a:ext cx="2639271" cy="1107996"/>
          </a:xfrm>
          <a:prstGeom prst="rect">
            <a:avLst/>
          </a:prstGeom>
        </p:spPr>
        <p:txBody>
          <a:bodyPr wrap="square">
            <a:spAutoFit/>
          </a:bodyPr>
          <a:lstStyle/>
          <a:p>
            <a:pPr marL="0" lvl="1"/>
            <a:r>
              <a:rPr lang="fr-FR" sz="2200"/>
              <a:t>Vous aidant à en parler aux membres de la famille</a:t>
            </a:r>
          </a:p>
        </p:txBody>
      </p:sp>
      <p:sp>
        <p:nvSpPr>
          <p:cNvPr id="27" name="Oval 26"/>
          <p:cNvSpPr/>
          <p:nvPr/>
        </p:nvSpPr>
        <p:spPr>
          <a:xfrm>
            <a:off x="8098580" y="306516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730E98E-87C8-4B4F-926C-14178AFBE6B4}"/>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800000">
            <a:off x="621996" y="2928847"/>
            <a:ext cx="1253388" cy="965815"/>
          </a:xfrm>
          <a:prstGeom prst="rect">
            <a:avLst/>
          </a:prstGeom>
        </p:spPr>
      </p:pic>
      <p:pic>
        <p:nvPicPr>
          <p:cNvPr id="37" name="Picture 36">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909346" y="3037718"/>
            <a:ext cx="1055954" cy="984537"/>
          </a:xfrm>
          <a:prstGeom prst="rect">
            <a:avLst/>
          </a:prstGeom>
        </p:spPr>
      </p:pic>
      <p:pic>
        <p:nvPicPr>
          <p:cNvPr id="29" name="Picture 28">
            <a:extLst>
              <a:ext uri="{FF2B5EF4-FFF2-40B4-BE49-F238E27FC236}">
                <a16:creationId xmlns:a16="http://schemas.microsoft.com/office/drawing/2014/main" id="{48648BAD-AFCE-414C-93AA-EAB41901B50A}"/>
              </a:ext>
            </a:extLst>
          </p:cNvPr>
          <p:cNvPicPr>
            <a:picLocks noChangeAspect="1"/>
          </p:cNvPicPr>
          <p:nvPr/>
        </p:nvPicPr>
        <p:blipFill>
          <a:blip r:embed="rId11"/>
          <a:stretch>
            <a:fillRect/>
          </a:stretch>
        </p:blipFill>
        <p:spPr>
          <a:xfrm>
            <a:off x="4130787" y="3072786"/>
            <a:ext cx="914400" cy="914400"/>
          </a:xfrm>
          <a:prstGeom prst="rect">
            <a:avLst/>
          </a:prstGeom>
        </p:spPr>
      </p:pic>
      <p:pic>
        <p:nvPicPr>
          <p:cNvPr id="32" name="Picture 31">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891939" y="3034399"/>
            <a:ext cx="1055954" cy="984537"/>
          </a:xfrm>
          <a:prstGeom prst="rect">
            <a:avLst/>
          </a:prstGeom>
        </p:spPr>
      </p:pic>
    </p:spTree>
    <p:extLst>
      <p:ext uri="{BB962C8B-B14F-4D97-AF65-F5344CB8AC3E}">
        <p14:creationId xmlns:p14="http://schemas.microsoft.com/office/powerpoint/2010/main" val="27076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fr-FR" sz="2400" dirty="0"/>
              <a:t>Le dépistage génétique nous a aidées ma sœur et moi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16</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5317" y="598752"/>
            <a:ext cx="8958059"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tx2">
                <a:tint val="45000"/>
                <a:satMod val="400000"/>
              </a:schemeClr>
            </a:duotone>
          </a:blip>
          <a:stretch>
            <a:fillRect/>
          </a:stretch>
        </p:blipFill>
        <p:spPr>
          <a:xfrm rot="10800000">
            <a:off x="288064" y="1349374"/>
            <a:ext cx="11615869" cy="4587876"/>
          </a:xfrm>
          <a:prstGeom prst="rect">
            <a:avLst/>
          </a:prstGeom>
        </p:spPr>
      </p:pic>
      <p:sp>
        <p:nvSpPr>
          <p:cNvPr id="10" name="TextBox 9">
            <a:extLst>
              <a:ext uri="{FF2B5EF4-FFF2-40B4-BE49-F238E27FC236}">
                <a16:creationId xmlns:a16="http://schemas.microsoft.com/office/drawing/2014/main" id="{D2CBDA73-FAB9-3E40-B6E6-FE4DADD482A6}"/>
              </a:ext>
            </a:extLst>
          </p:cNvPr>
          <p:cNvSpPr txBox="1"/>
          <p:nvPr/>
        </p:nvSpPr>
        <p:spPr>
          <a:xfrm>
            <a:off x="835575" y="5088098"/>
            <a:ext cx="5990676" cy="646331"/>
          </a:xfrm>
          <a:prstGeom prst="rect">
            <a:avLst/>
          </a:prstGeom>
          <a:noFill/>
        </p:spPr>
        <p:txBody>
          <a:bodyPr wrap="square" rtlCol="0">
            <a:spAutoFit/>
          </a:bodyPr>
          <a:lstStyle/>
          <a:p>
            <a:pPr algn="r"/>
            <a:r>
              <a:rPr lang="fr-FR" dirty="0">
                <a:solidFill>
                  <a:srgbClr val="5C375E"/>
                </a:solidFill>
              </a:rPr>
              <a:t>– Alicia, patiente atteinte de PHA et bénévole BPA</a:t>
            </a:r>
            <a:br>
              <a:rPr lang="fr-FR" dirty="0">
                <a:solidFill>
                  <a:srgbClr val="5C375E"/>
                </a:solidFill>
              </a:rPr>
            </a:br>
            <a:r>
              <a:rPr lang="fr-FR" dirty="0">
                <a:solidFill>
                  <a:srgbClr val="5C375E"/>
                </a:solidFill>
              </a:rPr>
              <a:t>(British </a:t>
            </a:r>
            <a:r>
              <a:rPr lang="fr-FR" dirty="0" err="1">
                <a:solidFill>
                  <a:srgbClr val="5C375E"/>
                </a:solidFill>
              </a:rPr>
              <a:t>Porphyria</a:t>
            </a:r>
            <a:r>
              <a:rPr lang="fr-FR" dirty="0">
                <a:solidFill>
                  <a:srgbClr val="5C375E"/>
                </a:solidFill>
              </a:rPr>
              <a:t> Association)</a:t>
            </a:r>
          </a:p>
        </p:txBody>
      </p:sp>
      <p:pic>
        <p:nvPicPr>
          <p:cNvPr id="11" name="Picture 10"/>
          <p:cNvPicPr>
            <a:picLocks noChangeAspect="1"/>
          </p:cNvPicPr>
          <p:nvPr/>
        </p:nvPicPr>
        <p:blipFill>
          <a:blip r:embed="rId5"/>
          <a:stretch>
            <a:fillRect/>
          </a:stretch>
        </p:blipFill>
        <p:spPr>
          <a:xfrm>
            <a:off x="835574" y="1717078"/>
            <a:ext cx="830304" cy="830304"/>
          </a:xfrm>
          <a:prstGeom prst="rect">
            <a:avLst/>
          </a:prstGeom>
        </p:spPr>
      </p:pic>
      <p:sp>
        <p:nvSpPr>
          <p:cNvPr id="12" name="TextBox 11">
            <a:extLst>
              <a:ext uri="{FF2B5EF4-FFF2-40B4-BE49-F238E27FC236}">
                <a16:creationId xmlns:a16="http://schemas.microsoft.com/office/drawing/2014/main" id="{D2CBDA73-FAB9-3E40-B6E6-FE4DADD482A6}"/>
              </a:ext>
            </a:extLst>
          </p:cNvPr>
          <p:cNvSpPr txBox="1"/>
          <p:nvPr/>
        </p:nvSpPr>
        <p:spPr>
          <a:xfrm>
            <a:off x="1161527" y="1909804"/>
            <a:ext cx="5664724" cy="2862322"/>
          </a:xfrm>
          <a:prstGeom prst="rect">
            <a:avLst/>
          </a:prstGeom>
          <a:noFill/>
        </p:spPr>
        <p:txBody>
          <a:bodyPr wrap="square" rtlCol="0">
            <a:spAutoFit/>
          </a:bodyPr>
          <a:lstStyle/>
          <a:p>
            <a:r>
              <a:rPr lang="fr-FR" sz="3600">
                <a:solidFill>
                  <a:schemeClr val="tx2"/>
                </a:solidFill>
              </a:rPr>
              <a:t>S’il y a quelque chose de positif dans tout cela, c’est que ma sœur et les générations à venir seront testées au plus tôt. </a:t>
            </a:r>
          </a:p>
        </p:txBody>
      </p:sp>
      <p:pic>
        <p:nvPicPr>
          <p:cNvPr id="14" name="Picture 13" descr="Alicia.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5" name="Group 14"/>
          <p:cNvGrpSpPr/>
          <p:nvPr/>
        </p:nvGrpSpPr>
        <p:grpSpPr>
          <a:xfrm rot="15560951" flipH="1">
            <a:off x="7762229" y="2270233"/>
            <a:ext cx="309994" cy="485807"/>
            <a:chOff x="1653118" y="2060096"/>
            <a:chExt cx="309994" cy="485807"/>
          </a:xfrm>
          <a:solidFill>
            <a:schemeClr val="bg1"/>
          </a:solidFill>
        </p:grpSpPr>
        <p:sp>
          <p:nvSpPr>
            <p:cNvPr id="16" name="Oval 1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14400000" flipH="1">
            <a:off x="10664668" y="5445686"/>
            <a:ext cx="248427" cy="189708"/>
            <a:chOff x="1792241" y="2060096"/>
            <a:chExt cx="248427" cy="189708"/>
          </a:xfrm>
          <a:solidFill>
            <a:srgbClr val="FFFFFF"/>
          </a:solidFill>
        </p:grpSpPr>
        <p:sp>
          <p:nvSpPr>
            <p:cNvPr id="23" name="Oval 22"/>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Footer Placeholder 6">
            <a:extLst>
              <a:ext uri="{FF2B5EF4-FFF2-40B4-BE49-F238E27FC236}">
                <a16:creationId xmlns:a16="http://schemas.microsoft.com/office/drawing/2014/main" id="{46FCF496-5FC0-492C-B46E-C070E4D4723E}"/>
              </a:ext>
            </a:extLst>
          </p:cNvPr>
          <p:cNvSpPr>
            <a:spLocks noGrp="1"/>
          </p:cNvSpPr>
          <p:nvPr>
            <p:ph type="ftr" sz="quarter" idx="11"/>
          </p:nvPr>
        </p:nvSpPr>
        <p:spPr>
          <a:xfrm>
            <a:off x="479592" y="6400147"/>
            <a:ext cx="11426657" cy="365125"/>
          </a:xfrm>
        </p:spPr>
        <p:txBody>
          <a:bodyPr/>
          <a:lstStyle/>
          <a:p>
            <a:pPr>
              <a:spcAft>
                <a:spcPts val="300"/>
              </a:spcAft>
            </a:pPr>
            <a:r>
              <a:rPr lang="fr-FR" sz="800" dirty="0">
                <a:solidFill>
                  <a:schemeClr val="bg2">
                    <a:lumMod val="50000"/>
                  </a:schemeClr>
                </a:solidFill>
              </a:rPr>
              <a:t>PHA : Porphyrie hépatique aiguë</a:t>
            </a:r>
          </a:p>
        </p:txBody>
      </p:sp>
    </p:spTree>
    <p:extLst>
      <p:ext uri="{BB962C8B-B14F-4D97-AF65-F5344CB8AC3E}">
        <p14:creationId xmlns:p14="http://schemas.microsoft.com/office/powerpoint/2010/main" val="174859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416091" y="1508125"/>
            <a:ext cx="5521158" cy="4187913"/>
          </a:xfrm>
          <a:prstGeom prst="rect">
            <a:avLst/>
          </a:prstGeom>
        </p:spPr>
      </p:pic>
      <p:sp>
        <p:nvSpPr>
          <p:cNvPr id="6" name="Oval 5"/>
          <p:cNvSpPr/>
          <p:nvPr/>
        </p:nvSpPr>
        <p:spPr>
          <a:xfrm>
            <a:off x="743757" y="2413538"/>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43757" y="318035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43757" y="396596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743757" y="4739078"/>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H="1">
            <a:off x="6248400" y="1508129"/>
            <a:ext cx="5521158" cy="4187913"/>
          </a:xfrm>
          <a:prstGeom prst="rect">
            <a:avLst/>
          </a:prstGeom>
        </p:spPr>
      </p:pic>
      <p:sp>
        <p:nvSpPr>
          <p:cNvPr id="13" name="Title 12"/>
          <p:cNvSpPr>
            <a:spLocks noGrp="1"/>
          </p:cNvSpPr>
          <p:nvPr>
            <p:ph type="title"/>
          </p:nvPr>
        </p:nvSpPr>
        <p:spPr>
          <a:xfrm>
            <a:off x="278514" y="72057"/>
            <a:ext cx="11913486" cy="921669"/>
          </a:xfrm>
        </p:spPr>
        <p:txBody>
          <a:bodyPr>
            <a:normAutofit/>
          </a:bodyPr>
          <a:lstStyle/>
          <a:p>
            <a:r>
              <a:rPr lang="fr-FR"/>
              <a:t>Parler de la PHA avec vos proches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17</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7121" y="598752"/>
            <a:ext cx="6870002" cy="596900"/>
          </a:xfrm>
          <a:prstGeom prst="rect">
            <a:avLst/>
          </a:prstGeom>
        </p:spPr>
      </p:pic>
      <p:sp>
        <p:nvSpPr>
          <p:cNvPr id="4" name="TextBox 3"/>
          <p:cNvSpPr txBox="1"/>
          <p:nvPr/>
        </p:nvSpPr>
        <p:spPr>
          <a:xfrm>
            <a:off x="6248400" y="1765300"/>
            <a:ext cx="184666"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505890" y="2362870"/>
            <a:ext cx="4475085" cy="3000821"/>
          </a:xfrm>
          <a:prstGeom prst="rect">
            <a:avLst/>
          </a:prstGeom>
          <a:noFill/>
        </p:spPr>
        <p:txBody>
          <a:bodyPr wrap="square" rtlCol="0">
            <a:spAutoFit/>
          </a:bodyPr>
          <a:lstStyle/>
          <a:p>
            <a:pPr>
              <a:spcAft>
                <a:spcPts val="1800"/>
              </a:spcAft>
            </a:pPr>
            <a:r>
              <a:rPr lang="fr-FR" dirty="0"/>
              <a:t>Suis-je prêt(e), sur le plan émotionnel, à </a:t>
            </a:r>
            <a:r>
              <a:rPr lang="fr-FR" spc="-10" dirty="0"/>
              <a:t>parler de la PHA aux membres de ma famille ?</a:t>
            </a:r>
          </a:p>
          <a:p>
            <a:pPr lvl="0">
              <a:spcAft>
                <a:spcPts val="1800"/>
              </a:spcAft>
            </a:pPr>
            <a:r>
              <a:rPr lang="fr-FR" dirty="0"/>
              <a:t>Serai-je prêt(e) à faire face à leurs diverses réactions émotionnelles ?</a:t>
            </a:r>
          </a:p>
          <a:p>
            <a:pPr lvl="0">
              <a:spcAft>
                <a:spcPts val="1800"/>
              </a:spcAft>
            </a:pPr>
            <a:r>
              <a:rPr lang="fr-FR" dirty="0"/>
              <a:t>Suis-je bien préparé(e) pour expliquer la PHA ?</a:t>
            </a:r>
          </a:p>
          <a:p>
            <a:pPr lvl="0">
              <a:spcAft>
                <a:spcPts val="1800"/>
              </a:spcAft>
            </a:pPr>
            <a:r>
              <a:rPr lang="fr-FR" dirty="0"/>
              <a:t>Quelles questions pourraient-ils me poser, suis-je prêt(e) à les guider ?</a:t>
            </a:r>
          </a:p>
        </p:txBody>
      </p:sp>
      <p:sp>
        <p:nvSpPr>
          <p:cNvPr id="11" name="TextBox 10">
            <a:extLst>
              <a:ext uri="{FF2B5EF4-FFF2-40B4-BE49-F238E27FC236}">
                <a16:creationId xmlns:a16="http://schemas.microsoft.com/office/drawing/2014/main" id="{D2CBDA73-FAB9-3E40-B6E6-FE4DADD482A6}"/>
              </a:ext>
            </a:extLst>
          </p:cNvPr>
          <p:cNvSpPr txBox="1"/>
          <p:nvPr/>
        </p:nvSpPr>
        <p:spPr>
          <a:xfrm>
            <a:off x="6798183" y="2312569"/>
            <a:ext cx="4882472" cy="3221395"/>
          </a:xfrm>
          <a:prstGeom prst="rect">
            <a:avLst/>
          </a:prstGeom>
          <a:noFill/>
        </p:spPr>
        <p:txBody>
          <a:bodyPr wrap="square" rtlCol="0">
            <a:spAutoFit/>
          </a:bodyPr>
          <a:lstStyle/>
          <a:p>
            <a:pPr lvl="0">
              <a:spcAft>
                <a:spcPts val="1000"/>
              </a:spcAft>
            </a:pPr>
            <a:r>
              <a:rPr lang="fr-FR" sz="1700" dirty="0"/>
              <a:t>Quelqu’un dans ma famille a-t-il déjà reçu un diagnostic de PHA ou présenté des symptômes pouvant être liés à la PHA ?</a:t>
            </a:r>
          </a:p>
          <a:p>
            <a:pPr lvl="0">
              <a:spcAft>
                <a:spcPts val="1000"/>
              </a:spcAft>
            </a:pPr>
            <a:r>
              <a:rPr lang="fr-FR" sz="1700" dirty="0"/>
              <a:t>Quel côté de la famille est touché, celui de mon père ou de ma mère ?</a:t>
            </a:r>
          </a:p>
          <a:p>
            <a:pPr lvl="0">
              <a:spcAft>
                <a:spcPts val="1000"/>
              </a:spcAft>
            </a:pPr>
            <a:r>
              <a:rPr lang="fr-FR" sz="1700" dirty="0"/>
              <a:t>Dressez la liste des proches, en indiquant leur âge</a:t>
            </a:r>
          </a:p>
          <a:p>
            <a:pPr lvl="0">
              <a:spcAft>
                <a:spcPts val="1000"/>
              </a:spcAft>
            </a:pPr>
            <a:r>
              <a:rPr lang="fr-FR" sz="1700" dirty="0"/>
              <a:t>Certains d’entre eux ont-ils l’intention d’avoir des enfants ?</a:t>
            </a:r>
          </a:p>
          <a:p>
            <a:pPr lvl="0">
              <a:spcAft>
                <a:spcPts val="1000"/>
              </a:spcAft>
            </a:pPr>
            <a:r>
              <a:rPr lang="fr-FR" sz="1700" dirty="0"/>
              <a:t>Est-ce qu’ils sont prêts à entendre et à recevoir ces informations ?</a:t>
            </a:r>
          </a:p>
        </p:txBody>
      </p:sp>
      <p:pic>
        <p:nvPicPr>
          <p:cNvPr id="5" name="Picture 4"/>
          <p:cNvPicPr>
            <a:picLocks noChangeAspect="1"/>
          </p:cNvPicPr>
          <p:nvPr/>
        </p:nvPicPr>
        <p:blipFill>
          <a:blip r:embed="rId5"/>
          <a:stretch>
            <a:fillRect/>
          </a:stretch>
        </p:blipFill>
        <p:spPr>
          <a:xfrm>
            <a:off x="649476" y="2268327"/>
            <a:ext cx="859755" cy="859755"/>
          </a:xfrm>
          <a:prstGeom prst="rect">
            <a:avLst/>
          </a:prstGeom>
        </p:spPr>
      </p:pic>
      <p:pic>
        <p:nvPicPr>
          <p:cNvPr id="23" name="Picture 22"/>
          <p:cNvPicPr>
            <a:picLocks noChangeAspect="1"/>
          </p:cNvPicPr>
          <p:nvPr/>
        </p:nvPicPr>
        <p:blipFill>
          <a:blip r:embed="rId5"/>
          <a:stretch>
            <a:fillRect/>
          </a:stretch>
        </p:blipFill>
        <p:spPr>
          <a:xfrm>
            <a:off x="654215" y="4577823"/>
            <a:ext cx="859755" cy="859755"/>
          </a:xfrm>
          <a:prstGeom prst="rect">
            <a:avLst/>
          </a:prstGeom>
        </p:spPr>
      </p:pic>
      <p:pic>
        <p:nvPicPr>
          <p:cNvPr id="24" name="Picture 23"/>
          <p:cNvPicPr>
            <a:picLocks noChangeAspect="1"/>
          </p:cNvPicPr>
          <p:nvPr/>
        </p:nvPicPr>
        <p:blipFill>
          <a:blip r:embed="rId5"/>
          <a:stretch>
            <a:fillRect/>
          </a:stretch>
        </p:blipFill>
        <p:spPr>
          <a:xfrm>
            <a:off x="654215" y="3807381"/>
            <a:ext cx="859755" cy="859755"/>
          </a:xfrm>
          <a:prstGeom prst="rect">
            <a:avLst/>
          </a:prstGeom>
        </p:spPr>
      </p:pic>
      <p:pic>
        <p:nvPicPr>
          <p:cNvPr id="25" name="Picture 24"/>
          <p:cNvPicPr>
            <a:picLocks noChangeAspect="1"/>
          </p:cNvPicPr>
          <p:nvPr/>
        </p:nvPicPr>
        <p:blipFill>
          <a:blip r:embed="rId5"/>
          <a:stretch>
            <a:fillRect/>
          </a:stretch>
        </p:blipFill>
        <p:spPr>
          <a:xfrm>
            <a:off x="654215" y="3024390"/>
            <a:ext cx="859755" cy="859755"/>
          </a:xfrm>
          <a:prstGeom prst="rect">
            <a:avLst/>
          </a:prstGeom>
        </p:spPr>
      </p:pic>
      <p:sp>
        <p:nvSpPr>
          <p:cNvPr id="7" name="Rectangle 6"/>
          <p:cNvSpPr/>
          <p:nvPr/>
        </p:nvSpPr>
        <p:spPr>
          <a:xfrm>
            <a:off x="6118052" y="243204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118052" y="3343522"/>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18052" y="3967336"/>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18052" y="437395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118052" y="500218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413843" y="2516606"/>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13843" y="3428080"/>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13843" y="4046714"/>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13843" y="4455731"/>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413843" y="5080228"/>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CBDA73-FAB9-3E40-B6E6-FE4DADD482A6}"/>
              </a:ext>
            </a:extLst>
          </p:cNvPr>
          <p:cNvSpPr txBox="1"/>
          <p:nvPr/>
        </p:nvSpPr>
        <p:spPr>
          <a:xfrm>
            <a:off x="716041" y="1664622"/>
            <a:ext cx="4475085" cy="553998"/>
          </a:xfrm>
          <a:prstGeom prst="rect">
            <a:avLst/>
          </a:prstGeom>
          <a:noFill/>
        </p:spPr>
        <p:txBody>
          <a:bodyPr wrap="square" rtlCol="0">
            <a:spAutoFit/>
          </a:bodyPr>
          <a:lstStyle/>
          <a:p>
            <a:r>
              <a:rPr lang="fr-FR" sz="3000" b="1">
                <a:solidFill>
                  <a:schemeClr val="accent2">
                    <a:lumMod val="75000"/>
                  </a:schemeClr>
                </a:solidFill>
              </a:rPr>
              <a:t>Me concernant </a:t>
            </a:r>
          </a:p>
        </p:txBody>
      </p:sp>
      <p:sp>
        <p:nvSpPr>
          <p:cNvPr id="34" name="TextBox 33">
            <a:extLst>
              <a:ext uri="{FF2B5EF4-FFF2-40B4-BE49-F238E27FC236}">
                <a16:creationId xmlns:a16="http://schemas.microsoft.com/office/drawing/2014/main" id="{D2CBDA73-FAB9-3E40-B6E6-FE4DADD482A6}"/>
              </a:ext>
            </a:extLst>
          </p:cNvPr>
          <p:cNvSpPr txBox="1"/>
          <p:nvPr/>
        </p:nvSpPr>
        <p:spPr>
          <a:xfrm>
            <a:off x="6544191" y="1664622"/>
            <a:ext cx="4475085" cy="553998"/>
          </a:xfrm>
          <a:prstGeom prst="rect">
            <a:avLst/>
          </a:prstGeom>
          <a:noFill/>
        </p:spPr>
        <p:txBody>
          <a:bodyPr wrap="square" rtlCol="0">
            <a:spAutoFit/>
          </a:bodyPr>
          <a:lstStyle/>
          <a:p>
            <a:r>
              <a:rPr lang="fr-FR" sz="3000" b="1">
                <a:solidFill>
                  <a:schemeClr val="accent2">
                    <a:lumMod val="75000"/>
                  </a:schemeClr>
                </a:solidFill>
              </a:rPr>
              <a:t>Concernant ma famille </a:t>
            </a:r>
          </a:p>
        </p:txBody>
      </p:sp>
      <p:sp>
        <p:nvSpPr>
          <p:cNvPr id="36" name="Footer Placeholder 6">
            <a:extLst>
              <a:ext uri="{FF2B5EF4-FFF2-40B4-BE49-F238E27FC236}">
                <a16:creationId xmlns:a16="http://schemas.microsoft.com/office/drawing/2014/main" id="{82E646E4-0381-4E18-808D-464348BF72BF}"/>
              </a:ext>
            </a:extLst>
          </p:cNvPr>
          <p:cNvSpPr>
            <a:spLocks noGrp="1"/>
          </p:cNvSpPr>
          <p:nvPr>
            <p:ph type="ftr" sz="quarter" idx="11"/>
          </p:nvPr>
        </p:nvSpPr>
        <p:spPr>
          <a:xfrm>
            <a:off x="479592" y="6400147"/>
            <a:ext cx="11553372" cy="365125"/>
          </a:xfrm>
        </p:spPr>
        <p:txBody>
          <a:bodyPr/>
          <a:lstStyle/>
          <a:p>
            <a:pPr>
              <a:spcAft>
                <a:spcPts val="300"/>
              </a:spcAft>
              <a:tabLst>
                <a:tab pos="7777163" algn="l"/>
              </a:tabLst>
            </a:pPr>
            <a:r>
              <a:rPr lang="fr-FR" sz="800" dirty="0">
                <a:solidFill>
                  <a:schemeClr val="bg2">
                    <a:lumMod val="50000"/>
                  </a:schemeClr>
                </a:solidFill>
              </a:rPr>
              <a:t>PHA : porphyrie hépatique aiguë 	</a:t>
            </a:r>
          </a:p>
        </p:txBody>
      </p:sp>
    </p:spTree>
    <p:extLst>
      <p:ext uri="{BB962C8B-B14F-4D97-AF65-F5344CB8AC3E}">
        <p14:creationId xmlns:p14="http://schemas.microsoft.com/office/powerpoint/2010/main" val="8997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3" y="1243277"/>
            <a:ext cx="11615869" cy="4741598"/>
          </a:xfrm>
          <a:prstGeom prst="rect">
            <a:avLst/>
          </a:prstGeom>
        </p:spPr>
      </p:pic>
      <p:pic>
        <p:nvPicPr>
          <p:cNvPr id="5" name="Picture 4" descr="Mari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2" y="1243275"/>
            <a:ext cx="4647092" cy="5095653"/>
          </a:xfrm>
          <a:prstGeom prst="rect">
            <a:avLst/>
          </a:prstGeom>
        </p:spPr>
      </p:pic>
      <p:sp>
        <p:nvSpPr>
          <p:cNvPr id="13" name="Title 12"/>
          <p:cNvSpPr>
            <a:spLocks noGrp="1"/>
          </p:cNvSpPr>
          <p:nvPr>
            <p:ph type="title"/>
          </p:nvPr>
        </p:nvSpPr>
        <p:spPr>
          <a:xfrm>
            <a:off x="278514" y="72057"/>
            <a:ext cx="11791066" cy="921669"/>
          </a:xfrm>
        </p:spPr>
        <p:txBody>
          <a:bodyPr>
            <a:normAutofit/>
          </a:bodyPr>
          <a:lstStyle/>
          <a:p>
            <a:r>
              <a:rPr lang="fr-FR" sz="2400" dirty="0"/>
              <a:t>Le dépistage précoce de la PHA a eu un gros impact sur ma famille et moi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18</a:t>
            </a:fld>
            <a:endParaRPr lang="en-US"/>
          </a:p>
        </p:txBody>
      </p:sp>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5829301" y="4976973"/>
            <a:ext cx="5489576" cy="646331"/>
          </a:xfrm>
          <a:prstGeom prst="rect">
            <a:avLst/>
          </a:prstGeom>
          <a:noFill/>
        </p:spPr>
        <p:txBody>
          <a:bodyPr wrap="square" rtlCol="0">
            <a:spAutoFit/>
          </a:bodyPr>
          <a:lstStyle/>
          <a:p>
            <a:pPr algn="r"/>
            <a:r>
              <a:rPr lang="fr-FR" dirty="0">
                <a:solidFill>
                  <a:schemeClr val="accent2">
                    <a:lumMod val="50000"/>
                  </a:schemeClr>
                </a:solidFill>
              </a:rPr>
              <a:t>– Maria, patiente PHA et porte-parole des patients, RMP</a:t>
            </a:r>
            <a:br>
              <a:rPr lang="fr-FR" dirty="0">
                <a:solidFill>
                  <a:schemeClr val="accent2">
                    <a:lumMod val="50000"/>
                  </a:schemeClr>
                </a:solidFill>
              </a:rPr>
            </a:br>
            <a:r>
              <a:rPr lang="fr-FR" dirty="0">
                <a:solidFill>
                  <a:schemeClr val="accent2">
                    <a:lumMod val="50000"/>
                  </a:schemeClr>
                </a:solidFill>
              </a:rPr>
              <a:t>(</a:t>
            </a:r>
            <a:r>
              <a:rPr lang="fr-FR" dirty="0" err="1">
                <a:solidFill>
                  <a:schemeClr val="accent2">
                    <a:lumMod val="50000"/>
                  </a:schemeClr>
                </a:solidFill>
              </a:rPr>
              <a:t>Swedish</a:t>
            </a:r>
            <a:r>
              <a:rPr lang="fr-FR" dirty="0">
                <a:solidFill>
                  <a:schemeClr val="accent2">
                    <a:lumMod val="50000"/>
                  </a:schemeClr>
                </a:solidFill>
              </a:rPr>
              <a:t> </a:t>
            </a:r>
            <a:r>
              <a:rPr lang="fr-FR" dirty="0" err="1">
                <a:solidFill>
                  <a:schemeClr val="accent2">
                    <a:lumMod val="50000"/>
                  </a:schemeClr>
                </a:solidFill>
              </a:rPr>
              <a:t>porphyria</a:t>
            </a:r>
            <a:r>
              <a:rPr lang="fr-FR" dirty="0">
                <a:solidFill>
                  <a:schemeClr val="accent2">
                    <a:lumMod val="50000"/>
                  </a:schemeClr>
                </a:solidFill>
              </a:rPr>
              <a:t> association)</a:t>
            </a:r>
            <a:endParaRPr lang="en-US" dirty="0">
              <a:solidFill>
                <a:schemeClr val="accent2">
                  <a:lumMod val="50000"/>
                </a:schemeClr>
              </a:solidFill>
            </a:endParaRPr>
          </a:p>
        </p:txBody>
      </p:sp>
      <p:pic>
        <p:nvPicPr>
          <p:cNvPr id="15" name="Picture 14"/>
          <p:cNvPicPr>
            <a:picLocks noChangeAspect="1"/>
          </p:cNvPicPr>
          <p:nvPr/>
        </p:nvPicPr>
        <p:blipFill>
          <a:blip r:embed="rId5"/>
          <a:stretch>
            <a:fillRect/>
          </a:stretch>
        </p:blipFill>
        <p:spPr>
          <a:xfrm>
            <a:off x="4566199" y="1796453"/>
            <a:ext cx="830304" cy="830304"/>
          </a:xfrm>
          <a:prstGeom prst="rect">
            <a:avLst/>
          </a:prstGeom>
        </p:spPr>
      </p:pic>
      <p:sp>
        <p:nvSpPr>
          <p:cNvPr id="16" name="TextBox 15">
            <a:extLst>
              <a:ext uri="{FF2B5EF4-FFF2-40B4-BE49-F238E27FC236}">
                <a16:creationId xmlns:a16="http://schemas.microsoft.com/office/drawing/2014/main" id="{D2CBDA73-FAB9-3E40-B6E6-FE4DADD482A6}"/>
              </a:ext>
            </a:extLst>
          </p:cNvPr>
          <p:cNvSpPr txBox="1"/>
          <p:nvPr/>
        </p:nvSpPr>
        <p:spPr>
          <a:xfrm>
            <a:off x="4879315" y="2036804"/>
            <a:ext cx="6614185" cy="2438488"/>
          </a:xfrm>
          <a:prstGeom prst="rect">
            <a:avLst/>
          </a:prstGeom>
          <a:noFill/>
        </p:spPr>
        <p:txBody>
          <a:bodyPr wrap="square" rtlCol="0">
            <a:spAutoFit/>
          </a:bodyPr>
          <a:lstStyle/>
          <a:p>
            <a:pPr>
              <a:lnSpc>
                <a:spcPct val="110000"/>
              </a:lnSpc>
            </a:pPr>
            <a:r>
              <a:rPr lang="fr-FR" sz="2800">
                <a:solidFill>
                  <a:schemeClr val="accent2">
                    <a:lumMod val="50000"/>
                  </a:schemeClr>
                </a:solidFill>
              </a:rPr>
              <a:t>Ma mère ayant reçu un diagnostic de PHA, ma sœur et moi avons été testées très jeunes. J’ai pu gérer ma santé et éviter les facteurs déclenchants de la PHA car j’avais été bien informée.</a:t>
            </a:r>
          </a:p>
        </p:txBody>
      </p:sp>
      <p:grpSp>
        <p:nvGrpSpPr>
          <p:cNvPr id="17" name="Group 16"/>
          <p:cNvGrpSpPr/>
          <p:nvPr/>
        </p:nvGrpSpPr>
        <p:grpSpPr>
          <a:xfrm rot="15560951" flipH="1">
            <a:off x="1056539" y="4327324"/>
            <a:ext cx="309994" cy="485807"/>
            <a:chOff x="1653118" y="2060096"/>
            <a:chExt cx="309994" cy="485807"/>
          </a:xfrm>
          <a:solidFill>
            <a:schemeClr val="bg1"/>
          </a:solidFill>
        </p:grpSpPr>
        <p:sp>
          <p:nvSpPr>
            <p:cNvPr id="18" name="Oval 17"/>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rot="11457034" flipH="1">
            <a:off x="3749733" y="4248268"/>
            <a:ext cx="248427" cy="189708"/>
            <a:chOff x="1792241" y="2060096"/>
            <a:chExt cx="248427" cy="189708"/>
          </a:xfrm>
          <a:solidFill>
            <a:srgbClr val="FFFFFF"/>
          </a:solidFill>
        </p:grpSpPr>
        <p:sp>
          <p:nvSpPr>
            <p:cNvPr id="24" name="Oval 23"/>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297567" y="598752"/>
            <a:ext cx="12657039" cy="596900"/>
          </a:xfrm>
          <a:prstGeom prst="rect">
            <a:avLst/>
          </a:prstGeom>
        </p:spPr>
      </p:pic>
      <p:sp>
        <p:nvSpPr>
          <p:cNvPr id="19" name="Footer Placeholder 6">
            <a:extLst>
              <a:ext uri="{FF2B5EF4-FFF2-40B4-BE49-F238E27FC236}">
                <a16:creationId xmlns:a16="http://schemas.microsoft.com/office/drawing/2014/main" id="{3268A091-ECF8-4038-8E8C-9F83D49FCC1A}"/>
              </a:ext>
            </a:extLst>
          </p:cNvPr>
          <p:cNvSpPr>
            <a:spLocks noGrp="1"/>
          </p:cNvSpPr>
          <p:nvPr>
            <p:ph type="ftr" sz="quarter" idx="11"/>
          </p:nvPr>
        </p:nvSpPr>
        <p:spPr>
          <a:xfrm>
            <a:off x="479592" y="6400147"/>
            <a:ext cx="11553372" cy="365125"/>
          </a:xfrm>
        </p:spPr>
        <p:txBody>
          <a:bodyPr/>
          <a:lstStyle/>
          <a:p>
            <a:pPr>
              <a:spcAft>
                <a:spcPts val="300"/>
              </a:spcAft>
              <a:tabLst>
                <a:tab pos="7777163" algn="l"/>
              </a:tabLst>
            </a:pPr>
            <a:r>
              <a:rPr lang="fr-FR" sz="800" dirty="0">
                <a:solidFill>
                  <a:schemeClr val="bg2">
                    <a:lumMod val="50000"/>
                  </a:schemeClr>
                </a:solidFill>
              </a:rPr>
              <a:t>PHA : porphyrie hépatique aiguë 	</a:t>
            </a:r>
          </a:p>
        </p:txBody>
      </p:sp>
    </p:spTree>
    <p:extLst>
      <p:ext uri="{BB962C8B-B14F-4D97-AF65-F5344CB8AC3E}">
        <p14:creationId xmlns:p14="http://schemas.microsoft.com/office/powerpoint/2010/main" val="284409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1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62" y="349250"/>
            <a:ext cx="11615869" cy="6254750"/>
          </a:xfrm>
          <a:prstGeom prst="rect">
            <a:avLst/>
          </a:prstGeom>
        </p:spPr>
      </p:pic>
      <p:sp>
        <p:nvSpPr>
          <p:cNvPr id="4" name="Rectangle 3"/>
          <p:cNvSpPr/>
          <p:nvPr/>
        </p:nvSpPr>
        <p:spPr>
          <a:xfrm>
            <a:off x="505949" y="5286375"/>
            <a:ext cx="11309147" cy="914400"/>
          </a:xfrm>
          <a:custGeom>
            <a:avLst/>
            <a:gdLst>
              <a:gd name="connsiteX0" fmla="*/ 0 w 11191875"/>
              <a:gd name="connsiteY0" fmla="*/ 0 h 914400"/>
              <a:gd name="connsiteX1" fmla="*/ 11191875 w 11191875"/>
              <a:gd name="connsiteY1" fmla="*/ 0 h 914400"/>
              <a:gd name="connsiteX2" fmla="*/ 11191875 w 11191875"/>
              <a:gd name="connsiteY2" fmla="*/ 914400 h 914400"/>
              <a:gd name="connsiteX3" fmla="*/ 0 w 11191875"/>
              <a:gd name="connsiteY3" fmla="*/ 914400 h 914400"/>
              <a:gd name="connsiteX4" fmla="*/ 0 w 11191875"/>
              <a:gd name="connsiteY4" fmla="*/ 0 h 914400"/>
              <a:gd name="connsiteX0" fmla="*/ 0 w 11241036"/>
              <a:gd name="connsiteY0" fmla="*/ 0 h 914400"/>
              <a:gd name="connsiteX1" fmla="*/ 11241036 w 11241036"/>
              <a:gd name="connsiteY1" fmla="*/ 0 h 914400"/>
              <a:gd name="connsiteX2" fmla="*/ 11241036 w 11241036"/>
              <a:gd name="connsiteY2" fmla="*/ 914400 h 914400"/>
              <a:gd name="connsiteX3" fmla="*/ 49161 w 11241036"/>
              <a:gd name="connsiteY3" fmla="*/ 914400 h 914400"/>
              <a:gd name="connsiteX4" fmla="*/ 0 w 11241036"/>
              <a:gd name="connsiteY4" fmla="*/ 0 h 914400"/>
              <a:gd name="connsiteX0" fmla="*/ 0 w 11241036"/>
              <a:gd name="connsiteY0" fmla="*/ 0 h 914400"/>
              <a:gd name="connsiteX1" fmla="*/ 11241036 w 11241036"/>
              <a:gd name="connsiteY1" fmla="*/ 0 h 914400"/>
              <a:gd name="connsiteX2" fmla="*/ 11208459 w 11241036"/>
              <a:gd name="connsiteY2" fmla="*/ 914400 h 914400"/>
              <a:gd name="connsiteX3" fmla="*/ 49161 w 11241036"/>
              <a:gd name="connsiteY3" fmla="*/ 914400 h 914400"/>
              <a:gd name="connsiteX4" fmla="*/ 0 w 11241036"/>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036" h="914400">
                <a:moveTo>
                  <a:pt x="0" y="0"/>
                </a:moveTo>
                <a:lnTo>
                  <a:pt x="11241036" y="0"/>
                </a:lnTo>
                <a:lnTo>
                  <a:pt x="11208459" y="914400"/>
                </a:lnTo>
                <a:lnTo>
                  <a:pt x="49161" y="914400"/>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0" y="3043228"/>
            <a:ext cx="12192000" cy="1846659"/>
          </a:xfrm>
        </p:spPr>
        <p:txBody>
          <a:bodyPr wrap="square">
            <a:spAutoFit/>
          </a:bodyPr>
          <a:lstStyle/>
          <a:p>
            <a:pPr algn="ctr">
              <a:lnSpc>
                <a:spcPct val="100000"/>
              </a:lnSpc>
            </a:pPr>
            <a:r>
              <a:rPr lang="fr-FR" sz="5700" dirty="0"/>
              <a:t>Identifiez les cas</a:t>
            </a:r>
            <a:br>
              <a:rPr lang="fr-FR" sz="5700" dirty="0"/>
            </a:br>
            <a:r>
              <a:rPr lang="fr-FR" sz="5700" dirty="0"/>
              <a:t> familiaux de PHA</a:t>
            </a:r>
          </a:p>
        </p:txBody>
      </p:sp>
      <p:sp>
        <p:nvSpPr>
          <p:cNvPr id="3" name="Oval 2"/>
          <p:cNvSpPr/>
          <p:nvPr/>
        </p:nvSpPr>
        <p:spPr>
          <a:xfrm>
            <a:off x="5032599" y="827207"/>
            <a:ext cx="2026242" cy="20262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ree only-01.png"/>
          <p:cNvPicPr>
            <a:picLocks noChangeAspect="1"/>
          </p:cNvPicPr>
          <p:nvPr/>
        </p:nvPicPr>
        <p:blipFill>
          <a:blip r:embed="rId4" cstate="screen">
            <a:biLevel thresh="75000"/>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390273" y="652582"/>
            <a:ext cx="3411449" cy="2413000"/>
          </a:xfrm>
          <a:prstGeom prst="rect">
            <a:avLst/>
          </a:prstGeom>
        </p:spPr>
      </p:pic>
      <p:sp>
        <p:nvSpPr>
          <p:cNvPr id="7" name="Title 12">
            <a:extLst>
              <a:ext uri="{FF2B5EF4-FFF2-40B4-BE49-F238E27FC236}">
                <a16:creationId xmlns:a16="http://schemas.microsoft.com/office/drawing/2014/main" id="{C8C96603-83B0-4978-9226-309436ABB103}"/>
              </a:ext>
            </a:extLst>
          </p:cNvPr>
          <p:cNvSpPr txBox="1">
            <a:spLocks/>
          </p:cNvSpPr>
          <p:nvPr/>
        </p:nvSpPr>
        <p:spPr>
          <a:xfrm>
            <a:off x="849311" y="5509258"/>
            <a:ext cx="10493375"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fr-FR" sz="2000" dirty="0">
                <a:solidFill>
                  <a:schemeClr val="bg1"/>
                </a:solidFill>
                <a:hlinkClick r:id="rId6">
                  <a:extLst>
                    <a:ext uri="{A12FA001-AC4F-418D-AE19-62706E023703}">
                      <ahyp:hlinkClr xmlns:ahyp="http://schemas.microsoft.com/office/drawing/2018/hyperlinkcolor" val="tx"/>
                    </a:ext>
                  </a:extLst>
                </a:hlinkClick>
              </a:rPr>
              <a:t>Téléchargez l’arbre généalogique de santé à la suite de cette réunion</a:t>
            </a:r>
            <a:endParaRPr lang="fr-FR" sz="2000" dirty="0">
              <a:solidFill>
                <a:schemeClr val="bg1"/>
              </a:solidFill>
            </a:endParaRPr>
          </a:p>
        </p:txBody>
      </p:sp>
      <p:sp>
        <p:nvSpPr>
          <p:cNvPr id="9" name="Footer Placeholder 6">
            <a:extLst>
              <a:ext uri="{FF2B5EF4-FFF2-40B4-BE49-F238E27FC236}">
                <a16:creationId xmlns:a16="http://schemas.microsoft.com/office/drawing/2014/main" id="{8E669333-9862-482E-957E-AA5D93057E44}"/>
              </a:ext>
            </a:extLst>
          </p:cNvPr>
          <p:cNvSpPr>
            <a:spLocks noGrp="1"/>
          </p:cNvSpPr>
          <p:nvPr>
            <p:ph type="ftr" sz="quarter" idx="11"/>
          </p:nvPr>
        </p:nvSpPr>
        <p:spPr>
          <a:xfrm>
            <a:off x="479592" y="6539847"/>
            <a:ext cx="11520624" cy="318153"/>
          </a:xfrm>
        </p:spPr>
        <p:txBody>
          <a:bodyPr/>
          <a:lstStyle/>
          <a:p>
            <a:pPr>
              <a:spcAft>
                <a:spcPts val="300"/>
              </a:spcAft>
              <a:tabLst>
                <a:tab pos="7777163" algn="l"/>
              </a:tabLst>
            </a:pPr>
            <a:r>
              <a:rPr lang="fr-FR" sz="800" dirty="0">
                <a:solidFill>
                  <a:schemeClr val="bg2">
                    <a:lumMod val="50000"/>
                  </a:schemeClr>
                </a:solidFill>
              </a:rPr>
              <a:t>PHA : porphyrie hépatique aiguë 	</a:t>
            </a:r>
          </a:p>
        </p:txBody>
      </p:sp>
    </p:spTree>
    <p:extLst>
      <p:ext uri="{BB962C8B-B14F-4D97-AF65-F5344CB8AC3E}">
        <p14:creationId xmlns:p14="http://schemas.microsoft.com/office/powerpoint/2010/main" val="196907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fr-FR" sz="2800"/>
              <a:t>Qu’est-ce que la porphyrie hépatique aiguë (PHA) ?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a:t>
            </a:fld>
            <a:endParaRPr lang="en-US"/>
          </a:p>
        </p:txBody>
      </p:sp>
      <p:sp>
        <p:nvSpPr>
          <p:cNvPr id="19" name="Footer Placeholder 6"/>
          <p:cNvSpPr>
            <a:spLocks noGrp="1"/>
          </p:cNvSpPr>
          <p:nvPr>
            <p:ph type="ftr" sz="quarter" idx="11"/>
          </p:nvPr>
        </p:nvSpPr>
        <p:spPr>
          <a:xfrm>
            <a:off x="479593" y="6416398"/>
            <a:ext cx="11537782" cy="365125"/>
          </a:xfrm>
        </p:spPr>
        <p:txBody>
          <a:bodyPr/>
          <a:lstStyle/>
          <a:p>
            <a:pPr>
              <a:spcAft>
                <a:spcPts val="300"/>
              </a:spcAft>
              <a:tabLst>
                <a:tab pos="7777163" algn="l"/>
              </a:tabLst>
            </a:pPr>
            <a:r>
              <a:rPr lang="fr-FR" sz="800" dirty="0">
                <a:solidFill>
                  <a:schemeClr val="bg2">
                    <a:lumMod val="50000"/>
                  </a:schemeClr>
                </a:solidFill>
              </a:rPr>
              <a:t> PHA : porphyrie hépatique aiguë </a:t>
            </a:r>
          </a:p>
          <a:p>
            <a:pPr marL="228600" indent="-228600">
              <a:buFont typeface="+mj-lt"/>
              <a:buAutoNum type="arabicPeriod"/>
            </a:pPr>
            <a:r>
              <a:rPr lang="fr-FR" sz="800" dirty="0">
                <a:solidFill>
                  <a:schemeClr val="tx1">
                    <a:lumMod val="50000"/>
                    <a:lumOff val="50000"/>
                  </a:schemeClr>
                </a:solidFill>
              </a:rPr>
              <a:t>Wang B, </a:t>
            </a:r>
            <a:r>
              <a:rPr lang="fr-FR" sz="800" dirty="0" err="1">
                <a:solidFill>
                  <a:schemeClr val="tx1">
                    <a:lumMod val="50000"/>
                    <a:lumOff val="50000"/>
                  </a:schemeClr>
                </a:solidFill>
              </a:rPr>
              <a:t>Rudnick</a:t>
            </a:r>
            <a:r>
              <a:rPr lang="fr-FR" sz="800" dirty="0">
                <a:solidFill>
                  <a:schemeClr val="tx1">
                    <a:lumMod val="50000"/>
                    <a:lumOff val="50000"/>
                  </a:schemeClr>
                </a:solidFill>
              </a:rPr>
              <a:t> S, </a:t>
            </a:r>
            <a:r>
              <a:rPr lang="fr-FR" sz="800" dirty="0" err="1">
                <a:solidFill>
                  <a:schemeClr val="tx1">
                    <a:lumMod val="50000"/>
                    <a:lumOff val="50000"/>
                  </a:schemeClr>
                </a:solidFill>
              </a:rPr>
              <a:t>Cengia</a:t>
            </a:r>
            <a:r>
              <a:rPr lang="fr-FR" sz="800" dirty="0">
                <a:solidFill>
                  <a:schemeClr val="tx1">
                    <a:lumMod val="50000"/>
                    <a:lumOff val="50000"/>
                  </a:schemeClr>
                </a:solidFill>
              </a:rPr>
              <a:t> B, </a:t>
            </a:r>
            <a:r>
              <a:rPr lang="fr-FR" sz="800" dirty="0" err="1">
                <a:solidFill>
                  <a:schemeClr val="tx1">
                    <a:lumMod val="50000"/>
                    <a:lumOff val="50000"/>
                  </a:schemeClr>
                </a:solidFill>
              </a:rPr>
              <a:t>Bonkovsky</a:t>
            </a:r>
            <a:r>
              <a:rPr lang="fr-FR" sz="800" dirty="0">
                <a:solidFill>
                  <a:schemeClr val="tx1">
                    <a:lumMod val="50000"/>
                    <a:lumOff val="50000"/>
                  </a:schemeClr>
                </a:solidFill>
              </a:rPr>
              <a:t> HL. Acute </a:t>
            </a:r>
            <a:r>
              <a:rPr lang="fr-FR" sz="800" dirty="0" err="1">
                <a:solidFill>
                  <a:schemeClr val="tx1">
                    <a:lumMod val="50000"/>
                    <a:lumOff val="50000"/>
                  </a:schemeClr>
                </a:solidFill>
              </a:rPr>
              <a:t>Hepatic</a:t>
            </a:r>
            <a:r>
              <a:rPr lang="fr-FR" sz="800" dirty="0">
                <a:solidFill>
                  <a:schemeClr val="tx1">
                    <a:lumMod val="50000"/>
                    <a:lumOff val="50000"/>
                  </a:schemeClr>
                </a:solidFill>
              </a:rPr>
              <a:t> </a:t>
            </a:r>
            <a:r>
              <a:rPr lang="fr-FR" sz="800" dirty="0" err="1">
                <a:solidFill>
                  <a:schemeClr val="tx1">
                    <a:lumMod val="50000"/>
                    <a:lumOff val="50000"/>
                  </a:schemeClr>
                </a:solidFill>
              </a:rPr>
              <a:t>Porphyrias</a:t>
            </a:r>
            <a:r>
              <a:rPr lang="fr-FR" sz="800" dirty="0">
                <a:solidFill>
                  <a:schemeClr val="tx1">
                    <a:lumMod val="50000"/>
                    <a:lumOff val="50000"/>
                  </a:schemeClr>
                </a:solidFill>
              </a:rPr>
              <a:t>: </a:t>
            </a:r>
            <a:r>
              <a:rPr lang="fr-FR" sz="800" dirty="0" err="1">
                <a:solidFill>
                  <a:schemeClr val="tx1">
                    <a:lumMod val="50000"/>
                    <a:lumOff val="50000"/>
                  </a:schemeClr>
                </a:solidFill>
              </a:rPr>
              <a:t>Review</a:t>
            </a:r>
            <a:r>
              <a:rPr lang="fr-FR" sz="800" dirty="0">
                <a:solidFill>
                  <a:schemeClr val="tx1">
                    <a:lumMod val="50000"/>
                    <a:lumOff val="50000"/>
                  </a:schemeClr>
                </a:solidFill>
              </a:rPr>
              <a:t> and </a:t>
            </a:r>
            <a:r>
              <a:rPr lang="fr-FR" sz="800" dirty="0" err="1">
                <a:solidFill>
                  <a:schemeClr val="tx1">
                    <a:lumMod val="50000"/>
                    <a:lumOff val="50000"/>
                  </a:schemeClr>
                </a:solidFill>
              </a:rPr>
              <a:t>Recent</a:t>
            </a:r>
            <a:r>
              <a:rPr lang="fr-FR" sz="800" dirty="0">
                <a:solidFill>
                  <a:schemeClr val="tx1">
                    <a:lumMod val="50000"/>
                    <a:lumOff val="50000"/>
                  </a:schemeClr>
                </a:solidFill>
              </a:rPr>
              <a:t> Progress. </a:t>
            </a:r>
            <a:r>
              <a:rPr lang="fr-FR" sz="800" dirty="0" err="1">
                <a:solidFill>
                  <a:schemeClr val="tx1">
                    <a:lumMod val="50000"/>
                    <a:lumOff val="50000"/>
                  </a:schemeClr>
                </a:solidFill>
              </a:rPr>
              <a:t>Hepatol</a:t>
            </a:r>
            <a:r>
              <a:rPr lang="fr-FR" sz="800" dirty="0">
                <a:solidFill>
                  <a:schemeClr val="tx1">
                    <a:lumMod val="50000"/>
                    <a:lumOff val="50000"/>
                  </a:schemeClr>
                </a:solidFill>
              </a:rPr>
              <a:t> Commun. 2018 ;3(2) :193-206. Publié le 20 décembre 2018. doi:10.1002/hep4.1297.</a:t>
            </a:r>
          </a:p>
          <a:p>
            <a:pPr marL="228600" indent="-228600">
              <a:buFont typeface="+mj-lt"/>
              <a:buAutoNum type="arabicPeriod"/>
            </a:pPr>
            <a:r>
              <a:rPr lang="fr-FR" sz="800" dirty="0">
                <a:solidFill>
                  <a:schemeClr val="tx1">
                    <a:lumMod val="50000"/>
                    <a:lumOff val="50000"/>
                  </a:schemeClr>
                </a:solidFill>
              </a:rPr>
              <a:t>Anderson KE, Bloomer JR, </a:t>
            </a:r>
            <a:r>
              <a:rPr lang="fr-FR" sz="800" dirty="0" err="1">
                <a:solidFill>
                  <a:schemeClr val="tx1">
                    <a:lumMod val="50000"/>
                    <a:lumOff val="50000"/>
                  </a:schemeClr>
                </a:solidFill>
              </a:rPr>
              <a:t>Bonkovsky</a:t>
            </a:r>
            <a:r>
              <a:rPr lang="fr-FR" sz="800" dirty="0">
                <a:solidFill>
                  <a:schemeClr val="tx1">
                    <a:lumMod val="50000"/>
                    <a:lumOff val="50000"/>
                  </a:schemeClr>
                </a:solidFill>
              </a:rPr>
              <a:t> HL, et al. </a:t>
            </a:r>
            <a:r>
              <a:rPr lang="fr-FR" sz="800" dirty="0" err="1">
                <a:solidFill>
                  <a:schemeClr val="tx1">
                    <a:lumMod val="50000"/>
                    <a:lumOff val="50000"/>
                  </a:schemeClr>
                </a:solidFill>
              </a:rPr>
              <a:t>Recommendations</a:t>
            </a:r>
            <a:r>
              <a:rPr lang="fr-FR" sz="800" dirty="0">
                <a:solidFill>
                  <a:schemeClr val="tx1">
                    <a:lumMod val="50000"/>
                    <a:lumOff val="50000"/>
                  </a:schemeClr>
                </a:solidFill>
              </a:rPr>
              <a:t> for the </a:t>
            </a:r>
            <a:r>
              <a:rPr lang="fr-FR" sz="800" dirty="0" err="1">
                <a:solidFill>
                  <a:schemeClr val="tx1">
                    <a:lumMod val="50000"/>
                    <a:lumOff val="50000"/>
                  </a:schemeClr>
                </a:solidFill>
              </a:rPr>
              <a:t>diagnosis</a:t>
            </a:r>
            <a:r>
              <a:rPr lang="fr-FR" sz="800" dirty="0">
                <a:solidFill>
                  <a:schemeClr val="tx1">
                    <a:lumMod val="50000"/>
                    <a:lumOff val="50000"/>
                  </a:schemeClr>
                </a:solidFill>
              </a:rPr>
              <a:t> and </a:t>
            </a:r>
            <a:r>
              <a:rPr lang="fr-FR" sz="800" dirty="0" err="1">
                <a:solidFill>
                  <a:schemeClr val="tx1">
                    <a:lumMod val="50000"/>
                    <a:lumOff val="50000"/>
                  </a:schemeClr>
                </a:solidFill>
              </a:rPr>
              <a:t>treatment</a:t>
            </a:r>
            <a:r>
              <a:rPr lang="fr-FR" sz="800" dirty="0">
                <a:solidFill>
                  <a:schemeClr val="tx1">
                    <a:lumMod val="50000"/>
                    <a:lumOff val="50000"/>
                  </a:schemeClr>
                </a:solidFill>
              </a:rPr>
              <a:t> of the acute </a:t>
            </a:r>
            <a:r>
              <a:rPr lang="fr-FR" sz="800" dirty="0" err="1">
                <a:solidFill>
                  <a:schemeClr val="tx1">
                    <a:lumMod val="50000"/>
                    <a:lumOff val="50000"/>
                  </a:schemeClr>
                </a:solidFill>
              </a:rPr>
              <a:t>porphyrias</a:t>
            </a:r>
            <a:r>
              <a:rPr lang="fr-FR" sz="800" dirty="0">
                <a:solidFill>
                  <a:schemeClr val="tx1">
                    <a:lumMod val="50000"/>
                    <a:lumOff val="50000"/>
                  </a:schemeClr>
                </a:solidFill>
              </a:rPr>
              <a:t> [</a:t>
            </a:r>
            <a:r>
              <a:rPr lang="fr-FR" sz="800" dirty="0" err="1">
                <a:solidFill>
                  <a:schemeClr val="tx1">
                    <a:lumMod val="50000"/>
                    <a:lumOff val="50000"/>
                  </a:schemeClr>
                </a:solidFill>
              </a:rPr>
              <a:t>published</a:t>
            </a:r>
            <a:r>
              <a:rPr lang="fr-FR" sz="800" dirty="0">
                <a:solidFill>
                  <a:schemeClr val="tx1">
                    <a:lumMod val="50000"/>
                    <a:lumOff val="50000"/>
                  </a:schemeClr>
                </a:solidFill>
              </a:rPr>
              <a:t> correction </a:t>
            </a:r>
            <a:r>
              <a:rPr lang="fr-FR" sz="800" dirty="0" err="1">
                <a:solidFill>
                  <a:schemeClr val="tx1">
                    <a:lumMod val="50000"/>
                    <a:lumOff val="50000"/>
                  </a:schemeClr>
                </a:solidFill>
              </a:rPr>
              <a:t>appears</a:t>
            </a:r>
            <a:r>
              <a:rPr lang="fr-FR" sz="800" dirty="0">
                <a:solidFill>
                  <a:schemeClr val="tx1">
                    <a:lumMod val="50000"/>
                    <a:lumOff val="50000"/>
                  </a:schemeClr>
                </a:solidFill>
              </a:rPr>
              <a:t> in Ann </a:t>
            </a:r>
            <a:r>
              <a:rPr lang="fr-FR" sz="800" dirty="0" err="1">
                <a:solidFill>
                  <a:schemeClr val="tx1">
                    <a:lumMod val="50000"/>
                    <a:lumOff val="50000"/>
                  </a:schemeClr>
                </a:solidFill>
              </a:rPr>
              <a:t>Intern</a:t>
            </a:r>
            <a:r>
              <a:rPr lang="fr-FR" sz="800" dirty="0">
                <a:solidFill>
                  <a:schemeClr val="tx1">
                    <a:lumMod val="50000"/>
                    <a:lumOff val="50000"/>
                  </a:schemeClr>
                </a:solidFill>
              </a:rPr>
              <a:t> Med. Le 16 août 2005 ;143(4):316]. Ann </a:t>
            </a:r>
            <a:r>
              <a:rPr lang="fr-FR" sz="800" dirty="0" err="1">
                <a:solidFill>
                  <a:schemeClr val="tx1">
                    <a:lumMod val="50000"/>
                    <a:lumOff val="50000"/>
                  </a:schemeClr>
                </a:solidFill>
              </a:rPr>
              <a:t>Intern</a:t>
            </a:r>
            <a:r>
              <a:rPr lang="fr-FR" sz="800" dirty="0">
                <a:solidFill>
                  <a:schemeClr val="tx1">
                    <a:lumMod val="50000"/>
                    <a:lumOff val="50000"/>
                  </a:schemeClr>
                </a:solidFill>
              </a:rPr>
              <a:t>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18760" y="598752"/>
            <a:ext cx="10076675" cy="596900"/>
          </a:xfrm>
          <a:prstGeom prst="rect">
            <a:avLst/>
          </a:prstGeom>
        </p:spPr>
      </p:pic>
      <p:sp>
        <p:nvSpPr>
          <p:cNvPr id="24" name="Rectangle 23">
            <a:extLst>
              <a:ext uri="{FF2B5EF4-FFF2-40B4-BE49-F238E27FC236}">
                <a16:creationId xmlns:a16="http://schemas.microsoft.com/office/drawing/2014/main" id="{14354B0B-BAB3-3242-8A0E-DFB933F27D72}"/>
              </a:ext>
            </a:extLst>
          </p:cNvPr>
          <p:cNvSpPr/>
          <p:nvPr/>
        </p:nvSpPr>
        <p:spPr>
          <a:xfrm>
            <a:off x="278514" y="1081940"/>
            <a:ext cx="11615869" cy="1000274"/>
          </a:xfrm>
          <a:prstGeom prst="rect">
            <a:avLst/>
          </a:prstGeom>
        </p:spPr>
        <p:txBody>
          <a:bodyPr wrap="square">
            <a:spAutoFit/>
          </a:bodyPr>
          <a:lstStyle/>
          <a:p>
            <a:pPr algn="ctr"/>
            <a:r>
              <a:rPr lang="fr-FR" sz="3600" b="1" dirty="0">
                <a:solidFill>
                  <a:srgbClr val="1B9AB2"/>
                </a:solidFill>
              </a:rPr>
              <a:t>La PHA constitue une famille de maladies génétiques rares</a:t>
            </a:r>
          </a:p>
          <a:p>
            <a:pPr algn="ctr"/>
            <a:r>
              <a:rPr lang="fr-FR" sz="2300" dirty="0">
                <a:solidFill>
                  <a:srgbClr val="1B9AB2"/>
                </a:solidFill>
              </a:rPr>
              <a:t>causées par des mutations génétiques qui influent sur la capacité du foie à produire de l’hème</a:t>
            </a:r>
            <a:r>
              <a:rPr lang="fr-FR" sz="2300" baseline="30000" dirty="0">
                <a:solidFill>
                  <a:srgbClr val="1B9AB2"/>
                </a:solidFill>
              </a:rPr>
              <a:t>1</a:t>
            </a:r>
            <a:r>
              <a:rPr lang="fr-FR" sz="2300" dirty="0">
                <a:solidFill>
                  <a:srgbClr val="1B9AB2"/>
                </a:solidFill>
              </a:rPr>
              <a:t>.</a:t>
            </a:r>
          </a:p>
        </p:txBody>
      </p:sp>
      <p:pic>
        <p:nvPicPr>
          <p:cNvPr id="17" name="Picture 16">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288055" y="2349500"/>
            <a:ext cx="11615869" cy="3698875"/>
          </a:xfrm>
          <a:prstGeom prst="rect">
            <a:avLst/>
          </a:prstGeom>
        </p:spPr>
      </p:pic>
      <p:grpSp>
        <p:nvGrpSpPr>
          <p:cNvPr id="18" name="Group 17"/>
          <p:cNvGrpSpPr/>
          <p:nvPr/>
        </p:nvGrpSpPr>
        <p:grpSpPr>
          <a:xfrm>
            <a:off x="621436" y="2537651"/>
            <a:ext cx="11062564" cy="3334972"/>
            <a:chOff x="263291" y="2587623"/>
            <a:chExt cx="11673924" cy="2667002"/>
          </a:xfrm>
        </p:grpSpPr>
        <p:pic>
          <p:nvPicPr>
            <p:cNvPr id="21" name="Picture 20"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23" name="Picture 22"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25" name="Picture 2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2" name="Rectangle 11">
            <a:extLst>
              <a:ext uri="{FF2B5EF4-FFF2-40B4-BE49-F238E27FC236}">
                <a16:creationId xmlns:a16="http://schemas.microsoft.com/office/drawing/2014/main" id="{14354B0B-BAB3-3242-8A0E-DFB933F27D72}"/>
              </a:ext>
            </a:extLst>
          </p:cNvPr>
          <p:cNvSpPr/>
          <p:nvPr/>
        </p:nvSpPr>
        <p:spPr>
          <a:xfrm>
            <a:off x="8219632" y="4455649"/>
            <a:ext cx="3350931" cy="969496"/>
          </a:xfrm>
          <a:prstGeom prst="rect">
            <a:avLst/>
          </a:prstGeom>
        </p:spPr>
        <p:txBody>
          <a:bodyPr wrap="square">
            <a:spAutoFit/>
          </a:bodyPr>
          <a:lstStyle/>
          <a:p>
            <a:pPr algn="ctr"/>
            <a:r>
              <a:rPr lang="fr-FR" sz="1900">
                <a:solidFill>
                  <a:srgbClr val="0A0A0A"/>
                </a:solidFill>
              </a:rPr>
              <a:t>En conséquence, des toxines s’accumulent dans le foie, et sont libérées dans l’organisme</a:t>
            </a:r>
            <a:r>
              <a:rPr lang="fr-FR" sz="1900" baseline="30000">
                <a:solidFill>
                  <a:srgbClr val="0A0A0A"/>
                </a:solidFill>
              </a:rPr>
              <a:t>1</a:t>
            </a:r>
            <a:r>
              <a:rPr lang="fr-FR" sz="1900">
                <a:solidFill>
                  <a:srgbClr val="0A0A0A"/>
                </a:solidFill>
              </a:rPr>
              <a:t>.</a:t>
            </a:r>
          </a:p>
        </p:txBody>
      </p:sp>
      <p:sp>
        <p:nvSpPr>
          <p:cNvPr id="14" name="Rectangle 13">
            <a:extLst>
              <a:ext uri="{FF2B5EF4-FFF2-40B4-BE49-F238E27FC236}">
                <a16:creationId xmlns:a16="http://schemas.microsoft.com/office/drawing/2014/main" id="{14354B0B-BAB3-3242-8A0E-DFB933F27D72}"/>
              </a:ext>
            </a:extLst>
          </p:cNvPr>
          <p:cNvSpPr/>
          <p:nvPr/>
        </p:nvSpPr>
        <p:spPr>
          <a:xfrm>
            <a:off x="4520858" y="4455649"/>
            <a:ext cx="3261323" cy="1261884"/>
          </a:xfrm>
          <a:prstGeom prst="rect">
            <a:avLst/>
          </a:prstGeom>
        </p:spPr>
        <p:txBody>
          <a:bodyPr wrap="square">
            <a:spAutoFit/>
          </a:bodyPr>
          <a:lstStyle/>
          <a:p>
            <a:pPr algn="ctr"/>
            <a:r>
              <a:rPr lang="fr-FR" sz="1900" dirty="0">
                <a:solidFill>
                  <a:srgbClr val="0A0A0A"/>
                </a:solidFill>
              </a:rPr>
              <a:t>Dans la PHA, une enzyme impliquée dans la voie de synthèse de l’hème ne fonctionne pas correctement</a:t>
            </a:r>
            <a:r>
              <a:rPr lang="fr-FR" sz="1900" baseline="30000" dirty="0">
                <a:solidFill>
                  <a:srgbClr val="0A0A0A"/>
                </a:solidFill>
              </a:rPr>
              <a:t>2</a:t>
            </a:r>
            <a:r>
              <a:rPr lang="fr-FR" sz="1900" dirty="0">
                <a:solidFill>
                  <a:srgbClr val="0A0A0A"/>
                </a:solidFill>
              </a:rPr>
              <a:t>.</a:t>
            </a:r>
          </a:p>
        </p:txBody>
      </p:sp>
      <p:sp>
        <p:nvSpPr>
          <p:cNvPr id="16" name="Rectangle 15">
            <a:extLst>
              <a:ext uri="{FF2B5EF4-FFF2-40B4-BE49-F238E27FC236}">
                <a16:creationId xmlns:a16="http://schemas.microsoft.com/office/drawing/2014/main" id="{14354B0B-BAB3-3242-8A0E-DFB933F27D72}"/>
              </a:ext>
            </a:extLst>
          </p:cNvPr>
          <p:cNvSpPr/>
          <p:nvPr/>
        </p:nvSpPr>
        <p:spPr>
          <a:xfrm>
            <a:off x="823688" y="4455649"/>
            <a:ext cx="3269230" cy="969496"/>
          </a:xfrm>
          <a:prstGeom prst="rect">
            <a:avLst/>
          </a:prstGeom>
        </p:spPr>
        <p:txBody>
          <a:bodyPr wrap="square">
            <a:spAutoFit/>
          </a:bodyPr>
          <a:lstStyle/>
          <a:p>
            <a:pPr algn="ctr"/>
            <a:r>
              <a:rPr lang="fr-FR" sz="1900" dirty="0">
                <a:solidFill>
                  <a:srgbClr val="0A0A0A"/>
                </a:solidFill>
              </a:rPr>
              <a:t>L’hème est essentiel à l’organisme</a:t>
            </a:r>
            <a:r>
              <a:rPr lang="fr-FR" sz="1900" strike="sngStrike" dirty="0">
                <a:solidFill>
                  <a:srgbClr val="0A0A0A"/>
                </a:solidFill>
              </a:rPr>
              <a:t> </a:t>
            </a:r>
            <a:r>
              <a:rPr lang="fr-FR" sz="1900" dirty="0">
                <a:solidFill>
                  <a:srgbClr val="0A0A0A"/>
                </a:solidFill>
              </a:rPr>
              <a:t>et contribue au bon fonctionnement du foie</a:t>
            </a:r>
            <a:r>
              <a:rPr lang="fr-FR" sz="1900" baseline="30000" dirty="0">
                <a:solidFill>
                  <a:srgbClr val="0A0A0A"/>
                </a:solidFill>
              </a:rPr>
              <a:t>1</a:t>
            </a:r>
            <a:r>
              <a:rPr lang="fr-FR" sz="1900" dirty="0">
                <a:solidFill>
                  <a:srgbClr val="0A0A0A"/>
                </a:solidFill>
              </a:rPr>
              <a:t>.</a:t>
            </a:r>
          </a:p>
        </p:txBody>
      </p:sp>
      <p:sp>
        <p:nvSpPr>
          <p:cNvPr id="26" name="Oval 25"/>
          <p:cNvSpPr/>
          <p:nvPr/>
        </p:nvSpPr>
        <p:spPr>
          <a:xfrm>
            <a:off x="655406"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14354B0B-BAB3-3242-8A0E-DFB933F27D72}"/>
              </a:ext>
            </a:extLst>
          </p:cNvPr>
          <p:cNvSpPr/>
          <p:nvPr/>
        </p:nvSpPr>
        <p:spPr>
          <a:xfrm>
            <a:off x="626467" y="2426599"/>
            <a:ext cx="632695" cy="646331"/>
          </a:xfrm>
          <a:prstGeom prst="rect">
            <a:avLst/>
          </a:prstGeom>
        </p:spPr>
        <p:txBody>
          <a:bodyPr wrap="square">
            <a:spAutoFit/>
          </a:bodyPr>
          <a:lstStyle/>
          <a:p>
            <a:pPr algn="ctr"/>
            <a:r>
              <a:rPr lang="fr-FR" sz="3600" b="1"/>
              <a:t>1</a:t>
            </a:r>
          </a:p>
        </p:txBody>
      </p:sp>
      <p:sp>
        <p:nvSpPr>
          <p:cNvPr id="28" name="Oval 27"/>
          <p:cNvSpPr/>
          <p:nvPr/>
        </p:nvSpPr>
        <p:spPr>
          <a:xfrm>
            <a:off x="4255537"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14354B0B-BAB3-3242-8A0E-DFB933F27D72}"/>
              </a:ext>
            </a:extLst>
          </p:cNvPr>
          <p:cNvSpPr/>
          <p:nvPr/>
        </p:nvSpPr>
        <p:spPr>
          <a:xfrm>
            <a:off x="4226598" y="2426599"/>
            <a:ext cx="632695" cy="646331"/>
          </a:xfrm>
          <a:prstGeom prst="rect">
            <a:avLst/>
          </a:prstGeom>
        </p:spPr>
        <p:txBody>
          <a:bodyPr wrap="square">
            <a:spAutoFit/>
          </a:bodyPr>
          <a:lstStyle/>
          <a:p>
            <a:pPr algn="ctr"/>
            <a:r>
              <a:rPr lang="fr-FR" sz="3600" b="1"/>
              <a:t>2</a:t>
            </a:r>
          </a:p>
        </p:txBody>
      </p:sp>
      <p:sp>
        <p:nvSpPr>
          <p:cNvPr id="30" name="Oval 29"/>
          <p:cNvSpPr/>
          <p:nvPr/>
        </p:nvSpPr>
        <p:spPr>
          <a:xfrm>
            <a:off x="8047931" y="2579853"/>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14354B0B-BAB3-3242-8A0E-DFB933F27D72}"/>
              </a:ext>
            </a:extLst>
          </p:cNvPr>
          <p:cNvSpPr/>
          <p:nvPr/>
        </p:nvSpPr>
        <p:spPr>
          <a:xfrm>
            <a:off x="8018992" y="2416082"/>
            <a:ext cx="632695" cy="646331"/>
          </a:xfrm>
          <a:prstGeom prst="rect">
            <a:avLst/>
          </a:prstGeom>
        </p:spPr>
        <p:txBody>
          <a:bodyPr wrap="square">
            <a:spAutoFit/>
          </a:bodyPr>
          <a:lstStyle/>
          <a:p>
            <a:pPr algn="ctr"/>
            <a:r>
              <a:rPr lang="fr-FR" sz="3600" b="1"/>
              <a:t>3</a:t>
            </a:r>
          </a:p>
        </p:txBody>
      </p:sp>
      <p:pic>
        <p:nvPicPr>
          <p:cNvPr id="4" name="Picture 3"/>
          <p:cNvPicPr>
            <a:picLocks noChangeAspect="1"/>
          </p:cNvPicPr>
          <p:nvPr/>
        </p:nvPicPr>
        <p:blipFill>
          <a:blip r:embed="rId10"/>
          <a:stretch>
            <a:fillRect/>
          </a:stretch>
        </p:blipFill>
        <p:spPr>
          <a:xfrm>
            <a:off x="9224820" y="2971707"/>
            <a:ext cx="1270000" cy="1270000"/>
          </a:xfrm>
          <a:prstGeom prst="rect">
            <a:avLst/>
          </a:prstGeom>
        </p:spPr>
      </p:pic>
      <p:pic>
        <p:nvPicPr>
          <p:cNvPr id="5" name="Picture 4"/>
          <p:cNvPicPr>
            <a:picLocks noChangeAspect="1"/>
          </p:cNvPicPr>
          <p:nvPr/>
        </p:nvPicPr>
        <p:blipFill>
          <a:blip r:embed="rId11"/>
          <a:stretch>
            <a:fillRect/>
          </a:stretch>
        </p:blipFill>
        <p:spPr>
          <a:xfrm>
            <a:off x="1905000" y="3072930"/>
            <a:ext cx="1270000" cy="1270000"/>
          </a:xfrm>
          <a:prstGeom prst="rect">
            <a:avLst/>
          </a:prstGeom>
        </p:spPr>
      </p:pic>
      <p:sp>
        <p:nvSpPr>
          <p:cNvPr id="8" name="Oval 7"/>
          <p:cNvSpPr/>
          <p:nvPr/>
        </p:nvSpPr>
        <p:spPr>
          <a:xfrm>
            <a:off x="2134420" y="3337336"/>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11"/>
          <a:stretch>
            <a:fillRect/>
          </a:stretch>
        </p:blipFill>
        <p:spPr>
          <a:xfrm>
            <a:off x="5576455" y="3062413"/>
            <a:ext cx="1270000" cy="1270000"/>
          </a:xfrm>
          <a:prstGeom prst="rect">
            <a:avLst/>
          </a:prstGeom>
        </p:spPr>
      </p:pic>
      <p:sp>
        <p:nvSpPr>
          <p:cNvPr id="35" name="Oval 34"/>
          <p:cNvSpPr/>
          <p:nvPr/>
        </p:nvSpPr>
        <p:spPr>
          <a:xfrm>
            <a:off x="5805875" y="3326819"/>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6340923" y="3449373"/>
            <a:ext cx="209780" cy="122556"/>
          </a:xfrm>
          <a:prstGeom prst="rect">
            <a:avLst/>
          </a:prstGeom>
        </p:spPr>
      </p:pic>
      <p:pic>
        <p:nvPicPr>
          <p:cNvPr id="46" name="Picture 4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5899" y="3498655"/>
            <a:ext cx="209780" cy="122556"/>
          </a:xfrm>
          <a:prstGeom prst="rect">
            <a:avLst/>
          </a:prstGeom>
        </p:spPr>
      </p:pic>
      <p:pic>
        <p:nvPicPr>
          <p:cNvPr id="47" name="Picture 4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29192">
            <a:off x="6015655" y="3356953"/>
            <a:ext cx="209780" cy="122556"/>
          </a:xfrm>
          <a:prstGeom prst="rect">
            <a:avLst/>
          </a:prstGeom>
        </p:spPr>
      </p:pic>
      <p:pic>
        <p:nvPicPr>
          <p:cNvPr id="48" name="Picture 4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86521">
            <a:off x="5802807" y="3394510"/>
            <a:ext cx="209780" cy="122556"/>
          </a:xfrm>
          <a:prstGeom prst="rect">
            <a:avLst/>
          </a:prstGeom>
        </p:spPr>
      </p:pic>
      <p:pic>
        <p:nvPicPr>
          <p:cNvPr id="49" name="Picture 4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243435">
            <a:off x="5695439" y="3586398"/>
            <a:ext cx="209780" cy="122556"/>
          </a:xfrm>
          <a:prstGeom prst="rect">
            <a:avLst/>
          </a:prstGeom>
        </p:spPr>
      </p:pic>
      <p:pic>
        <p:nvPicPr>
          <p:cNvPr id="50" name="Picture 4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5299" y="3805131"/>
            <a:ext cx="209780" cy="122556"/>
          </a:xfrm>
          <a:prstGeom prst="rect">
            <a:avLst/>
          </a:prstGeom>
        </p:spPr>
      </p:pic>
      <p:pic>
        <p:nvPicPr>
          <p:cNvPr id="51" name="Picture 5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67628">
            <a:off x="6038371" y="3682797"/>
            <a:ext cx="209780" cy="122556"/>
          </a:xfrm>
          <a:prstGeom prst="rect">
            <a:avLst/>
          </a:prstGeom>
        </p:spPr>
      </p:pic>
      <p:pic>
        <p:nvPicPr>
          <p:cNvPr id="52" name="Picture 5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179152">
            <a:off x="5850571" y="3797688"/>
            <a:ext cx="209780" cy="122556"/>
          </a:xfrm>
          <a:prstGeom prst="rect">
            <a:avLst/>
          </a:prstGeom>
        </p:spPr>
      </p:pic>
      <p:pic>
        <p:nvPicPr>
          <p:cNvPr id="53" name="Picture 5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67778">
            <a:off x="5851334" y="3550445"/>
            <a:ext cx="209780" cy="122556"/>
          </a:xfrm>
          <a:prstGeom prst="rect">
            <a:avLst/>
          </a:prstGeom>
        </p:spPr>
      </p:pic>
      <p:pic>
        <p:nvPicPr>
          <p:cNvPr id="54" name="Picture 5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1490">
            <a:off x="5983146" y="3617837"/>
            <a:ext cx="129216" cy="75490"/>
          </a:xfrm>
          <a:prstGeom prst="rect">
            <a:avLst/>
          </a:prstGeom>
        </p:spPr>
      </p:pic>
      <p:pic>
        <p:nvPicPr>
          <p:cNvPr id="55" name="Picture 5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533" y="3358606"/>
            <a:ext cx="129216" cy="75490"/>
          </a:xfrm>
          <a:prstGeom prst="rect">
            <a:avLst/>
          </a:prstGeom>
        </p:spPr>
      </p:pic>
      <p:pic>
        <p:nvPicPr>
          <p:cNvPr id="56" name="Picture 5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711025"/>
            <a:ext cx="129216" cy="75490"/>
          </a:xfrm>
          <a:prstGeom prst="rect">
            <a:avLst/>
          </a:prstGeom>
        </p:spPr>
      </p:pic>
      <p:pic>
        <p:nvPicPr>
          <p:cNvPr id="57" name="Picture 5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6332" y="3465564"/>
            <a:ext cx="78257" cy="45719"/>
          </a:xfrm>
          <a:prstGeom prst="rect">
            <a:avLst/>
          </a:prstGeom>
        </p:spPr>
      </p:pic>
      <p:pic>
        <p:nvPicPr>
          <p:cNvPr id="58" name="Picture 5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7618" y="3981608"/>
            <a:ext cx="78257" cy="45719"/>
          </a:xfrm>
          <a:prstGeom prst="rect">
            <a:avLst/>
          </a:prstGeom>
        </p:spPr>
      </p:pic>
      <p:pic>
        <p:nvPicPr>
          <p:cNvPr id="59" name="Picture 5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878113"/>
            <a:ext cx="78257" cy="45719"/>
          </a:xfrm>
          <a:prstGeom prst="rect">
            <a:avLst/>
          </a:prstGeom>
        </p:spPr>
      </p:pic>
      <p:pic>
        <p:nvPicPr>
          <p:cNvPr id="60" name="Picture 5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007293">
            <a:off x="5697587" y="3844207"/>
            <a:ext cx="78257" cy="45719"/>
          </a:xfrm>
          <a:prstGeom prst="rect">
            <a:avLst/>
          </a:prstGeom>
        </p:spPr>
      </p:pic>
      <p:pic>
        <p:nvPicPr>
          <p:cNvPr id="61" name="Picture 6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73320">
            <a:off x="5726794" y="3618500"/>
            <a:ext cx="78257" cy="45719"/>
          </a:xfrm>
          <a:prstGeom prst="rect">
            <a:avLst/>
          </a:prstGeom>
        </p:spPr>
      </p:pic>
      <p:pic>
        <p:nvPicPr>
          <p:cNvPr id="62" name="Picture 6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781" y="3499594"/>
            <a:ext cx="78257" cy="45720"/>
          </a:xfrm>
          <a:prstGeom prst="rect">
            <a:avLst/>
          </a:prstGeom>
        </p:spPr>
      </p:pic>
      <p:pic>
        <p:nvPicPr>
          <p:cNvPr id="63" name="Picture 6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2716" y="3621211"/>
            <a:ext cx="78257" cy="45719"/>
          </a:xfrm>
          <a:prstGeom prst="rect">
            <a:avLst/>
          </a:prstGeom>
        </p:spPr>
      </p:pic>
      <p:pic>
        <p:nvPicPr>
          <p:cNvPr id="64" name="Picture 6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2663003" y="3484035"/>
            <a:ext cx="209780" cy="122556"/>
          </a:xfrm>
          <a:prstGeom prst="rect">
            <a:avLst/>
          </a:prstGeom>
        </p:spPr>
      </p:pic>
      <p:pic>
        <p:nvPicPr>
          <p:cNvPr id="65" name="Picture 6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089" y="3484036"/>
            <a:ext cx="209780" cy="122556"/>
          </a:xfrm>
          <a:prstGeom prst="rect">
            <a:avLst/>
          </a:prstGeom>
        </p:spPr>
      </p:pic>
      <p:pic>
        <p:nvPicPr>
          <p:cNvPr id="66" name="Picture 6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58657" y="3770928"/>
            <a:ext cx="209780" cy="122556"/>
          </a:xfrm>
          <a:prstGeom prst="rect">
            <a:avLst/>
          </a:prstGeom>
        </p:spPr>
      </p:pic>
      <p:pic>
        <p:nvPicPr>
          <p:cNvPr id="67" name="Picture 66"/>
          <p:cNvPicPr>
            <a:picLocks noChangeAspect="1"/>
          </p:cNvPicPr>
          <p:nvPr/>
        </p:nvPicPr>
        <p:blipFill>
          <a:blip r:embed="rId13"/>
          <a:stretch>
            <a:fillRect/>
          </a:stretch>
        </p:blipFill>
        <p:spPr>
          <a:xfrm>
            <a:off x="5191759" y="3575274"/>
            <a:ext cx="384695" cy="384695"/>
          </a:xfrm>
          <a:prstGeom prst="rect">
            <a:avLst/>
          </a:prstGeom>
        </p:spPr>
      </p:pic>
      <p:pic>
        <p:nvPicPr>
          <p:cNvPr id="68" name="Picture 67"/>
          <p:cNvPicPr>
            <a:picLocks noChangeAspect="1"/>
          </p:cNvPicPr>
          <p:nvPr/>
        </p:nvPicPr>
        <p:blipFill>
          <a:blip r:embed="rId13"/>
          <a:stretch>
            <a:fillRect/>
          </a:stretch>
        </p:blipFill>
        <p:spPr>
          <a:xfrm>
            <a:off x="6430973" y="2870065"/>
            <a:ext cx="384695" cy="384695"/>
          </a:xfrm>
          <a:prstGeom prst="rect">
            <a:avLst/>
          </a:prstGeom>
        </p:spPr>
      </p:pic>
      <p:pic>
        <p:nvPicPr>
          <p:cNvPr id="69" name="Picture 68"/>
          <p:cNvPicPr>
            <a:picLocks noChangeAspect="1"/>
          </p:cNvPicPr>
          <p:nvPr/>
        </p:nvPicPr>
        <p:blipFill>
          <a:blip r:embed="rId13"/>
          <a:stretch>
            <a:fillRect/>
          </a:stretch>
        </p:blipFill>
        <p:spPr>
          <a:xfrm>
            <a:off x="6186038" y="3834979"/>
            <a:ext cx="384695" cy="384695"/>
          </a:xfrm>
          <a:prstGeom prst="rect">
            <a:avLst/>
          </a:prstGeom>
        </p:spPr>
      </p:pic>
      <p:pic>
        <p:nvPicPr>
          <p:cNvPr id="70" name="Picture 69"/>
          <p:cNvPicPr>
            <a:picLocks noChangeAspect="1"/>
          </p:cNvPicPr>
          <p:nvPr/>
        </p:nvPicPr>
        <p:blipFill>
          <a:blip r:embed="rId13"/>
          <a:stretch>
            <a:fillRect/>
          </a:stretch>
        </p:blipFill>
        <p:spPr>
          <a:xfrm>
            <a:off x="9224820" y="3529265"/>
            <a:ext cx="384695" cy="384695"/>
          </a:xfrm>
          <a:prstGeom prst="rect">
            <a:avLst/>
          </a:prstGeom>
        </p:spPr>
      </p:pic>
      <p:pic>
        <p:nvPicPr>
          <p:cNvPr id="71" name="Picture 70"/>
          <p:cNvPicPr>
            <a:picLocks noChangeAspect="1"/>
          </p:cNvPicPr>
          <p:nvPr/>
        </p:nvPicPr>
        <p:blipFill>
          <a:blip r:embed="rId13"/>
          <a:stretch>
            <a:fillRect/>
          </a:stretch>
        </p:blipFill>
        <p:spPr>
          <a:xfrm>
            <a:off x="10037620" y="2880582"/>
            <a:ext cx="384695" cy="384695"/>
          </a:xfrm>
          <a:prstGeom prst="rect">
            <a:avLst/>
          </a:prstGeom>
        </p:spPr>
      </p:pic>
      <p:sp>
        <p:nvSpPr>
          <p:cNvPr id="75" name="Rectangle 74">
            <a:extLst>
              <a:ext uri="{FF2B5EF4-FFF2-40B4-BE49-F238E27FC236}">
                <a16:creationId xmlns:a16="http://schemas.microsoft.com/office/drawing/2014/main" id="{14354B0B-BAB3-3242-8A0E-DFB933F27D72}"/>
              </a:ext>
            </a:extLst>
          </p:cNvPr>
          <p:cNvSpPr/>
          <p:nvPr/>
        </p:nvSpPr>
        <p:spPr>
          <a:xfrm>
            <a:off x="2736839" y="3730982"/>
            <a:ext cx="876322" cy="307777"/>
          </a:xfrm>
          <a:prstGeom prst="rect">
            <a:avLst/>
          </a:prstGeom>
        </p:spPr>
        <p:txBody>
          <a:bodyPr wrap="square">
            <a:spAutoFit/>
          </a:bodyPr>
          <a:lstStyle/>
          <a:p>
            <a:pPr algn="ctr"/>
            <a:r>
              <a:rPr lang="fr-FR" sz="1400">
                <a:solidFill>
                  <a:srgbClr val="0A0A0A"/>
                </a:solidFill>
              </a:rPr>
              <a:t>Enzyme</a:t>
            </a:r>
          </a:p>
        </p:txBody>
      </p:sp>
      <p:cxnSp>
        <p:nvCxnSpPr>
          <p:cNvPr id="77" name="Straight Connector 76"/>
          <p:cNvCxnSpPr/>
          <p:nvPr/>
        </p:nvCxnSpPr>
        <p:spPr>
          <a:xfrm>
            <a:off x="2787639" y="3545314"/>
            <a:ext cx="387361" cy="280273"/>
          </a:xfrm>
          <a:prstGeom prst="line">
            <a:avLst/>
          </a:prstGeom>
          <a:ln>
            <a:solidFill>
              <a:srgbClr val="0A0A0A"/>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3"/>
          <a:stretch>
            <a:fillRect/>
          </a:stretch>
        </p:blipFill>
        <p:spPr>
          <a:xfrm>
            <a:off x="5404270" y="3346092"/>
            <a:ext cx="218365" cy="218365"/>
          </a:xfrm>
          <a:prstGeom prst="rect">
            <a:avLst/>
          </a:prstGeom>
        </p:spPr>
      </p:pic>
      <p:pic>
        <p:nvPicPr>
          <p:cNvPr id="80" name="Picture 79"/>
          <p:cNvPicPr>
            <a:picLocks noChangeAspect="1"/>
          </p:cNvPicPr>
          <p:nvPr/>
        </p:nvPicPr>
        <p:blipFill>
          <a:blip r:embed="rId13"/>
          <a:stretch>
            <a:fillRect/>
          </a:stretch>
        </p:blipFill>
        <p:spPr>
          <a:xfrm>
            <a:off x="6186038" y="2971707"/>
            <a:ext cx="218365" cy="218365"/>
          </a:xfrm>
          <a:prstGeom prst="rect">
            <a:avLst/>
          </a:prstGeom>
        </p:spPr>
      </p:pic>
      <p:pic>
        <p:nvPicPr>
          <p:cNvPr id="81" name="Picture 80"/>
          <p:cNvPicPr>
            <a:picLocks noChangeAspect="1"/>
          </p:cNvPicPr>
          <p:nvPr/>
        </p:nvPicPr>
        <p:blipFill>
          <a:blip r:embed="rId13"/>
          <a:stretch>
            <a:fillRect/>
          </a:stretch>
        </p:blipFill>
        <p:spPr>
          <a:xfrm>
            <a:off x="6519566" y="3685619"/>
            <a:ext cx="218365" cy="218365"/>
          </a:xfrm>
          <a:prstGeom prst="rect">
            <a:avLst/>
          </a:prstGeom>
        </p:spPr>
      </p:pic>
      <p:pic>
        <p:nvPicPr>
          <p:cNvPr id="82" name="Picture 81"/>
          <p:cNvPicPr>
            <a:picLocks noChangeAspect="1"/>
          </p:cNvPicPr>
          <p:nvPr/>
        </p:nvPicPr>
        <p:blipFill>
          <a:blip r:embed="rId13"/>
          <a:stretch>
            <a:fillRect/>
          </a:stretch>
        </p:blipFill>
        <p:spPr>
          <a:xfrm>
            <a:off x="9335083" y="3287416"/>
            <a:ext cx="218365" cy="218365"/>
          </a:xfrm>
          <a:prstGeom prst="rect">
            <a:avLst/>
          </a:prstGeom>
        </p:spPr>
      </p:pic>
      <p:pic>
        <p:nvPicPr>
          <p:cNvPr id="83" name="Picture 82"/>
          <p:cNvPicPr>
            <a:picLocks noChangeAspect="1"/>
          </p:cNvPicPr>
          <p:nvPr/>
        </p:nvPicPr>
        <p:blipFill>
          <a:blip r:embed="rId13"/>
          <a:stretch>
            <a:fillRect/>
          </a:stretch>
        </p:blipFill>
        <p:spPr>
          <a:xfrm>
            <a:off x="6622611" y="3959969"/>
            <a:ext cx="139968" cy="139968"/>
          </a:xfrm>
          <a:prstGeom prst="rect">
            <a:avLst/>
          </a:prstGeom>
        </p:spPr>
      </p:pic>
      <p:pic>
        <p:nvPicPr>
          <p:cNvPr id="84" name="Picture 83"/>
          <p:cNvPicPr>
            <a:picLocks noChangeAspect="1"/>
          </p:cNvPicPr>
          <p:nvPr/>
        </p:nvPicPr>
        <p:blipFill>
          <a:blip r:embed="rId13"/>
          <a:stretch>
            <a:fillRect/>
          </a:stretch>
        </p:blipFill>
        <p:spPr>
          <a:xfrm>
            <a:off x="10049165" y="3530886"/>
            <a:ext cx="139968" cy="139968"/>
          </a:xfrm>
          <a:prstGeom prst="rect">
            <a:avLst/>
          </a:prstGeom>
        </p:spPr>
      </p:pic>
      <p:pic>
        <p:nvPicPr>
          <p:cNvPr id="85" name="Picture 84"/>
          <p:cNvPicPr>
            <a:picLocks noChangeAspect="1"/>
          </p:cNvPicPr>
          <p:nvPr/>
        </p:nvPicPr>
        <p:blipFill>
          <a:blip r:embed="rId13"/>
          <a:stretch>
            <a:fillRect/>
          </a:stretch>
        </p:blipFill>
        <p:spPr>
          <a:xfrm>
            <a:off x="5191759" y="3405346"/>
            <a:ext cx="139968" cy="139968"/>
          </a:xfrm>
          <a:prstGeom prst="rect">
            <a:avLst/>
          </a:prstGeom>
        </p:spPr>
      </p:pic>
    </p:spTree>
    <p:extLst>
      <p:ext uri="{BB962C8B-B14F-4D97-AF65-F5344CB8AC3E}">
        <p14:creationId xmlns:p14="http://schemas.microsoft.com/office/powerpoint/2010/main" val="148228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4200525"/>
            <a:ext cx="11551510" cy="1637351"/>
          </a:xfrm>
          <a:prstGeom prst="rect">
            <a:avLst/>
          </a:prstGeom>
        </p:spPr>
      </p:pic>
      <p:pic>
        <p:nvPicPr>
          <p:cNvPr id="24" name="Picture 2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V="1">
            <a:off x="370615" y="2412998"/>
            <a:ext cx="11551510" cy="1644967"/>
          </a:xfrm>
          <a:prstGeom prst="rect">
            <a:avLst/>
          </a:prstGeom>
        </p:spPr>
      </p:pic>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1131630"/>
            <a:ext cx="11551510" cy="1158815"/>
          </a:xfrm>
          <a:prstGeom prst="rect">
            <a:avLst/>
          </a:prstGeom>
        </p:spPr>
      </p:pic>
      <p:sp>
        <p:nvSpPr>
          <p:cNvPr id="13" name="Title 12"/>
          <p:cNvSpPr>
            <a:spLocks noGrp="1"/>
          </p:cNvSpPr>
          <p:nvPr>
            <p:ph type="title"/>
          </p:nvPr>
        </p:nvSpPr>
        <p:spPr/>
        <p:txBody>
          <a:bodyPr>
            <a:normAutofit/>
          </a:bodyPr>
          <a:lstStyle/>
          <a:p>
            <a:r>
              <a:rPr lang="fr-FR"/>
              <a:t>Expliquer la PHA à votre entourage</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20</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59" y="598752"/>
            <a:ext cx="5246385"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2" name="Rectangle 1"/>
          <p:cNvSpPr/>
          <p:nvPr/>
        </p:nvSpPr>
        <p:spPr>
          <a:xfrm>
            <a:off x="1624286" y="1503326"/>
            <a:ext cx="6323799" cy="430887"/>
          </a:xfrm>
          <a:prstGeom prst="rect">
            <a:avLst/>
          </a:prstGeom>
        </p:spPr>
        <p:txBody>
          <a:bodyPr wrap="square">
            <a:spAutoFit/>
          </a:bodyPr>
          <a:lstStyle/>
          <a:p>
            <a:r>
              <a:rPr lang="fr-FR" sz="2200" dirty="0"/>
              <a:t>Commencez par dire que la PHA est bien réelle</a:t>
            </a:r>
          </a:p>
        </p:txBody>
      </p:sp>
      <p:pic>
        <p:nvPicPr>
          <p:cNvPr id="8" name="Picture 7" descr="Alnylm-25.11.19-Paris-Shoot-72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4375" y="87932"/>
            <a:ext cx="5223736" cy="6858000"/>
          </a:xfrm>
          <a:prstGeom prst="rect">
            <a:avLst/>
          </a:prstGeom>
        </p:spPr>
      </p:pic>
      <p:sp>
        <p:nvSpPr>
          <p:cNvPr id="10" name="TextBox 9">
            <a:extLst>
              <a:ext uri="{FF2B5EF4-FFF2-40B4-BE49-F238E27FC236}">
                <a16:creationId xmlns:a16="http://schemas.microsoft.com/office/drawing/2014/main" id="{D15C0234-351B-A04F-9A96-C0B30733CD61}"/>
              </a:ext>
            </a:extLst>
          </p:cNvPr>
          <p:cNvSpPr txBox="1"/>
          <p:nvPr/>
        </p:nvSpPr>
        <p:spPr>
          <a:xfrm>
            <a:off x="3637192" y="5863276"/>
            <a:ext cx="3873754" cy="391517"/>
          </a:xfrm>
          <a:prstGeom prst="rect">
            <a:avLst/>
          </a:prstGeom>
          <a:noFill/>
        </p:spPr>
        <p:txBody>
          <a:bodyPr wrap="none" rtlCol="0">
            <a:spAutoFit/>
          </a:bodyPr>
          <a:lstStyle/>
          <a:p>
            <a:pPr algn="r">
              <a:lnSpc>
                <a:spcPct val="80000"/>
              </a:lnSpc>
            </a:pPr>
            <a:r>
              <a:rPr lang="fr-FR" sz="1200" dirty="0">
                <a:solidFill>
                  <a:srgbClr val="68365E"/>
                </a:solidFill>
              </a:rPr>
              <a:t>Isabelle, patiente PHA et porte-parole des patients, AFMAP</a:t>
            </a:r>
            <a:br>
              <a:rPr lang="fr-FR" sz="1200" dirty="0">
                <a:solidFill>
                  <a:srgbClr val="68365E"/>
                </a:solidFill>
              </a:rPr>
            </a:br>
            <a:r>
              <a:rPr lang="fr-FR" sz="1200" dirty="0">
                <a:solidFill>
                  <a:srgbClr val="68365E"/>
                </a:solidFill>
              </a:rPr>
              <a:t>(Association Française des Malades Atteints de Porphyries)</a:t>
            </a:r>
          </a:p>
        </p:txBody>
      </p:sp>
      <p:sp>
        <p:nvSpPr>
          <p:cNvPr id="25" name="Rectangle 24"/>
          <p:cNvSpPr/>
          <p:nvPr/>
        </p:nvSpPr>
        <p:spPr>
          <a:xfrm>
            <a:off x="1624286" y="2462826"/>
            <a:ext cx="5992365" cy="1446550"/>
          </a:xfrm>
          <a:prstGeom prst="rect">
            <a:avLst/>
          </a:prstGeom>
        </p:spPr>
        <p:txBody>
          <a:bodyPr wrap="square">
            <a:spAutoFit/>
          </a:bodyPr>
          <a:lstStyle/>
          <a:p>
            <a:r>
              <a:rPr lang="fr-FR" sz="2200" dirty="0"/>
              <a:t>Expliquez que la plupart des personnes atteintes de PHA ne présentent pas de symptômes, mais que certaines présentent des crises chroniques aiguës et des complications à long terme</a:t>
            </a:r>
          </a:p>
        </p:txBody>
      </p:sp>
      <p:sp>
        <p:nvSpPr>
          <p:cNvPr id="23" name="Rectangle 22"/>
          <p:cNvSpPr/>
          <p:nvPr/>
        </p:nvSpPr>
        <p:spPr>
          <a:xfrm>
            <a:off x="1624286" y="4432997"/>
            <a:ext cx="5557350" cy="1107996"/>
          </a:xfrm>
          <a:prstGeom prst="rect">
            <a:avLst/>
          </a:prstGeom>
        </p:spPr>
        <p:txBody>
          <a:bodyPr wrap="square">
            <a:spAutoFit/>
          </a:bodyPr>
          <a:lstStyle/>
          <a:p>
            <a:r>
              <a:rPr lang="fr-FR" sz="2200" dirty="0"/>
              <a:t>Incitez-les à parler de leurs propres risques à un professionnel de la santé, de sorte qu’ils prennent des décisions éclairées</a:t>
            </a:r>
          </a:p>
        </p:txBody>
      </p:sp>
      <p:sp>
        <p:nvSpPr>
          <p:cNvPr id="3" name="Oval 2"/>
          <p:cNvSpPr/>
          <p:nvPr/>
        </p:nvSpPr>
        <p:spPr>
          <a:xfrm>
            <a:off x="877589" y="1399029"/>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77589" y="278015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877589" y="469299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stretch>
            <a:fillRect/>
          </a:stretch>
        </p:blipFill>
        <p:spPr>
          <a:xfrm>
            <a:off x="818250" y="4656893"/>
            <a:ext cx="686975" cy="686975"/>
          </a:xfrm>
          <a:prstGeom prst="rect">
            <a:avLst/>
          </a:prstGeom>
        </p:spPr>
      </p:pic>
      <p:pic>
        <p:nvPicPr>
          <p:cNvPr id="20" name="Picture 19"/>
          <p:cNvPicPr>
            <a:picLocks noChangeAspect="1"/>
          </p:cNvPicPr>
          <p:nvPr/>
        </p:nvPicPr>
        <p:blipFill>
          <a:blip r:embed="rId7"/>
          <a:stretch>
            <a:fillRect/>
          </a:stretch>
        </p:blipFill>
        <p:spPr>
          <a:xfrm>
            <a:off x="850000" y="2859529"/>
            <a:ext cx="442471" cy="442471"/>
          </a:xfrm>
          <a:prstGeom prst="rect">
            <a:avLst/>
          </a:prstGeom>
        </p:spPr>
      </p:pic>
      <p:pic>
        <p:nvPicPr>
          <p:cNvPr id="29" name="Picture 28"/>
          <p:cNvPicPr>
            <a:picLocks noChangeAspect="1"/>
          </p:cNvPicPr>
          <p:nvPr/>
        </p:nvPicPr>
        <p:blipFill>
          <a:blip r:embed="rId8"/>
          <a:stretch>
            <a:fillRect/>
          </a:stretch>
        </p:blipFill>
        <p:spPr>
          <a:xfrm>
            <a:off x="877589" y="1514980"/>
            <a:ext cx="427353" cy="427353"/>
          </a:xfrm>
          <a:prstGeom prst="rect">
            <a:avLst/>
          </a:prstGeom>
        </p:spPr>
      </p:pic>
      <p:sp>
        <p:nvSpPr>
          <p:cNvPr id="30" name="Footer Placeholder 6">
            <a:extLst>
              <a:ext uri="{FF2B5EF4-FFF2-40B4-BE49-F238E27FC236}">
                <a16:creationId xmlns:a16="http://schemas.microsoft.com/office/drawing/2014/main" id="{74EC10F8-09F9-4D09-805C-23658011E494}"/>
              </a:ext>
            </a:extLst>
          </p:cNvPr>
          <p:cNvSpPr>
            <a:spLocks noGrp="1"/>
          </p:cNvSpPr>
          <p:nvPr>
            <p:ph type="ftr" sz="quarter" idx="11"/>
          </p:nvPr>
        </p:nvSpPr>
        <p:spPr>
          <a:xfrm>
            <a:off x="479592" y="6400147"/>
            <a:ext cx="11426657" cy="365125"/>
          </a:xfrm>
        </p:spPr>
        <p:txBody>
          <a:bodyPr/>
          <a:lstStyle/>
          <a:p>
            <a:pPr>
              <a:spcAft>
                <a:spcPts val="300"/>
              </a:spcAft>
            </a:pPr>
            <a:r>
              <a:rPr lang="fr-FR" sz="800" dirty="0">
                <a:solidFill>
                  <a:schemeClr val="bg2">
                    <a:lumMod val="50000"/>
                  </a:schemeClr>
                </a:solidFill>
              </a:rPr>
              <a:t>PHA : Porphyrie hépatique aiguë</a:t>
            </a:r>
          </a:p>
        </p:txBody>
      </p:sp>
    </p:spTree>
    <p:extLst>
      <p:ext uri="{BB962C8B-B14F-4D97-AF65-F5344CB8AC3E}">
        <p14:creationId xmlns:p14="http://schemas.microsoft.com/office/powerpoint/2010/main" val="187832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63" y="1195652"/>
            <a:ext cx="11615869" cy="4741598"/>
          </a:xfrm>
          <a:prstGeom prst="rect">
            <a:avLst/>
          </a:prstGeom>
        </p:spPr>
      </p:pic>
      <p:sp>
        <p:nvSpPr>
          <p:cNvPr id="13" name="Title 12"/>
          <p:cNvSpPr>
            <a:spLocks noGrp="1"/>
          </p:cNvSpPr>
          <p:nvPr>
            <p:ph type="title"/>
          </p:nvPr>
        </p:nvSpPr>
        <p:spPr/>
        <p:txBody>
          <a:bodyPr>
            <a:normAutofit/>
          </a:bodyPr>
          <a:lstStyle/>
          <a:p>
            <a:r>
              <a:rPr lang="fr-FR"/>
              <a:t>Votre soignant et vous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21</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78530" y="598752"/>
            <a:ext cx="4614048"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15C0234-351B-A04F-9A96-C0B30733CD61}"/>
              </a:ext>
            </a:extLst>
          </p:cNvPr>
          <p:cNvSpPr txBox="1"/>
          <p:nvPr/>
        </p:nvSpPr>
        <p:spPr>
          <a:xfrm>
            <a:off x="3282036" y="5938140"/>
            <a:ext cx="3672800" cy="276999"/>
          </a:xfrm>
          <a:prstGeom prst="rect">
            <a:avLst/>
          </a:prstGeom>
          <a:noFill/>
        </p:spPr>
        <p:txBody>
          <a:bodyPr wrap="none" rtlCol="0">
            <a:spAutoFit/>
          </a:bodyPr>
          <a:lstStyle/>
          <a:p>
            <a:r>
              <a:rPr lang="fr-FR" sz="1200">
                <a:solidFill>
                  <a:srgbClr val="68365E"/>
                </a:solidFill>
              </a:rPr>
              <a:t>Mechthild, soignante de sa fille atteinte de PHA</a:t>
            </a:r>
          </a:p>
        </p:txBody>
      </p:sp>
      <p:sp>
        <p:nvSpPr>
          <p:cNvPr id="10" name="TextBox 9">
            <a:extLst>
              <a:ext uri="{FF2B5EF4-FFF2-40B4-BE49-F238E27FC236}">
                <a16:creationId xmlns:a16="http://schemas.microsoft.com/office/drawing/2014/main" id="{D2CBDA73-FAB9-3E40-B6E6-FE4DADD482A6}"/>
              </a:ext>
            </a:extLst>
          </p:cNvPr>
          <p:cNvSpPr txBox="1"/>
          <p:nvPr/>
        </p:nvSpPr>
        <p:spPr>
          <a:xfrm>
            <a:off x="882918" y="1616798"/>
            <a:ext cx="6281557" cy="1631216"/>
          </a:xfrm>
          <a:prstGeom prst="rect">
            <a:avLst/>
          </a:prstGeom>
          <a:noFill/>
        </p:spPr>
        <p:txBody>
          <a:bodyPr wrap="square" rtlCol="0">
            <a:spAutoFit/>
          </a:bodyPr>
          <a:lstStyle/>
          <a:p>
            <a:r>
              <a:rPr lang="fr-FR" sz="2000" dirty="0"/>
              <a:t>Le soignant peut être un membre de la famille, un conjoint, voire </a:t>
            </a:r>
            <a:r>
              <a:rPr lang="it-IT" sz="2000" dirty="0"/>
              <a:t>un(e) ami(e) proche</a:t>
            </a:r>
            <a:r>
              <a:rPr lang="fr-FR" sz="2000" dirty="0"/>
              <a:t>, et il peut faire toute la différence pendant les crises.</a:t>
            </a:r>
          </a:p>
          <a:p>
            <a:endParaRPr lang="en-US" sz="2000" dirty="0"/>
          </a:p>
          <a:p>
            <a:r>
              <a:rPr lang="fr-FR" sz="2000" b="1" dirty="0"/>
              <a:t>Les soignants doivent également prendre soin d’eux !</a:t>
            </a:r>
          </a:p>
        </p:txBody>
      </p:sp>
      <p:pic>
        <p:nvPicPr>
          <p:cNvPr id="2" name="Picture 1" descr="Mechth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3066" y="-748522"/>
            <a:ext cx="5758934" cy="7678579"/>
          </a:xfrm>
          <a:prstGeom prst="rect">
            <a:avLst/>
          </a:prstGeom>
        </p:spPr>
      </p:pic>
      <p:pic>
        <p:nvPicPr>
          <p:cNvPr id="11" name="Picture 10">
            <a:extLst>
              <a:ext uri="{FF2B5EF4-FFF2-40B4-BE49-F238E27FC236}">
                <a16:creationId xmlns:a16="http://schemas.microsoft.com/office/drawing/2014/main" id="{878DF087-CD19-4D1B-898B-7CBEFE4827FC}"/>
              </a:ext>
            </a:extLst>
          </p:cNvPr>
          <p:cNvPicPr>
            <a:picLocks noChangeAspect="1"/>
          </p:cNvPicPr>
          <p:nvPr/>
        </p:nvPicPr>
        <p:blipFill>
          <a:blip r:embed="rId6"/>
          <a:stretch>
            <a:fillRect/>
          </a:stretch>
        </p:blipFill>
        <p:spPr>
          <a:xfrm>
            <a:off x="724167" y="3671995"/>
            <a:ext cx="830304" cy="830304"/>
          </a:xfrm>
          <a:prstGeom prst="rect">
            <a:avLst/>
          </a:prstGeom>
        </p:spPr>
      </p:pic>
      <p:sp>
        <p:nvSpPr>
          <p:cNvPr id="3" name="TextBox 2">
            <a:extLst>
              <a:ext uri="{FF2B5EF4-FFF2-40B4-BE49-F238E27FC236}">
                <a16:creationId xmlns:a16="http://schemas.microsoft.com/office/drawing/2014/main" id="{5B61DE81-AACB-4E3D-88E6-22916B69CEE7}"/>
              </a:ext>
            </a:extLst>
          </p:cNvPr>
          <p:cNvSpPr txBox="1"/>
          <p:nvPr/>
        </p:nvSpPr>
        <p:spPr>
          <a:xfrm>
            <a:off x="995912" y="3923641"/>
            <a:ext cx="5958924" cy="1631216"/>
          </a:xfrm>
          <a:prstGeom prst="rect">
            <a:avLst/>
          </a:prstGeom>
          <a:noFill/>
        </p:spPr>
        <p:txBody>
          <a:bodyPr wrap="square" rtlCol="0">
            <a:spAutoFit/>
          </a:bodyPr>
          <a:lstStyle/>
          <a:p>
            <a:r>
              <a:rPr lang="fr-FR" sz="2000" dirty="0">
                <a:solidFill>
                  <a:schemeClr val="tx2"/>
                </a:solidFill>
              </a:rPr>
              <a:t>J’ai passé un nombre incalculable d’heures avec elle à la clinique, sans oublier mon mari et ses frères et sœurs qui avaient également besoin de mes soins et de mon attention. J’ai parcouru d’innombrables kilomètres, mais cela était important et en valait la peine.</a:t>
            </a:r>
          </a:p>
        </p:txBody>
      </p:sp>
      <p:sp>
        <p:nvSpPr>
          <p:cNvPr id="15" name="Footer Placeholder 6">
            <a:extLst>
              <a:ext uri="{FF2B5EF4-FFF2-40B4-BE49-F238E27FC236}">
                <a16:creationId xmlns:a16="http://schemas.microsoft.com/office/drawing/2014/main" id="{66BA111D-3585-4289-9186-649DE07799AD}"/>
              </a:ext>
            </a:extLst>
          </p:cNvPr>
          <p:cNvSpPr>
            <a:spLocks noGrp="1"/>
          </p:cNvSpPr>
          <p:nvPr>
            <p:ph type="ftr" sz="quarter" idx="11"/>
          </p:nvPr>
        </p:nvSpPr>
        <p:spPr>
          <a:xfrm>
            <a:off x="479592" y="6400147"/>
            <a:ext cx="11426657" cy="365125"/>
          </a:xfrm>
        </p:spPr>
        <p:txBody>
          <a:bodyPr/>
          <a:lstStyle/>
          <a:p>
            <a:pPr>
              <a:spcAft>
                <a:spcPts val="300"/>
              </a:spcAft>
            </a:pPr>
            <a:r>
              <a:rPr lang="fr-FR" sz="800" dirty="0">
                <a:solidFill>
                  <a:schemeClr val="bg2">
                    <a:lumMod val="50000"/>
                  </a:schemeClr>
                </a:solidFill>
              </a:rPr>
              <a:t>PHA : Porphyrie hépatique aiguë</a:t>
            </a:r>
          </a:p>
        </p:txBody>
      </p:sp>
    </p:spTree>
    <p:extLst>
      <p:ext uri="{BB962C8B-B14F-4D97-AF65-F5344CB8AC3E}">
        <p14:creationId xmlns:p14="http://schemas.microsoft.com/office/powerpoint/2010/main" val="4259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8184" y="2795912"/>
            <a:ext cx="6496564" cy="1059202"/>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1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15000 w 6556565"/>
              <a:gd name="connsiteY4" fmla="*/ 0 h 662206"/>
              <a:gd name="connsiteX0" fmla="*/ 0 w 6541565"/>
              <a:gd name="connsiteY0" fmla="*/ 0 h 662206"/>
              <a:gd name="connsiteX1" fmla="*/ 6541565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541565"/>
              <a:gd name="connsiteY0" fmla="*/ 0 h 662206"/>
              <a:gd name="connsiteX1" fmla="*/ 6496564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496564"/>
              <a:gd name="connsiteY0" fmla="*/ 0 h 662206"/>
              <a:gd name="connsiteX1" fmla="*/ 6496564 w 6496564"/>
              <a:gd name="connsiteY1" fmla="*/ 0 h 662206"/>
              <a:gd name="connsiteX2" fmla="*/ 6476564 w 6496564"/>
              <a:gd name="connsiteY2" fmla="*/ 662206 h 662206"/>
              <a:gd name="connsiteX3" fmla="*/ 15001 w 6496564"/>
              <a:gd name="connsiteY3" fmla="*/ 662206 h 662206"/>
              <a:gd name="connsiteX4" fmla="*/ 0 w 6496564"/>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564" h="662206">
                <a:moveTo>
                  <a:pt x="0" y="0"/>
                </a:moveTo>
                <a:lnTo>
                  <a:pt x="6496564" y="0"/>
                </a:lnTo>
                <a:lnTo>
                  <a:pt x="6476564" y="662206"/>
                </a:lnTo>
                <a:lnTo>
                  <a:pt x="15001" y="662206"/>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5449790" y="4635134"/>
            <a:ext cx="6421709" cy="662206"/>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70001 w 6556565"/>
              <a:gd name="connsiteY0" fmla="*/ 0 h 667206"/>
              <a:gd name="connsiteX1" fmla="*/ 6556565 w 6556565"/>
              <a:gd name="connsiteY1" fmla="*/ 5000 h 667206"/>
              <a:gd name="connsiteX2" fmla="*/ 6556565 w 6556565"/>
              <a:gd name="connsiteY2" fmla="*/ 667206 h 667206"/>
              <a:gd name="connsiteX3" fmla="*/ 0 w 6556565"/>
              <a:gd name="connsiteY3" fmla="*/ 667206 h 667206"/>
              <a:gd name="connsiteX4" fmla="*/ 70001 w 6556565"/>
              <a:gd name="connsiteY4" fmla="*/ 0 h 667206"/>
              <a:gd name="connsiteX0" fmla="*/ 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5000 w 6556565"/>
              <a:gd name="connsiteY4" fmla="*/ 0 h 662206"/>
              <a:gd name="connsiteX0" fmla="*/ 145 w 6551710"/>
              <a:gd name="connsiteY0" fmla="*/ 0 h 662206"/>
              <a:gd name="connsiteX1" fmla="*/ 6551710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551710"/>
              <a:gd name="connsiteY0" fmla="*/ 0 h 662206"/>
              <a:gd name="connsiteX1" fmla="*/ 6421709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421709"/>
              <a:gd name="connsiteY0" fmla="*/ 0 h 662206"/>
              <a:gd name="connsiteX1" fmla="*/ 6421709 w 6421709"/>
              <a:gd name="connsiteY1" fmla="*/ 0 h 662206"/>
              <a:gd name="connsiteX2" fmla="*/ 6396708 w 6421709"/>
              <a:gd name="connsiteY2" fmla="*/ 657206 h 662206"/>
              <a:gd name="connsiteX3" fmla="*/ 10145 w 6421709"/>
              <a:gd name="connsiteY3" fmla="*/ 662206 h 662206"/>
              <a:gd name="connsiteX4" fmla="*/ 145 w 642170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709" h="662206">
                <a:moveTo>
                  <a:pt x="145" y="0"/>
                </a:moveTo>
                <a:lnTo>
                  <a:pt x="6421709" y="0"/>
                </a:lnTo>
                <a:lnTo>
                  <a:pt x="6396708" y="657206"/>
                </a:lnTo>
                <a:lnTo>
                  <a:pt x="10145" y="662206"/>
                </a:lnTo>
                <a:cubicBezTo>
                  <a:pt x="11812" y="441471"/>
                  <a:pt x="-1522" y="220735"/>
                  <a:pt x="145" y="0"/>
                </a:cubicBez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4881" y="2795912"/>
            <a:ext cx="4950619" cy="1059202"/>
          </a:xfrm>
          <a:custGeom>
            <a:avLst/>
            <a:gdLst>
              <a:gd name="connsiteX0" fmla="*/ 0 w 4985619"/>
              <a:gd name="connsiteY0" fmla="*/ 0 h 662206"/>
              <a:gd name="connsiteX1" fmla="*/ 4985619 w 4985619"/>
              <a:gd name="connsiteY1" fmla="*/ 0 h 662206"/>
              <a:gd name="connsiteX2" fmla="*/ 4985619 w 4985619"/>
              <a:gd name="connsiteY2" fmla="*/ 662206 h 662206"/>
              <a:gd name="connsiteX3" fmla="*/ 0 w 4985619"/>
              <a:gd name="connsiteY3" fmla="*/ 662206 h 662206"/>
              <a:gd name="connsiteX4" fmla="*/ 0 w 4985619"/>
              <a:gd name="connsiteY4" fmla="*/ 0 h 662206"/>
              <a:gd name="connsiteX0" fmla="*/ 0 w 4985619"/>
              <a:gd name="connsiteY0" fmla="*/ 0 h 662206"/>
              <a:gd name="connsiteX1" fmla="*/ 4985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85619"/>
              <a:gd name="connsiteY0" fmla="*/ 0 h 662206"/>
              <a:gd name="connsiteX1" fmla="*/ 4950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50619"/>
              <a:gd name="connsiteY0" fmla="*/ 0 h 662206"/>
              <a:gd name="connsiteX1" fmla="*/ 4950619 w 4950619"/>
              <a:gd name="connsiteY1" fmla="*/ 0 h 662206"/>
              <a:gd name="connsiteX2" fmla="*/ 4940619 w 4950619"/>
              <a:gd name="connsiteY2" fmla="*/ 662206 h 662206"/>
              <a:gd name="connsiteX3" fmla="*/ 20000 w 4950619"/>
              <a:gd name="connsiteY3" fmla="*/ 662206 h 662206"/>
              <a:gd name="connsiteX4" fmla="*/ 0 w 495061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619" h="662206">
                <a:moveTo>
                  <a:pt x="0" y="0"/>
                </a:moveTo>
                <a:lnTo>
                  <a:pt x="4950619" y="0"/>
                </a:lnTo>
                <a:lnTo>
                  <a:pt x="4940619" y="662206"/>
                </a:lnTo>
                <a:lnTo>
                  <a:pt x="20000"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340003" y="4635134"/>
            <a:ext cx="4900497" cy="662206"/>
          </a:xfrm>
          <a:custGeom>
            <a:avLst/>
            <a:gdLst>
              <a:gd name="connsiteX0" fmla="*/ 0 w 4930497"/>
              <a:gd name="connsiteY0" fmla="*/ 0 h 662206"/>
              <a:gd name="connsiteX1" fmla="*/ 4930497 w 4930497"/>
              <a:gd name="connsiteY1" fmla="*/ 0 h 662206"/>
              <a:gd name="connsiteX2" fmla="*/ 4930497 w 4930497"/>
              <a:gd name="connsiteY2" fmla="*/ 662206 h 662206"/>
              <a:gd name="connsiteX3" fmla="*/ 0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930497 w 4930497"/>
              <a:gd name="connsiteY2" fmla="*/ 662206 h 662206"/>
              <a:gd name="connsiteX3" fmla="*/ 20001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895497 w 4930497"/>
              <a:gd name="connsiteY2" fmla="*/ 657206 h 662206"/>
              <a:gd name="connsiteX3" fmla="*/ 20001 w 4930497"/>
              <a:gd name="connsiteY3" fmla="*/ 662206 h 662206"/>
              <a:gd name="connsiteX4" fmla="*/ 0 w 4930497"/>
              <a:gd name="connsiteY4" fmla="*/ 0 h 662206"/>
              <a:gd name="connsiteX0" fmla="*/ 0 w 4900497"/>
              <a:gd name="connsiteY0" fmla="*/ 0 h 662206"/>
              <a:gd name="connsiteX1" fmla="*/ 4900497 w 4900497"/>
              <a:gd name="connsiteY1" fmla="*/ 0 h 662206"/>
              <a:gd name="connsiteX2" fmla="*/ 4895497 w 4900497"/>
              <a:gd name="connsiteY2" fmla="*/ 657206 h 662206"/>
              <a:gd name="connsiteX3" fmla="*/ 20001 w 4900497"/>
              <a:gd name="connsiteY3" fmla="*/ 662206 h 662206"/>
              <a:gd name="connsiteX4" fmla="*/ 0 w 4900497"/>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97" h="662206">
                <a:moveTo>
                  <a:pt x="0" y="0"/>
                </a:moveTo>
                <a:lnTo>
                  <a:pt x="4900497" y="0"/>
                </a:lnTo>
                <a:cubicBezTo>
                  <a:pt x="4898830" y="219069"/>
                  <a:pt x="4897164" y="438137"/>
                  <a:pt x="4895497" y="657206"/>
                </a:cubicBezTo>
                <a:lnTo>
                  <a:pt x="20001"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grayscl/>
          </a:blip>
          <a:stretch>
            <a:fillRect/>
          </a:stretch>
        </p:blipFill>
        <p:spPr>
          <a:xfrm rot="10800000">
            <a:off x="256310" y="1114039"/>
            <a:ext cx="5014190" cy="4938944"/>
          </a:xfrm>
          <a:prstGeom prst="rect">
            <a:avLst/>
          </a:prstGeom>
        </p:spPr>
      </p:pic>
      <p:pic>
        <p:nvPicPr>
          <p:cNvPr id="14" name="Picture 1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flipH="1">
            <a:off x="5407025" y="1114038"/>
            <a:ext cx="6578600" cy="4938944"/>
          </a:xfrm>
          <a:prstGeom prst="rect">
            <a:avLst/>
          </a:prstGeom>
        </p:spPr>
      </p:pic>
      <p:sp>
        <p:nvSpPr>
          <p:cNvPr id="13" name="Title 12"/>
          <p:cNvSpPr>
            <a:spLocks noGrp="1"/>
          </p:cNvSpPr>
          <p:nvPr>
            <p:ph type="title"/>
          </p:nvPr>
        </p:nvSpPr>
        <p:spPr/>
        <p:txBody>
          <a:bodyPr>
            <a:normAutofit/>
          </a:bodyPr>
          <a:lstStyle/>
          <a:p>
            <a:r>
              <a:rPr lang="fr-FR"/>
              <a:t>PHA : comprendre les réalités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22</a:t>
            </a:fld>
            <a:endParaRPr lang="en-US"/>
          </a:p>
        </p:txBody>
      </p:sp>
      <p:sp>
        <p:nvSpPr>
          <p:cNvPr id="19" name="Footer Placeholder 6"/>
          <p:cNvSpPr>
            <a:spLocks noGrp="1"/>
          </p:cNvSpPr>
          <p:nvPr>
            <p:ph type="ftr" sz="quarter" idx="11"/>
          </p:nvPr>
        </p:nvSpPr>
        <p:spPr>
          <a:xfrm>
            <a:off x="479592" y="6164494"/>
            <a:ext cx="11489801" cy="521311"/>
          </a:xfrm>
        </p:spPr>
        <p:txBody>
          <a:bodyPr/>
          <a:lstStyle/>
          <a:p>
            <a:pPr>
              <a:spcAft>
                <a:spcPts val="300"/>
              </a:spcAft>
            </a:pPr>
            <a:endParaRPr lang="en-US" sz="800" dirty="0"/>
          </a:p>
          <a:p>
            <a:pPr>
              <a:spcAft>
                <a:spcPts val="300"/>
              </a:spcAft>
              <a:tabLst>
                <a:tab pos="7777163" algn="l"/>
              </a:tabLst>
            </a:pPr>
            <a:r>
              <a:rPr lang="fr-FR" sz="800" dirty="0"/>
              <a:t>PHA : porphyrie hépatique aiguë 	 </a:t>
            </a:r>
          </a:p>
          <a:p>
            <a:pPr marL="228600" indent="-228600">
              <a:buFont typeface="+mj-lt"/>
              <a:buAutoNum type="arabicPeriod"/>
            </a:pPr>
            <a:r>
              <a:rPr lang="fr-FR" sz="800" dirty="0" err="1"/>
              <a:t>Whatley</a:t>
            </a:r>
            <a:r>
              <a:rPr lang="fr-FR" sz="800" dirty="0"/>
              <a:t> SD, Badminton MN. </a:t>
            </a:r>
            <a:r>
              <a:rPr lang="fr-FR" sz="800" dirty="0" err="1"/>
              <a:t>Role</a:t>
            </a:r>
            <a:r>
              <a:rPr lang="fr-FR" sz="800" dirty="0"/>
              <a:t> of </a:t>
            </a:r>
            <a:r>
              <a:rPr lang="fr-FR" sz="800" dirty="0" err="1"/>
              <a:t>genetic</a:t>
            </a:r>
            <a:r>
              <a:rPr lang="fr-FR" sz="800" dirty="0"/>
              <a:t> </a:t>
            </a:r>
            <a:r>
              <a:rPr lang="fr-FR" sz="800" dirty="0" err="1"/>
              <a:t>testing</a:t>
            </a:r>
            <a:r>
              <a:rPr lang="fr-FR" sz="800" dirty="0"/>
              <a:t> in the management of patients </a:t>
            </a:r>
            <a:r>
              <a:rPr lang="fr-FR" sz="800" dirty="0" err="1"/>
              <a:t>with</a:t>
            </a:r>
            <a:r>
              <a:rPr lang="fr-FR" sz="800" dirty="0"/>
              <a:t> </a:t>
            </a:r>
            <a:r>
              <a:rPr lang="fr-FR" sz="800" dirty="0" err="1"/>
              <a:t>inherited</a:t>
            </a:r>
            <a:r>
              <a:rPr lang="fr-FR" sz="800" dirty="0"/>
              <a:t> </a:t>
            </a:r>
            <a:r>
              <a:rPr lang="fr-FR" sz="800" dirty="0" err="1"/>
              <a:t>porphyria</a:t>
            </a:r>
            <a:r>
              <a:rPr lang="fr-FR" sz="800" dirty="0"/>
              <a:t> and </a:t>
            </a:r>
            <a:r>
              <a:rPr lang="fr-FR" sz="800" dirty="0" err="1"/>
              <a:t>their</a:t>
            </a:r>
            <a:r>
              <a:rPr lang="fr-FR" sz="800" dirty="0"/>
              <a:t> </a:t>
            </a:r>
            <a:r>
              <a:rPr lang="fr-FR" sz="800" dirty="0" err="1"/>
              <a:t>families</a:t>
            </a:r>
            <a:r>
              <a:rPr lang="fr-FR" sz="800" dirty="0"/>
              <a:t>. Ann Clin </a:t>
            </a:r>
            <a:r>
              <a:rPr lang="fr-FR" sz="800" dirty="0" err="1"/>
              <a:t>Biochem</a:t>
            </a:r>
            <a:r>
              <a:rPr lang="fr-FR" sz="800" dirty="0"/>
              <a:t>. 2013;50(Pt 3):204-216. doi:10.1177/0004563212473278.</a:t>
            </a:r>
          </a:p>
          <a:p>
            <a:pPr marL="228600" indent="-228600">
              <a:buFont typeface="+mj-lt"/>
              <a:buAutoNum type="arabicPeriod"/>
            </a:pPr>
            <a:r>
              <a:rPr lang="fr-FR" sz="800" dirty="0" err="1"/>
              <a:t>Naik</a:t>
            </a:r>
            <a:r>
              <a:rPr lang="fr-FR" sz="800" dirty="0"/>
              <a:t> H, </a:t>
            </a:r>
            <a:r>
              <a:rPr lang="fr-FR" sz="800" dirty="0" err="1"/>
              <a:t>Stoecker</a:t>
            </a:r>
            <a:r>
              <a:rPr lang="fr-FR" sz="800" dirty="0"/>
              <a:t> M, Sanderson SC, </a:t>
            </a:r>
            <a:r>
              <a:rPr lang="fr-FR" sz="800" dirty="0" err="1"/>
              <a:t>Balwani</a:t>
            </a:r>
            <a:r>
              <a:rPr lang="fr-FR" sz="800" dirty="0"/>
              <a:t> M, </a:t>
            </a:r>
            <a:r>
              <a:rPr lang="fr-FR" sz="800" dirty="0" err="1"/>
              <a:t>Desnick</a:t>
            </a:r>
            <a:r>
              <a:rPr lang="fr-FR" sz="800" dirty="0"/>
              <a:t> RJ. </a:t>
            </a:r>
            <a:r>
              <a:rPr lang="fr-FR" sz="800" dirty="0" err="1"/>
              <a:t>Experiences</a:t>
            </a:r>
            <a:r>
              <a:rPr lang="fr-FR" sz="800" dirty="0"/>
              <a:t> and </a:t>
            </a:r>
            <a:r>
              <a:rPr lang="fr-FR" sz="800" dirty="0" err="1"/>
              <a:t>concerns</a:t>
            </a:r>
            <a:r>
              <a:rPr lang="fr-FR" sz="800" dirty="0"/>
              <a:t> of patients </a:t>
            </a:r>
            <a:r>
              <a:rPr lang="fr-FR" sz="800" dirty="0" err="1"/>
              <a:t>with</a:t>
            </a:r>
            <a:r>
              <a:rPr lang="fr-FR" sz="800" dirty="0"/>
              <a:t> </a:t>
            </a:r>
            <a:r>
              <a:rPr lang="fr-FR" sz="800" dirty="0" err="1"/>
              <a:t>recurrent</a:t>
            </a:r>
            <a:r>
              <a:rPr lang="fr-FR" sz="800" dirty="0"/>
              <a:t> </a:t>
            </a:r>
            <a:r>
              <a:rPr lang="fr-FR" sz="800" dirty="0" err="1"/>
              <a:t>attacks</a:t>
            </a:r>
            <a:r>
              <a:rPr lang="fr-FR" sz="800" dirty="0"/>
              <a:t> of acute </a:t>
            </a:r>
            <a:r>
              <a:rPr lang="fr-FR" sz="800" dirty="0" err="1"/>
              <a:t>hepatic</a:t>
            </a:r>
            <a:r>
              <a:rPr lang="fr-FR" sz="800" dirty="0"/>
              <a:t> </a:t>
            </a:r>
            <a:r>
              <a:rPr lang="fr-FR" sz="800" dirty="0" err="1"/>
              <a:t>porphyria</a:t>
            </a:r>
            <a:r>
              <a:rPr lang="fr-FR" sz="800" dirty="0"/>
              <a:t>: A qualitative </a:t>
            </a:r>
            <a:r>
              <a:rPr lang="fr-FR" sz="800" dirty="0" err="1"/>
              <a:t>study</a:t>
            </a:r>
            <a:r>
              <a:rPr lang="fr-FR" sz="800" dirty="0"/>
              <a:t>. Mol Genet </a:t>
            </a:r>
            <a:r>
              <a:rPr lang="fr-FR" sz="800" dirty="0" err="1"/>
              <a:t>Metab</a:t>
            </a:r>
            <a:r>
              <a:rPr lang="fr-FR" sz="800" dirty="0"/>
              <a:t>. 2016;119(3):278-283. doi:10.1016/j.ymgme.2016.08.006.</a:t>
            </a:r>
          </a:p>
          <a:p>
            <a:pPr marL="228600" indent="-228600">
              <a:buFont typeface="+mj-lt"/>
              <a:buAutoNum type="arabicPeriod"/>
            </a:pPr>
            <a:r>
              <a:rPr lang="fr-FR" sz="800" dirty="0"/>
              <a:t>Wang B, </a:t>
            </a:r>
            <a:r>
              <a:rPr lang="fr-FR" sz="800" dirty="0" err="1"/>
              <a:t>Rudnick</a:t>
            </a:r>
            <a:r>
              <a:rPr lang="fr-FR" sz="800" dirty="0"/>
              <a:t> S, </a:t>
            </a:r>
            <a:r>
              <a:rPr lang="fr-FR" sz="800" dirty="0" err="1"/>
              <a:t>Cengia</a:t>
            </a:r>
            <a:r>
              <a:rPr lang="fr-FR" sz="800" dirty="0"/>
              <a:t> B, </a:t>
            </a:r>
            <a:r>
              <a:rPr lang="fr-FR" sz="800" dirty="0" err="1"/>
              <a:t>Bonkovsky</a:t>
            </a:r>
            <a:r>
              <a:rPr lang="fr-FR" sz="800" dirty="0"/>
              <a:t> HL. Acute </a:t>
            </a:r>
            <a:r>
              <a:rPr lang="fr-FR" sz="800" dirty="0" err="1"/>
              <a:t>Hepatic</a:t>
            </a:r>
            <a:r>
              <a:rPr lang="fr-FR" sz="800" dirty="0"/>
              <a:t> </a:t>
            </a:r>
            <a:r>
              <a:rPr lang="fr-FR" sz="800" dirty="0" err="1"/>
              <a:t>Porphyrias</a:t>
            </a:r>
            <a:r>
              <a:rPr lang="fr-FR" sz="800" dirty="0"/>
              <a:t>: </a:t>
            </a:r>
            <a:r>
              <a:rPr lang="fr-FR" sz="800" dirty="0" err="1"/>
              <a:t>Review</a:t>
            </a:r>
            <a:r>
              <a:rPr lang="fr-FR" sz="800" dirty="0"/>
              <a:t> and </a:t>
            </a:r>
            <a:r>
              <a:rPr lang="fr-FR" sz="800" dirty="0" err="1"/>
              <a:t>Recent</a:t>
            </a:r>
            <a:r>
              <a:rPr lang="fr-FR" sz="800" dirty="0"/>
              <a:t> Progress. </a:t>
            </a:r>
            <a:r>
              <a:rPr lang="fr-FR" sz="800" dirty="0" err="1"/>
              <a:t>Hepatol</a:t>
            </a:r>
            <a:r>
              <a:rPr lang="fr-FR" sz="800" dirty="0"/>
              <a:t> Commun. 2018 ;3(2) :193-206. Publié le 20 décembre 2018. doi:10.1002/hep4.1297.</a:t>
            </a:r>
          </a:p>
          <a:p>
            <a:pPr marL="228600" indent="-228600">
              <a:buFont typeface="+mj-lt"/>
              <a:buAutoNum type="arabicPeriod"/>
            </a:pPr>
            <a:r>
              <a:rPr lang="fr-FR" sz="800" dirty="0" err="1"/>
              <a:t>Bissell</a:t>
            </a:r>
            <a:r>
              <a:rPr lang="fr-FR" sz="800" dirty="0"/>
              <a:t> DM &amp; Wang B. J C/,n </a:t>
            </a:r>
            <a:r>
              <a:rPr lang="fr-FR" sz="800" dirty="0" err="1"/>
              <a:t>Transl</a:t>
            </a:r>
            <a:r>
              <a:rPr lang="fr-FR" sz="800" dirty="0"/>
              <a:t> </a:t>
            </a:r>
            <a:r>
              <a:rPr lang="fr-FR" sz="800" dirty="0" err="1"/>
              <a:t>Hepatol</a:t>
            </a:r>
            <a:r>
              <a:rPr lang="fr-FR" sz="800" dirty="0"/>
              <a:t>. Mars 2015, 3(1):17-26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53" y="598752"/>
            <a:ext cx="6007361" cy="596900"/>
          </a:xfrm>
          <a:prstGeom prst="rect">
            <a:avLst/>
          </a:prstGeom>
        </p:spPr>
      </p:pic>
      <p:sp>
        <p:nvSpPr>
          <p:cNvPr id="4" name="TextBox 3"/>
          <p:cNvSpPr txBox="1"/>
          <p:nvPr/>
        </p:nvSpPr>
        <p:spPr>
          <a:xfrm>
            <a:off x="5422900" y="1882280"/>
            <a:ext cx="184666"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557291" y="1292817"/>
            <a:ext cx="4475085" cy="553998"/>
          </a:xfrm>
          <a:prstGeom prst="rect">
            <a:avLst/>
          </a:prstGeom>
          <a:noFill/>
        </p:spPr>
        <p:txBody>
          <a:bodyPr wrap="square" rtlCol="0">
            <a:spAutoFit/>
          </a:bodyPr>
          <a:lstStyle/>
          <a:p>
            <a:r>
              <a:rPr lang="fr-FR" sz="3000" b="1">
                <a:solidFill>
                  <a:srgbClr val="1B9AB2"/>
                </a:solidFill>
              </a:rPr>
              <a:t>Mythe</a:t>
            </a:r>
          </a:p>
        </p:txBody>
      </p:sp>
      <p:sp>
        <p:nvSpPr>
          <p:cNvPr id="16" name="TextBox 15">
            <a:extLst>
              <a:ext uri="{FF2B5EF4-FFF2-40B4-BE49-F238E27FC236}">
                <a16:creationId xmlns:a16="http://schemas.microsoft.com/office/drawing/2014/main" id="{D2CBDA73-FAB9-3E40-B6E6-FE4DADD482A6}"/>
              </a:ext>
            </a:extLst>
          </p:cNvPr>
          <p:cNvSpPr txBox="1"/>
          <p:nvPr/>
        </p:nvSpPr>
        <p:spPr>
          <a:xfrm>
            <a:off x="1112916" y="1875006"/>
            <a:ext cx="3919459" cy="584775"/>
          </a:xfrm>
          <a:prstGeom prst="rect">
            <a:avLst/>
          </a:prstGeom>
          <a:noFill/>
        </p:spPr>
        <p:txBody>
          <a:bodyPr wrap="square" rtlCol="0">
            <a:spAutoFit/>
          </a:bodyPr>
          <a:lstStyle/>
          <a:p>
            <a:r>
              <a:rPr lang="fr-FR" sz="1600" dirty="0"/>
              <a:t>J’ai une PHA, mais je n’ai pas de symptômes, donc ma famille est à l’abri.</a:t>
            </a:r>
          </a:p>
        </p:txBody>
      </p:sp>
      <p:sp>
        <p:nvSpPr>
          <p:cNvPr id="17" name="TextBox 16">
            <a:extLst>
              <a:ext uri="{FF2B5EF4-FFF2-40B4-BE49-F238E27FC236}">
                <a16:creationId xmlns:a16="http://schemas.microsoft.com/office/drawing/2014/main" id="{D2CBDA73-FAB9-3E40-B6E6-FE4DADD482A6}"/>
              </a:ext>
            </a:extLst>
          </p:cNvPr>
          <p:cNvSpPr txBox="1"/>
          <p:nvPr/>
        </p:nvSpPr>
        <p:spPr>
          <a:xfrm>
            <a:off x="1099548" y="2933089"/>
            <a:ext cx="4005015" cy="830997"/>
          </a:xfrm>
          <a:prstGeom prst="rect">
            <a:avLst/>
          </a:prstGeom>
          <a:noFill/>
        </p:spPr>
        <p:txBody>
          <a:bodyPr wrap="square" rtlCol="0">
            <a:spAutoFit/>
          </a:bodyPr>
          <a:lstStyle/>
          <a:p>
            <a:r>
              <a:rPr lang="fr-FR" sz="1600" dirty="0"/>
              <a:t>J’ai une PHA, mais personne dans ma famille n’a de symptômes, ils n’ont donc pas besoin d’être testés.</a:t>
            </a:r>
          </a:p>
        </p:txBody>
      </p:sp>
      <p:sp>
        <p:nvSpPr>
          <p:cNvPr id="18" name="TextBox 17">
            <a:extLst>
              <a:ext uri="{FF2B5EF4-FFF2-40B4-BE49-F238E27FC236}">
                <a16:creationId xmlns:a16="http://schemas.microsoft.com/office/drawing/2014/main" id="{D2CBDA73-FAB9-3E40-B6E6-FE4DADD482A6}"/>
              </a:ext>
            </a:extLst>
          </p:cNvPr>
          <p:cNvSpPr txBox="1"/>
          <p:nvPr/>
        </p:nvSpPr>
        <p:spPr>
          <a:xfrm>
            <a:off x="1112917" y="4062983"/>
            <a:ext cx="4744959" cy="338554"/>
          </a:xfrm>
          <a:prstGeom prst="rect">
            <a:avLst/>
          </a:prstGeom>
          <a:noFill/>
        </p:spPr>
        <p:txBody>
          <a:bodyPr wrap="square" rtlCol="0">
            <a:spAutoFit/>
          </a:bodyPr>
          <a:lstStyle/>
          <a:p>
            <a:r>
              <a:rPr lang="fr-FR" sz="1600" dirty="0"/>
              <a:t>La PHA n’influera que sur ma santé physique.</a:t>
            </a:r>
          </a:p>
        </p:txBody>
      </p:sp>
      <p:sp>
        <p:nvSpPr>
          <p:cNvPr id="20" name="TextBox 19">
            <a:extLst>
              <a:ext uri="{FF2B5EF4-FFF2-40B4-BE49-F238E27FC236}">
                <a16:creationId xmlns:a16="http://schemas.microsoft.com/office/drawing/2014/main" id="{D2CBDA73-FAB9-3E40-B6E6-FE4DADD482A6}"/>
              </a:ext>
            </a:extLst>
          </p:cNvPr>
          <p:cNvSpPr txBox="1"/>
          <p:nvPr/>
        </p:nvSpPr>
        <p:spPr>
          <a:xfrm>
            <a:off x="1112918" y="4681750"/>
            <a:ext cx="3919458" cy="584775"/>
          </a:xfrm>
          <a:prstGeom prst="rect">
            <a:avLst/>
          </a:prstGeom>
          <a:noFill/>
        </p:spPr>
        <p:txBody>
          <a:bodyPr wrap="square" rtlCol="0">
            <a:spAutoFit/>
          </a:bodyPr>
          <a:lstStyle/>
          <a:p>
            <a:r>
              <a:rPr lang="fr-FR" sz="1600" dirty="0"/>
              <a:t>Seules les femmes atteintes de PHA ont des crises.</a:t>
            </a:r>
          </a:p>
        </p:txBody>
      </p:sp>
      <p:sp>
        <p:nvSpPr>
          <p:cNvPr id="21" name="TextBox 20">
            <a:extLst>
              <a:ext uri="{FF2B5EF4-FFF2-40B4-BE49-F238E27FC236}">
                <a16:creationId xmlns:a16="http://schemas.microsoft.com/office/drawing/2014/main" id="{D2CBDA73-FAB9-3E40-B6E6-FE4DADD482A6}"/>
              </a:ext>
            </a:extLst>
          </p:cNvPr>
          <p:cNvSpPr txBox="1"/>
          <p:nvPr/>
        </p:nvSpPr>
        <p:spPr>
          <a:xfrm>
            <a:off x="1112917" y="5365049"/>
            <a:ext cx="3919459" cy="584775"/>
          </a:xfrm>
          <a:prstGeom prst="rect">
            <a:avLst/>
          </a:prstGeom>
          <a:noFill/>
        </p:spPr>
        <p:txBody>
          <a:bodyPr wrap="square" rtlCol="0">
            <a:spAutoFit/>
          </a:bodyPr>
          <a:lstStyle/>
          <a:p>
            <a:r>
              <a:rPr lang="fr-FR" sz="1600" dirty="0"/>
              <a:t>Je dois effectuer un dépistage génétique à plusieurs reprises.</a:t>
            </a:r>
          </a:p>
        </p:txBody>
      </p:sp>
      <p:sp>
        <p:nvSpPr>
          <p:cNvPr id="23" name="TextBox 22">
            <a:extLst>
              <a:ext uri="{FF2B5EF4-FFF2-40B4-BE49-F238E27FC236}">
                <a16:creationId xmlns:a16="http://schemas.microsoft.com/office/drawing/2014/main" id="{D2CBDA73-FAB9-3E40-B6E6-FE4DADD482A6}"/>
              </a:ext>
            </a:extLst>
          </p:cNvPr>
          <p:cNvSpPr txBox="1"/>
          <p:nvPr/>
        </p:nvSpPr>
        <p:spPr>
          <a:xfrm>
            <a:off x="5702816" y="1292817"/>
            <a:ext cx="5252959" cy="553998"/>
          </a:xfrm>
          <a:prstGeom prst="rect">
            <a:avLst/>
          </a:prstGeom>
          <a:noFill/>
        </p:spPr>
        <p:txBody>
          <a:bodyPr wrap="square" rtlCol="0">
            <a:spAutoFit/>
          </a:bodyPr>
          <a:lstStyle/>
          <a:p>
            <a:r>
              <a:rPr lang="fr-FR" sz="3000" b="1">
                <a:solidFill>
                  <a:srgbClr val="1B9AB2"/>
                </a:solidFill>
              </a:rPr>
              <a:t>Réalité</a:t>
            </a:r>
          </a:p>
        </p:txBody>
      </p:sp>
      <p:sp>
        <p:nvSpPr>
          <p:cNvPr id="24" name="TextBox 23">
            <a:extLst>
              <a:ext uri="{FF2B5EF4-FFF2-40B4-BE49-F238E27FC236}">
                <a16:creationId xmlns:a16="http://schemas.microsoft.com/office/drawing/2014/main" id="{D2CBDA73-FAB9-3E40-B6E6-FE4DADD482A6}"/>
              </a:ext>
            </a:extLst>
          </p:cNvPr>
          <p:cNvSpPr txBox="1"/>
          <p:nvPr/>
        </p:nvSpPr>
        <p:spPr>
          <a:xfrm>
            <a:off x="6226690" y="1845846"/>
            <a:ext cx="5330309" cy="830997"/>
          </a:xfrm>
          <a:prstGeom prst="rect">
            <a:avLst/>
          </a:prstGeom>
          <a:noFill/>
        </p:spPr>
        <p:txBody>
          <a:bodyPr wrap="square" rtlCol="0">
            <a:spAutoFit/>
          </a:bodyPr>
          <a:lstStyle/>
          <a:p>
            <a:r>
              <a:rPr lang="fr-FR" sz="1600" dirty="0"/>
              <a:t>Même si vous ne présentez pas de symptômes, d’autres membres de la famille porteurs de la même mutation peuvent développer des symptômes et avoir des crises</a:t>
            </a:r>
            <a:r>
              <a:rPr lang="fr-FR" sz="1600" baseline="30000" dirty="0"/>
              <a:t>1</a:t>
            </a:r>
            <a:r>
              <a:rPr lang="fr-FR" sz="1600" dirty="0"/>
              <a:t>.</a:t>
            </a:r>
          </a:p>
        </p:txBody>
      </p:sp>
      <p:sp>
        <p:nvSpPr>
          <p:cNvPr id="25" name="TextBox 24">
            <a:extLst>
              <a:ext uri="{FF2B5EF4-FFF2-40B4-BE49-F238E27FC236}">
                <a16:creationId xmlns:a16="http://schemas.microsoft.com/office/drawing/2014/main" id="{D2CBDA73-FAB9-3E40-B6E6-FE4DADD482A6}"/>
              </a:ext>
            </a:extLst>
          </p:cNvPr>
          <p:cNvSpPr txBox="1"/>
          <p:nvPr/>
        </p:nvSpPr>
        <p:spPr>
          <a:xfrm>
            <a:off x="6226690" y="2903934"/>
            <a:ext cx="5647809" cy="830997"/>
          </a:xfrm>
          <a:prstGeom prst="rect">
            <a:avLst/>
          </a:prstGeom>
          <a:noFill/>
        </p:spPr>
        <p:txBody>
          <a:bodyPr wrap="square" rtlCol="0">
            <a:spAutoFit/>
          </a:bodyPr>
          <a:lstStyle/>
          <a:p>
            <a:r>
              <a:rPr lang="fr-FR" sz="1600" dirty="0"/>
              <a:t>Il est important d’effectuer un test génétique pour aider les membres de votre famille susceptibles de présenter une PHA à </a:t>
            </a:r>
            <a:br>
              <a:rPr lang="fr-FR" sz="1600" dirty="0"/>
            </a:br>
            <a:r>
              <a:rPr lang="fr-FR" sz="1600" dirty="0"/>
              <a:t>se faire diagnostiquer et à prévenir l’apparition des symptômes</a:t>
            </a:r>
            <a:r>
              <a:rPr lang="fr-FR" sz="1600" baseline="30000" dirty="0"/>
              <a:t>1</a:t>
            </a:r>
            <a:r>
              <a:rPr lang="fr-FR" sz="1600" dirty="0"/>
              <a:t>.</a:t>
            </a:r>
            <a:endParaRPr lang="fr-FR" sz="1600" baseline="30000" dirty="0"/>
          </a:p>
        </p:txBody>
      </p:sp>
      <p:sp>
        <p:nvSpPr>
          <p:cNvPr id="26" name="TextBox 25">
            <a:extLst>
              <a:ext uri="{FF2B5EF4-FFF2-40B4-BE49-F238E27FC236}">
                <a16:creationId xmlns:a16="http://schemas.microsoft.com/office/drawing/2014/main" id="{D2CBDA73-FAB9-3E40-B6E6-FE4DADD482A6}"/>
              </a:ext>
            </a:extLst>
          </p:cNvPr>
          <p:cNvSpPr txBox="1"/>
          <p:nvPr/>
        </p:nvSpPr>
        <p:spPr>
          <a:xfrm>
            <a:off x="6226692" y="3839724"/>
            <a:ext cx="5485715" cy="830997"/>
          </a:xfrm>
          <a:prstGeom prst="rect">
            <a:avLst/>
          </a:prstGeom>
          <a:noFill/>
        </p:spPr>
        <p:txBody>
          <a:bodyPr wrap="square" rtlCol="0">
            <a:spAutoFit/>
          </a:bodyPr>
          <a:lstStyle/>
          <a:p>
            <a:r>
              <a:rPr lang="fr-FR" sz="1600" dirty="0"/>
              <a:t>Les personnes atteintes de PHA ont indiqué que cela influe sur le sommeil, les finances, la vie sociale et le mode de vie, la santé mentale et même la nutrition</a:t>
            </a:r>
            <a:r>
              <a:rPr lang="fr-FR" sz="1600" baseline="30000" dirty="0"/>
              <a:t>2</a:t>
            </a:r>
            <a:r>
              <a:rPr lang="fr-FR" sz="1600" dirty="0"/>
              <a:t>.</a:t>
            </a:r>
          </a:p>
        </p:txBody>
      </p:sp>
      <p:sp>
        <p:nvSpPr>
          <p:cNvPr id="27" name="TextBox 26">
            <a:extLst>
              <a:ext uri="{FF2B5EF4-FFF2-40B4-BE49-F238E27FC236}">
                <a16:creationId xmlns:a16="http://schemas.microsoft.com/office/drawing/2014/main" id="{D2CBDA73-FAB9-3E40-B6E6-FE4DADD482A6}"/>
              </a:ext>
            </a:extLst>
          </p:cNvPr>
          <p:cNvSpPr txBox="1"/>
          <p:nvPr/>
        </p:nvSpPr>
        <p:spPr>
          <a:xfrm>
            <a:off x="6226692" y="4675326"/>
            <a:ext cx="5405469" cy="584775"/>
          </a:xfrm>
          <a:prstGeom prst="rect">
            <a:avLst/>
          </a:prstGeom>
          <a:noFill/>
        </p:spPr>
        <p:txBody>
          <a:bodyPr wrap="square" rtlCol="0">
            <a:spAutoFit/>
          </a:bodyPr>
          <a:lstStyle/>
          <a:p>
            <a:r>
              <a:rPr lang="fr-FR" sz="1600" dirty="0"/>
              <a:t>Bien que la plupart des crises surviennent chez les femmes, les hommes peuvent également en subir</a:t>
            </a:r>
            <a:r>
              <a:rPr lang="fr-FR" sz="1600" baseline="30000" dirty="0"/>
              <a:t>3</a:t>
            </a:r>
            <a:r>
              <a:rPr lang="fr-FR" sz="1600" dirty="0"/>
              <a:t>.</a:t>
            </a:r>
          </a:p>
        </p:txBody>
      </p:sp>
      <p:sp>
        <p:nvSpPr>
          <p:cNvPr id="28" name="TextBox 27">
            <a:extLst>
              <a:ext uri="{FF2B5EF4-FFF2-40B4-BE49-F238E27FC236}">
                <a16:creationId xmlns:a16="http://schemas.microsoft.com/office/drawing/2014/main" id="{D2CBDA73-FAB9-3E40-B6E6-FE4DADD482A6}"/>
              </a:ext>
            </a:extLst>
          </p:cNvPr>
          <p:cNvSpPr txBox="1"/>
          <p:nvPr/>
        </p:nvSpPr>
        <p:spPr>
          <a:xfrm>
            <a:off x="6226692" y="5356994"/>
            <a:ext cx="5441889" cy="584775"/>
          </a:xfrm>
          <a:prstGeom prst="rect">
            <a:avLst/>
          </a:prstGeom>
          <a:noFill/>
        </p:spPr>
        <p:txBody>
          <a:bodyPr wrap="square" rtlCol="0">
            <a:spAutoFit/>
          </a:bodyPr>
          <a:lstStyle/>
          <a:p>
            <a:r>
              <a:rPr lang="fr-FR" sz="1600" dirty="0"/>
              <a:t>Le dépistage génétique détecte environ 95 % des mutations à l’origine de la maladie</a:t>
            </a:r>
            <a:r>
              <a:rPr lang="fr-FR" sz="1600" baseline="30000" dirty="0"/>
              <a:t>4</a:t>
            </a:r>
            <a:r>
              <a:rPr lang="fr-FR" sz="1600" dirty="0"/>
              <a:t>.</a:t>
            </a:r>
          </a:p>
        </p:txBody>
      </p:sp>
      <p:sp>
        <p:nvSpPr>
          <p:cNvPr id="3" name="Oval 2"/>
          <p:cNvSpPr/>
          <p:nvPr/>
        </p:nvSpPr>
        <p:spPr>
          <a:xfrm>
            <a:off x="5625564" y="194561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5422900" y="2919562"/>
            <a:ext cx="184666" cy="369332"/>
          </a:xfrm>
          <a:prstGeom prst="rect">
            <a:avLst/>
          </a:prstGeom>
          <a:noFill/>
        </p:spPr>
        <p:txBody>
          <a:bodyPr wrap="none" rtlCol="0">
            <a:spAutoFit/>
          </a:bodyPr>
          <a:lstStyle/>
          <a:p>
            <a:endParaRPr lang="en-US" dirty="0"/>
          </a:p>
        </p:txBody>
      </p:sp>
      <p:sp>
        <p:nvSpPr>
          <p:cNvPr id="31" name="Oval 30"/>
          <p:cNvSpPr/>
          <p:nvPr/>
        </p:nvSpPr>
        <p:spPr>
          <a:xfrm>
            <a:off x="5625564" y="298289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04881" y="1845846"/>
            <a:ext cx="184666" cy="369332"/>
          </a:xfrm>
          <a:prstGeom prst="rect">
            <a:avLst/>
          </a:prstGeom>
          <a:noFill/>
        </p:spPr>
        <p:txBody>
          <a:bodyPr wrap="none" rtlCol="0">
            <a:spAutoFit/>
          </a:bodyPr>
          <a:lstStyle/>
          <a:p>
            <a:endParaRPr lang="en-US" dirty="0"/>
          </a:p>
        </p:txBody>
      </p:sp>
      <p:sp>
        <p:nvSpPr>
          <p:cNvPr id="34" name="Oval 33"/>
          <p:cNvSpPr/>
          <p:nvPr/>
        </p:nvSpPr>
        <p:spPr>
          <a:xfrm>
            <a:off x="523419" y="1909182"/>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625564"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5625564"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5625564" y="5376715"/>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23419" y="2969721"/>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23419"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23419"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3419" y="536231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479593" y="1916564"/>
            <a:ext cx="508000" cy="508000"/>
          </a:xfrm>
          <a:prstGeom prst="rect">
            <a:avLst/>
          </a:prstGeom>
        </p:spPr>
      </p:pic>
      <p:pic>
        <p:nvPicPr>
          <p:cNvPr id="32" name="Picture 31"/>
          <p:cNvPicPr>
            <a:picLocks noChangeAspect="1"/>
          </p:cNvPicPr>
          <p:nvPr/>
        </p:nvPicPr>
        <p:blipFill>
          <a:blip r:embed="rId5"/>
          <a:stretch>
            <a:fillRect/>
          </a:stretch>
        </p:blipFill>
        <p:spPr>
          <a:xfrm>
            <a:off x="479593" y="2985596"/>
            <a:ext cx="508000" cy="508000"/>
          </a:xfrm>
          <a:prstGeom prst="rect">
            <a:avLst/>
          </a:prstGeom>
        </p:spPr>
      </p:pic>
      <p:pic>
        <p:nvPicPr>
          <p:cNvPr id="45" name="Picture 44"/>
          <p:cNvPicPr>
            <a:picLocks noChangeAspect="1"/>
          </p:cNvPicPr>
          <p:nvPr/>
        </p:nvPicPr>
        <p:blipFill>
          <a:blip r:embed="rId5"/>
          <a:stretch>
            <a:fillRect/>
          </a:stretch>
        </p:blipFill>
        <p:spPr>
          <a:xfrm>
            <a:off x="479593" y="3975166"/>
            <a:ext cx="508000" cy="508000"/>
          </a:xfrm>
          <a:prstGeom prst="rect">
            <a:avLst/>
          </a:prstGeom>
        </p:spPr>
      </p:pic>
      <p:pic>
        <p:nvPicPr>
          <p:cNvPr id="46" name="Picture 45"/>
          <p:cNvPicPr>
            <a:picLocks noChangeAspect="1"/>
          </p:cNvPicPr>
          <p:nvPr/>
        </p:nvPicPr>
        <p:blipFill>
          <a:blip r:embed="rId5"/>
          <a:stretch>
            <a:fillRect/>
          </a:stretch>
        </p:blipFill>
        <p:spPr>
          <a:xfrm>
            <a:off x="479593" y="4716789"/>
            <a:ext cx="508000" cy="508000"/>
          </a:xfrm>
          <a:prstGeom prst="rect">
            <a:avLst/>
          </a:prstGeom>
        </p:spPr>
      </p:pic>
      <p:pic>
        <p:nvPicPr>
          <p:cNvPr id="47" name="Picture 46"/>
          <p:cNvPicPr>
            <a:picLocks noChangeAspect="1"/>
          </p:cNvPicPr>
          <p:nvPr/>
        </p:nvPicPr>
        <p:blipFill>
          <a:blip r:embed="rId5"/>
          <a:stretch>
            <a:fillRect/>
          </a:stretch>
        </p:blipFill>
        <p:spPr>
          <a:xfrm>
            <a:off x="479593" y="5362318"/>
            <a:ext cx="508000" cy="508000"/>
          </a:xfrm>
          <a:prstGeom prst="rect">
            <a:avLst/>
          </a:prstGeom>
        </p:spPr>
      </p:pic>
      <p:pic>
        <p:nvPicPr>
          <p:cNvPr id="48" name="Picture 47"/>
          <p:cNvPicPr>
            <a:picLocks noChangeAspect="1"/>
          </p:cNvPicPr>
          <p:nvPr/>
        </p:nvPicPr>
        <p:blipFill>
          <a:blip r:embed="rId6"/>
          <a:stretch>
            <a:fillRect/>
          </a:stretch>
        </p:blipFill>
        <p:spPr>
          <a:xfrm>
            <a:off x="5444935" y="1810932"/>
            <a:ext cx="781755" cy="781755"/>
          </a:xfrm>
          <a:prstGeom prst="rect">
            <a:avLst/>
          </a:prstGeom>
        </p:spPr>
      </p:pic>
      <p:pic>
        <p:nvPicPr>
          <p:cNvPr id="49" name="Picture 48"/>
          <p:cNvPicPr>
            <a:picLocks noChangeAspect="1"/>
          </p:cNvPicPr>
          <p:nvPr/>
        </p:nvPicPr>
        <p:blipFill>
          <a:blip r:embed="rId6"/>
          <a:stretch>
            <a:fillRect/>
          </a:stretch>
        </p:blipFill>
        <p:spPr>
          <a:xfrm>
            <a:off x="5444935" y="2850411"/>
            <a:ext cx="781755" cy="781755"/>
          </a:xfrm>
          <a:prstGeom prst="rect">
            <a:avLst/>
          </a:prstGeom>
        </p:spPr>
      </p:pic>
      <p:pic>
        <p:nvPicPr>
          <p:cNvPr id="50" name="Picture 49"/>
          <p:cNvPicPr>
            <a:picLocks noChangeAspect="1"/>
          </p:cNvPicPr>
          <p:nvPr/>
        </p:nvPicPr>
        <p:blipFill>
          <a:blip r:embed="rId6"/>
          <a:stretch>
            <a:fillRect/>
          </a:stretch>
        </p:blipFill>
        <p:spPr>
          <a:xfrm>
            <a:off x="5444935" y="3839498"/>
            <a:ext cx="781755" cy="781755"/>
          </a:xfrm>
          <a:prstGeom prst="rect">
            <a:avLst/>
          </a:prstGeom>
        </p:spPr>
      </p:pic>
      <p:pic>
        <p:nvPicPr>
          <p:cNvPr id="51" name="Picture 50"/>
          <p:cNvPicPr>
            <a:picLocks noChangeAspect="1"/>
          </p:cNvPicPr>
          <p:nvPr/>
        </p:nvPicPr>
        <p:blipFill>
          <a:blip r:embed="rId6"/>
          <a:stretch>
            <a:fillRect/>
          </a:stretch>
        </p:blipFill>
        <p:spPr>
          <a:xfrm>
            <a:off x="5444935" y="4580563"/>
            <a:ext cx="781755" cy="781755"/>
          </a:xfrm>
          <a:prstGeom prst="rect">
            <a:avLst/>
          </a:prstGeom>
        </p:spPr>
      </p:pic>
      <p:pic>
        <p:nvPicPr>
          <p:cNvPr id="52" name="Picture 51"/>
          <p:cNvPicPr>
            <a:picLocks noChangeAspect="1"/>
          </p:cNvPicPr>
          <p:nvPr/>
        </p:nvPicPr>
        <p:blipFill>
          <a:blip r:embed="rId6"/>
          <a:stretch>
            <a:fillRect/>
          </a:stretch>
        </p:blipFill>
        <p:spPr>
          <a:xfrm>
            <a:off x="5444935" y="5238157"/>
            <a:ext cx="781755" cy="781755"/>
          </a:xfrm>
          <a:prstGeom prst="rect">
            <a:avLst/>
          </a:prstGeom>
        </p:spPr>
      </p:pic>
    </p:spTree>
    <p:extLst>
      <p:ext uri="{BB962C8B-B14F-4D97-AF65-F5344CB8AC3E}">
        <p14:creationId xmlns:p14="http://schemas.microsoft.com/office/powerpoint/2010/main" val="5935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fr-FR"/>
              <a:t>Ressources et informations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23</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21739" y="598752"/>
            <a:ext cx="5645533" cy="596900"/>
          </a:xfrm>
          <a:prstGeom prst="rect">
            <a:avLst/>
          </a:prstGeom>
        </p:spPr>
      </p:pic>
      <p:pic>
        <p:nvPicPr>
          <p:cNvPr id="10" name="Picture 9">
            <a:extLst>
              <a:ext uri="{FF2B5EF4-FFF2-40B4-BE49-F238E27FC236}">
                <a16:creationId xmlns:a16="http://schemas.microsoft.com/office/drawing/2014/main" id="{0CF0ADD2-686E-4F02-A40F-E68EC35F26B1}"/>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1825625" y="4032248"/>
            <a:ext cx="8540750" cy="1538157"/>
          </a:xfrm>
          <a:prstGeom prst="rect">
            <a:avLst/>
          </a:prstGeom>
        </p:spPr>
      </p:pic>
      <p:sp>
        <p:nvSpPr>
          <p:cNvPr id="12" name="Title 12">
            <a:extLst>
              <a:ext uri="{FF2B5EF4-FFF2-40B4-BE49-F238E27FC236}">
                <a16:creationId xmlns:a16="http://schemas.microsoft.com/office/drawing/2014/main" id="{3EBB4A7E-E065-48F9-AA17-7DBA3214B854}"/>
              </a:ext>
            </a:extLst>
          </p:cNvPr>
          <p:cNvSpPr txBox="1">
            <a:spLocks/>
          </p:cNvSpPr>
          <p:nvPr/>
        </p:nvSpPr>
        <p:spPr>
          <a:xfrm>
            <a:off x="1825625" y="4181441"/>
            <a:ext cx="8540750" cy="124649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fr-FR" sz="2400" b="0" dirty="0">
                <a:latin typeface="+mn-lt"/>
              </a:rPr>
              <a:t>Pour trouver des ressources supplémentaires qui vous aideront </a:t>
            </a:r>
            <a:br>
              <a:rPr lang="fr-FR" sz="2400" b="0" dirty="0">
                <a:latin typeface="+mn-lt"/>
              </a:rPr>
            </a:br>
            <a:r>
              <a:rPr lang="fr-FR" sz="2400" b="0" dirty="0">
                <a:latin typeface="+mn-lt"/>
              </a:rPr>
              <a:t>à comprendre la PHA et à vivre avec, veuillez consulter le site </a:t>
            </a:r>
            <a:r>
              <a:rPr lang="fr-FR" sz="2400" b="0" dirty="0">
                <a:latin typeface="+mn-lt"/>
                <a:hlinkClick r:id="rId5"/>
              </a:rPr>
              <a:t>www.porphyria.ca</a:t>
            </a:r>
            <a:r>
              <a:rPr lang="fr-FR" sz="2400" b="0" dirty="0">
                <a:latin typeface="+mn-lt"/>
              </a:rPr>
              <a:t> parrainé par Alnylam</a:t>
            </a:r>
          </a:p>
        </p:txBody>
      </p:sp>
      <p:sp>
        <p:nvSpPr>
          <p:cNvPr id="17" name="Footer Placeholder 6">
            <a:extLst>
              <a:ext uri="{FF2B5EF4-FFF2-40B4-BE49-F238E27FC236}">
                <a16:creationId xmlns:a16="http://schemas.microsoft.com/office/drawing/2014/main" id="{6191B536-6AE5-453D-BB19-550D886858B8}"/>
              </a:ext>
            </a:extLst>
          </p:cNvPr>
          <p:cNvSpPr>
            <a:spLocks noGrp="1"/>
          </p:cNvSpPr>
          <p:nvPr>
            <p:ph type="ftr" sz="quarter" idx="11"/>
          </p:nvPr>
        </p:nvSpPr>
        <p:spPr>
          <a:xfrm>
            <a:off x="479592" y="6365163"/>
            <a:ext cx="11553372" cy="400109"/>
          </a:xfrm>
        </p:spPr>
        <p:txBody>
          <a:bodyPr/>
          <a:lstStyle/>
          <a:p>
            <a:pPr>
              <a:spcAft>
                <a:spcPts val="300"/>
              </a:spcAft>
              <a:tabLst>
                <a:tab pos="7777163" algn="l"/>
              </a:tabLst>
            </a:pPr>
            <a:r>
              <a:rPr lang="fr-FR" sz="800" dirty="0">
                <a:solidFill>
                  <a:schemeClr val="bg2">
                    <a:lumMod val="50000"/>
                  </a:schemeClr>
                </a:solidFill>
              </a:rPr>
              <a:t>PHA : porphyrie hépatique aiguë 	</a:t>
            </a:r>
          </a:p>
        </p:txBody>
      </p:sp>
      <p:pic>
        <p:nvPicPr>
          <p:cNvPr id="20" name="Picture 2">
            <a:extLst>
              <a:ext uri="{FF2B5EF4-FFF2-40B4-BE49-F238E27FC236}">
                <a16:creationId xmlns:a16="http://schemas.microsoft.com/office/drawing/2014/main" id="{C0A5954D-A1C6-8F8E-A36C-C0FDF948DB19}"/>
              </a:ext>
            </a:extLst>
          </p:cNvPr>
          <p:cNvPicPr>
            <a:picLocks noChangeAspect="1" noChangeArrowheads="1"/>
          </p:cNvPicPr>
          <p:nvPr/>
        </p:nvPicPr>
        <p:blipFill>
          <a:blip r:embed="rId6"/>
          <a:srcRect/>
          <a:stretch/>
        </p:blipFill>
        <p:spPr bwMode="auto">
          <a:xfrm>
            <a:off x="8565261" y="1652196"/>
            <a:ext cx="3113955" cy="122691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DBA4C89-8710-472F-513B-437B21D67C12}"/>
              </a:ext>
            </a:extLst>
          </p:cNvPr>
          <p:cNvSpPr txBox="1"/>
          <p:nvPr/>
        </p:nvSpPr>
        <p:spPr>
          <a:xfrm>
            <a:off x="6248400" y="2082800"/>
            <a:ext cx="184666" cy="369332"/>
          </a:xfrm>
          <a:prstGeom prst="rect">
            <a:avLst/>
          </a:prstGeom>
          <a:noFill/>
        </p:spPr>
        <p:txBody>
          <a:bodyPr wrap="none" rtlCol="0">
            <a:spAutoFit/>
          </a:bodyPr>
          <a:lstStyle/>
          <a:p>
            <a:endParaRPr lang="en-US" dirty="0"/>
          </a:p>
        </p:txBody>
      </p:sp>
      <p:sp>
        <p:nvSpPr>
          <p:cNvPr id="23" name="Title 12">
            <a:extLst>
              <a:ext uri="{FF2B5EF4-FFF2-40B4-BE49-F238E27FC236}">
                <a16:creationId xmlns:a16="http://schemas.microsoft.com/office/drawing/2014/main" id="{F8D33752-2D96-4F56-1D63-A08A49A17C6D}"/>
              </a:ext>
            </a:extLst>
          </p:cNvPr>
          <p:cNvSpPr txBox="1">
            <a:spLocks/>
          </p:cNvSpPr>
          <p:nvPr/>
        </p:nvSpPr>
        <p:spPr>
          <a:xfrm>
            <a:off x="8896984" y="2948895"/>
            <a:ext cx="3076727"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u="sng" dirty="0">
                <a:latin typeface="+mn-lt"/>
                <a:hlinkClick r:id="rId7">
                  <a:extLst>
                    <a:ext uri="{A12FA001-AC4F-418D-AE19-62706E023703}">
                      <ahyp:hlinkClr xmlns:ahyp="http://schemas.microsoft.com/office/drawing/2018/hyperlinkcolor" val="tx"/>
                    </a:ext>
                  </a:extLst>
                </a:hlinkClick>
              </a:rPr>
              <a:t>www.gpac-porphyria.org</a:t>
            </a:r>
            <a:endParaRPr lang="en-US" sz="2000" b="0" u="sng" dirty="0">
              <a:latin typeface="+mn-lt"/>
            </a:endParaRPr>
          </a:p>
        </p:txBody>
      </p:sp>
      <p:pic>
        <p:nvPicPr>
          <p:cNvPr id="24" name="Picture 23" descr="Graphical user interface&#10;&#10;Description automatically generated">
            <a:extLst>
              <a:ext uri="{FF2B5EF4-FFF2-40B4-BE49-F238E27FC236}">
                <a16:creationId xmlns:a16="http://schemas.microsoft.com/office/drawing/2014/main" id="{6179F213-D379-752E-75D0-65FBE1F845E8}"/>
              </a:ext>
            </a:extLst>
          </p:cNvPr>
          <p:cNvPicPr>
            <a:picLocks noChangeAspect="1"/>
          </p:cNvPicPr>
          <p:nvPr/>
        </p:nvPicPr>
        <p:blipFill>
          <a:blip r:embed="rId8"/>
          <a:stretch>
            <a:fillRect/>
          </a:stretch>
        </p:blipFill>
        <p:spPr>
          <a:xfrm>
            <a:off x="508299" y="1671749"/>
            <a:ext cx="3126152" cy="1245236"/>
          </a:xfrm>
          <a:prstGeom prst="rect">
            <a:avLst/>
          </a:prstGeom>
        </p:spPr>
      </p:pic>
      <p:pic>
        <p:nvPicPr>
          <p:cNvPr id="25" name="Picture 24">
            <a:extLst>
              <a:ext uri="{FF2B5EF4-FFF2-40B4-BE49-F238E27FC236}">
                <a16:creationId xmlns:a16="http://schemas.microsoft.com/office/drawing/2014/main" id="{1146B3F1-A78F-8741-B35B-31B473D914FF}"/>
              </a:ext>
            </a:extLst>
          </p:cNvPr>
          <p:cNvPicPr>
            <a:picLocks noChangeAspect="1"/>
          </p:cNvPicPr>
          <p:nvPr/>
        </p:nvPicPr>
        <p:blipFill>
          <a:blip r:embed="rId9"/>
          <a:stretch>
            <a:fillRect/>
          </a:stretch>
        </p:blipFill>
        <p:spPr>
          <a:xfrm>
            <a:off x="4752813" y="2014892"/>
            <a:ext cx="3610515" cy="558950"/>
          </a:xfrm>
          <a:prstGeom prst="rect">
            <a:avLst/>
          </a:prstGeom>
        </p:spPr>
      </p:pic>
      <p:sp>
        <p:nvSpPr>
          <p:cNvPr id="26" name="Title 12">
            <a:extLst>
              <a:ext uri="{FF2B5EF4-FFF2-40B4-BE49-F238E27FC236}">
                <a16:creationId xmlns:a16="http://schemas.microsoft.com/office/drawing/2014/main" id="{808E402D-E8B0-68E3-61A3-4CF5758033B8}"/>
              </a:ext>
            </a:extLst>
          </p:cNvPr>
          <p:cNvSpPr txBox="1">
            <a:spLocks/>
          </p:cNvSpPr>
          <p:nvPr/>
        </p:nvSpPr>
        <p:spPr>
          <a:xfrm>
            <a:off x="-13683" y="2951969"/>
            <a:ext cx="4851898"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u="sng" dirty="0">
                <a:latin typeface="+mn-lt"/>
                <a:hlinkClick r:id="rId10">
                  <a:extLst>
                    <a:ext uri="{A12FA001-AC4F-418D-AE19-62706E023703}">
                      <ahyp:hlinkClr xmlns:ahyp="http://schemas.microsoft.com/office/drawing/2018/hyperlinkcolor" val="tx"/>
                    </a:ext>
                  </a:extLst>
                </a:hlinkClick>
              </a:rPr>
              <a:t>http://canadianassociationforporphyria.ca/</a:t>
            </a:r>
            <a:endParaRPr lang="en-US" sz="2000" b="0" u="sng" dirty="0">
              <a:latin typeface="+mn-lt"/>
            </a:endParaRPr>
          </a:p>
        </p:txBody>
      </p:sp>
      <p:sp>
        <p:nvSpPr>
          <p:cNvPr id="27" name="Title 12">
            <a:extLst>
              <a:ext uri="{FF2B5EF4-FFF2-40B4-BE49-F238E27FC236}">
                <a16:creationId xmlns:a16="http://schemas.microsoft.com/office/drawing/2014/main" id="{B5D7F6CF-93DF-1D83-31E3-A710CA0CEA0E}"/>
              </a:ext>
            </a:extLst>
          </p:cNvPr>
          <p:cNvSpPr txBox="1">
            <a:spLocks/>
          </p:cNvSpPr>
          <p:nvPr/>
        </p:nvSpPr>
        <p:spPr>
          <a:xfrm>
            <a:off x="4997233" y="2951969"/>
            <a:ext cx="3386693"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0" u="sng" dirty="0">
                <a:latin typeface="+mn-lt"/>
                <a:hlinkClick r:id="rId11">
                  <a:extLst>
                    <a:ext uri="{A12FA001-AC4F-418D-AE19-62706E023703}">
                      <ahyp:hlinkClr xmlns:ahyp="http://schemas.microsoft.com/office/drawing/2018/hyperlinkcolor" val="tx"/>
                    </a:ext>
                  </a:extLst>
                </a:hlinkClick>
              </a:rPr>
              <a:t>https://www.raredisorders.ca/</a:t>
            </a:r>
            <a:endParaRPr lang="en-US" sz="2000" b="0" u="sng" dirty="0">
              <a:latin typeface="+mn-lt"/>
            </a:endParaRPr>
          </a:p>
        </p:txBody>
      </p:sp>
    </p:spTree>
    <p:extLst>
      <p:ext uri="{BB962C8B-B14F-4D97-AF65-F5344CB8AC3E}">
        <p14:creationId xmlns:p14="http://schemas.microsoft.com/office/powerpoint/2010/main" val="41868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1584551" y="989165"/>
            <a:ext cx="9022898" cy="2123658"/>
          </a:xfrm>
        </p:spPr>
        <p:txBody>
          <a:bodyPr wrap="square" anchor="ctr">
            <a:spAutoFit/>
          </a:bodyPr>
          <a:lstStyle/>
          <a:p>
            <a:pPr>
              <a:lnSpc>
                <a:spcPct val="100000"/>
              </a:lnSpc>
            </a:pPr>
            <a:r>
              <a:rPr lang="fr-FR" sz="4400" dirty="0">
                <a:solidFill>
                  <a:srgbClr val="1B9AB2"/>
                </a:solidFill>
              </a:rPr>
              <a:t>L’importance du dépistage génétique familial de la porphyrie hépatique aiguë </a:t>
            </a:r>
          </a:p>
        </p:txBody>
      </p:sp>
      <p:sp>
        <p:nvSpPr>
          <p:cNvPr id="3" name="Rectangle 2"/>
          <p:cNvSpPr/>
          <p:nvPr/>
        </p:nvSpPr>
        <p:spPr>
          <a:xfrm>
            <a:off x="6709752" y="4676921"/>
            <a:ext cx="1800493" cy="276999"/>
          </a:xfrm>
          <a:prstGeom prst="rect">
            <a:avLst/>
          </a:prstGeom>
        </p:spPr>
        <p:txBody>
          <a:bodyPr wrap="none">
            <a:spAutoFit/>
          </a:bodyPr>
          <a:lstStyle/>
          <a:p>
            <a:pPr algn="ctr"/>
            <a:r>
              <a:rPr lang="fr-FR" sz="1200">
                <a:solidFill>
                  <a:srgbClr val="5C375E"/>
                </a:solidFill>
              </a:rPr>
              <a:t>Parrainé et financé par</a:t>
            </a:r>
          </a:p>
        </p:txBody>
      </p:sp>
      <p:pic>
        <p:nvPicPr>
          <p:cNvPr id="5" name="Picture 4" descr="logo-08.png"/>
          <p:cNvPicPr>
            <a:picLocks noChangeAspect="1"/>
          </p:cNvPicPr>
          <p:nvPr/>
        </p:nvPicPr>
        <p:blipFill rotWithShape="1">
          <a:blip r:embed="rId3" cstate="screen">
            <a:extLst>
              <a:ext uri="{28A0092B-C50C-407E-A947-70E740481C1C}">
                <a14:useLocalDpi xmlns:a14="http://schemas.microsoft.com/office/drawing/2010/main"/>
              </a:ext>
            </a:extLst>
          </a:blip>
          <a:srcRect t="28398" b="26411"/>
          <a:stretch/>
        </p:blipFill>
        <p:spPr>
          <a:xfrm>
            <a:off x="6350651" y="4980423"/>
            <a:ext cx="2518697" cy="804332"/>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256117" y="6402828"/>
            <a:ext cx="6935258" cy="276999"/>
          </a:xfrm>
          <a:prstGeom prst="rect">
            <a:avLst/>
          </a:prstGeom>
          <a:noFill/>
        </p:spPr>
        <p:txBody>
          <a:bodyPr wrap="square" rtlCol="0">
            <a:spAutoFit/>
          </a:bodyPr>
          <a:lstStyle/>
          <a:p>
            <a:r>
              <a:rPr lang="fr-FR" sz="1200" dirty="0">
                <a:solidFill>
                  <a:srgbClr val="68365E"/>
                </a:solidFill>
              </a:rPr>
              <a:t>© 2022 Alnylam Pharmaceuticals, Inc. Tous droits réservés.</a:t>
            </a:r>
          </a:p>
        </p:txBody>
      </p:sp>
      <p:sp>
        <p:nvSpPr>
          <p:cNvPr id="10" name="Rectangle 9"/>
          <p:cNvSpPr/>
          <p:nvPr/>
        </p:nvSpPr>
        <p:spPr>
          <a:xfrm>
            <a:off x="3486237" y="5218556"/>
            <a:ext cx="2308508" cy="461665"/>
          </a:xfrm>
          <a:prstGeom prst="rect">
            <a:avLst/>
          </a:prstGeom>
        </p:spPr>
        <p:txBody>
          <a:bodyPr wrap="square">
            <a:spAutoFit/>
          </a:bodyPr>
          <a:lstStyle/>
          <a:p>
            <a:pPr algn="ctr"/>
            <a:r>
              <a:rPr lang="fr-FR" sz="1200" dirty="0">
                <a:solidFill>
                  <a:srgbClr val="5C375E"/>
                </a:solidFill>
              </a:rPr>
              <a:t>www.porphyria.ca</a:t>
            </a:r>
          </a:p>
          <a:p>
            <a:pPr algn="ctr"/>
            <a:r>
              <a:rPr lang="fr-FR" sz="1200" dirty="0">
                <a:solidFill>
                  <a:srgbClr val="5C375E"/>
                </a:solidFill>
              </a:rPr>
              <a:t>Parrainé et financé par </a:t>
            </a:r>
            <a:r>
              <a:rPr lang="fr-FR" sz="1200" dirty="0" err="1">
                <a:solidFill>
                  <a:srgbClr val="5C375E"/>
                </a:solidFill>
              </a:rPr>
              <a:t>Alnylam</a:t>
            </a:r>
            <a:r>
              <a:rPr lang="fr-FR" sz="1200" dirty="0">
                <a:solidFill>
                  <a:srgbClr val="5C375E"/>
                </a:solidFill>
              </a:rPr>
              <a:t> </a:t>
            </a:r>
          </a:p>
        </p:txBody>
      </p:sp>
      <p:sp>
        <p:nvSpPr>
          <p:cNvPr id="7" name="TextBox 6"/>
          <p:cNvSpPr txBox="1"/>
          <p:nvPr/>
        </p:nvSpPr>
        <p:spPr>
          <a:xfrm>
            <a:off x="-2238375" y="4397375"/>
            <a:ext cx="184666" cy="369332"/>
          </a:xfrm>
          <a:prstGeom prst="rect">
            <a:avLst/>
          </a:prstGeom>
          <a:noFill/>
        </p:spPr>
        <p:txBody>
          <a:bodyPr wrap="none" rtlCol="0">
            <a:spAutoFit/>
          </a:bodyPr>
          <a:lstStyle/>
          <a:p>
            <a:endParaRPr lang="en-US"/>
          </a:p>
        </p:txBody>
      </p:sp>
      <p:sp>
        <p:nvSpPr>
          <p:cNvPr id="11" name="Rectangle 10"/>
          <p:cNvSpPr/>
          <p:nvPr/>
        </p:nvSpPr>
        <p:spPr>
          <a:xfrm>
            <a:off x="2133673" y="3422012"/>
            <a:ext cx="7924654" cy="923330"/>
          </a:xfrm>
          <a:prstGeom prst="rect">
            <a:avLst/>
          </a:prstGeom>
        </p:spPr>
        <p:txBody>
          <a:bodyPr wrap="square">
            <a:spAutoFit/>
          </a:bodyPr>
          <a:lstStyle/>
          <a:p>
            <a:pPr algn="ctr"/>
            <a:r>
              <a:rPr lang="fr-FR">
                <a:solidFill>
                  <a:schemeClr val="tx2"/>
                </a:solidFill>
              </a:rPr>
              <a:t>Développé en collaboration avec un comité de pilotage composé de dirigeants d’associations européennes de patients atteints de porphyries, de patients atteints de porphyrie hépatique aiguë (PHA), de soignants et de professionnels de la santé. </a:t>
            </a:r>
          </a:p>
        </p:txBody>
      </p:sp>
      <p:sp>
        <p:nvSpPr>
          <p:cNvPr id="17" name="TextBox 16">
            <a:extLst>
              <a:ext uri="{FF2B5EF4-FFF2-40B4-BE49-F238E27FC236}">
                <a16:creationId xmlns:a16="http://schemas.microsoft.com/office/drawing/2014/main" id="{25086E78-19B0-FD5E-9621-AB727256FC4F}"/>
              </a:ext>
            </a:extLst>
          </p:cNvPr>
          <p:cNvSpPr txBox="1"/>
          <p:nvPr/>
        </p:nvSpPr>
        <p:spPr>
          <a:xfrm>
            <a:off x="9681933" y="6417718"/>
            <a:ext cx="1963999" cy="276999"/>
          </a:xfrm>
          <a:prstGeom prst="rect">
            <a:avLst/>
          </a:prstGeom>
          <a:noFill/>
        </p:spPr>
        <p:txBody>
          <a:bodyPr wrap="none" rtlCol="0">
            <a:spAutoFit/>
          </a:bodyPr>
          <a:lstStyle/>
          <a:p>
            <a:r>
              <a:rPr lang="fr-FR" sz="1200" dirty="0">
                <a:solidFill>
                  <a:srgbClr val="68365E"/>
                </a:solidFill>
              </a:rPr>
              <a:t>AS1-CAN-00110 – Août 2022</a:t>
            </a:r>
          </a:p>
        </p:txBody>
      </p:sp>
      <p:pic>
        <p:nvPicPr>
          <p:cNvPr id="8" name="Graphic 7">
            <a:extLst>
              <a:ext uri="{FF2B5EF4-FFF2-40B4-BE49-F238E27FC236}">
                <a16:creationId xmlns:a16="http://schemas.microsoft.com/office/drawing/2014/main" id="{670A49DB-CF36-E55B-FCA6-661B654F80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6028" y="4505320"/>
            <a:ext cx="2828925" cy="895350"/>
          </a:xfrm>
          <a:prstGeom prst="rect">
            <a:avLst/>
          </a:prstGeom>
        </p:spPr>
      </p:pic>
    </p:spTree>
    <p:extLst>
      <p:ext uri="{BB962C8B-B14F-4D97-AF65-F5344CB8AC3E}">
        <p14:creationId xmlns:p14="http://schemas.microsoft.com/office/powerpoint/2010/main" val="12483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blip>
          <a:stretch>
            <a:fillRect/>
          </a:stretch>
        </p:blipFill>
        <p:spPr>
          <a:xfrm rot="10800000">
            <a:off x="904873" y="1495035"/>
            <a:ext cx="10287001" cy="1868790"/>
          </a:xfrm>
          <a:prstGeom prst="rect">
            <a:avLst/>
          </a:prstGeom>
        </p:spPr>
      </p:pic>
      <p:sp>
        <p:nvSpPr>
          <p:cNvPr id="13" name="Title 12"/>
          <p:cNvSpPr>
            <a:spLocks noGrp="1"/>
          </p:cNvSpPr>
          <p:nvPr>
            <p:ph type="title"/>
          </p:nvPr>
        </p:nvSpPr>
        <p:spPr/>
        <p:txBody>
          <a:bodyPr>
            <a:normAutofit/>
          </a:bodyPr>
          <a:lstStyle/>
          <a:p>
            <a:r>
              <a:rPr lang="fr-FR"/>
              <a:t>Ces toxines sont à l’origine de la PHA</a:t>
            </a:r>
          </a:p>
        </p:txBody>
      </p:sp>
      <p:sp>
        <p:nvSpPr>
          <p:cNvPr id="9" name="Slide Number Placeholder 8"/>
          <p:cNvSpPr>
            <a:spLocks noGrp="1"/>
          </p:cNvSpPr>
          <p:nvPr>
            <p:ph type="sldNum" sz="quarter" idx="12"/>
          </p:nvPr>
        </p:nvSpPr>
        <p:spPr/>
        <p:txBody>
          <a:bodyPr/>
          <a:lstStyle/>
          <a:p>
            <a:fld id="{DE3260E4-ED7B-584B-A073-E37901C7426D}" type="slidenum">
              <a:rPr lang="en-US" smtClean="0"/>
              <a:pPr/>
              <a:t>3</a:t>
            </a:fld>
            <a:endParaRPr lang="en-US"/>
          </a:p>
        </p:txBody>
      </p:sp>
      <p:sp>
        <p:nvSpPr>
          <p:cNvPr id="5" name="TextBox 4">
            <a:extLst>
              <a:ext uri="{FF2B5EF4-FFF2-40B4-BE49-F238E27FC236}">
                <a16:creationId xmlns:a16="http://schemas.microsoft.com/office/drawing/2014/main" id="{96752D96-4497-5F4F-8EC1-964D2CA8B4B5}"/>
              </a:ext>
            </a:extLst>
          </p:cNvPr>
          <p:cNvSpPr txBox="1"/>
          <p:nvPr/>
        </p:nvSpPr>
        <p:spPr>
          <a:xfrm>
            <a:off x="2876347" y="1957863"/>
            <a:ext cx="7823403" cy="954107"/>
          </a:xfrm>
          <a:prstGeom prst="rect">
            <a:avLst/>
          </a:prstGeom>
          <a:noFill/>
        </p:spPr>
        <p:txBody>
          <a:bodyPr wrap="square" rtlCol="0">
            <a:spAutoFit/>
          </a:bodyPr>
          <a:lstStyle/>
          <a:p>
            <a:r>
              <a:rPr lang="fr-FR" sz="2800"/>
              <a:t>Les toxines comprennent l’acide aminolévulinique (ALA), le porphobilinogène (PGB) et les porphyrines</a:t>
            </a:r>
            <a:r>
              <a:rPr lang="fr-FR" sz="2800" baseline="30000"/>
              <a:t>1</a:t>
            </a:r>
          </a:p>
        </p:txBody>
      </p:sp>
      <p:sp>
        <p:nvSpPr>
          <p:cNvPr id="19" name="Footer Placeholder 6"/>
          <p:cNvSpPr>
            <a:spLocks noGrp="1"/>
          </p:cNvSpPr>
          <p:nvPr>
            <p:ph type="ftr" sz="quarter" idx="11"/>
          </p:nvPr>
        </p:nvSpPr>
        <p:spPr>
          <a:xfrm>
            <a:off x="479593" y="6400147"/>
            <a:ext cx="11506032" cy="365125"/>
          </a:xfrm>
        </p:spPr>
        <p:txBody>
          <a:bodyPr/>
          <a:lstStyle/>
          <a:p>
            <a:pPr>
              <a:spcAft>
                <a:spcPts val="300"/>
              </a:spcAft>
              <a:tabLst>
                <a:tab pos="7777163" algn="l"/>
              </a:tabLst>
            </a:pPr>
            <a:r>
              <a:rPr lang="fr-FR" sz="800" dirty="0">
                <a:solidFill>
                  <a:schemeClr val="bg2">
                    <a:lumMod val="50000"/>
                  </a:schemeClr>
                </a:solidFill>
              </a:rPr>
              <a:t>PHA : porphyrie hépatique aiguë, ALA : acide </a:t>
            </a:r>
            <a:r>
              <a:rPr lang="fr-FR" sz="800" dirty="0" err="1">
                <a:solidFill>
                  <a:schemeClr val="bg2">
                    <a:lumMod val="50000"/>
                  </a:schemeClr>
                </a:solidFill>
              </a:rPr>
              <a:t>aminolévulinique</a:t>
            </a:r>
            <a:r>
              <a:rPr lang="fr-FR" sz="800" dirty="0">
                <a:solidFill>
                  <a:schemeClr val="bg2">
                    <a:lumMod val="50000"/>
                  </a:schemeClr>
                </a:solidFill>
              </a:rPr>
              <a:t> ; PBG : </a:t>
            </a:r>
            <a:r>
              <a:rPr lang="fr-FR" sz="800" dirty="0" err="1">
                <a:solidFill>
                  <a:schemeClr val="bg2">
                    <a:lumMod val="50000"/>
                  </a:schemeClr>
                </a:solidFill>
              </a:rPr>
              <a:t>porphobilinogène</a:t>
            </a:r>
            <a:r>
              <a:rPr lang="fr-FR" sz="800" dirty="0">
                <a:solidFill>
                  <a:schemeClr val="bg2">
                    <a:lumMod val="50000"/>
                  </a:schemeClr>
                </a:solidFill>
              </a:rPr>
              <a:t> 	 </a:t>
            </a:r>
          </a:p>
          <a:p>
            <a:pPr marL="228600" indent="-228600">
              <a:buFont typeface="+mj-lt"/>
              <a:buAutoNum type="arabicPeriod"/>
            </a:pPr>
            <a:r>
              <a:rPr lang="fr-FR" sz="800" dirty="0" err="1">
                <a:solidFill>
                  <a:schemeClr val="tx1">
                    <a:lumMod val="50000"/>
                    <a:lumOff val="50000"/>
                  </a:schemeClr>
                </a:solidFill>
              </a:rPr>
              <a:t>Naik</a:t>
            </a:r>
            <a:r>
              <a:rPr lang="fr-FR" sz="800" dirty="0">
                <a:solidFill>
                  <a:schemeClr val="tx1">
                    <a:lumMod val="50000"/>
                    <a:lumOff val="50000"/>
                  </a:schemeClr>
                </a:solidFill>
              </a:rPr>
              <a:t> H, </a:t>
            </a:r>
            <a:r>
              <a:rPr lang="fr-FR" sz="800" dirty="0" err="1">
                <a:solidFill>
                  <a:schemeClr val="tx1">
                    <a:lumMod val="50000"/>
                    <a:lumOff val="50000"/>
                  </a:schemeClr>
                </a:solidFill>
              </a:rPr>
              <a:t>Stoecker</a:t>
            </a:r>
            <a:r>
              <a:rPr lang="fr-FR" sz="800" dirty="0">
                <a:solidFill>
                  <a:schemeClr val="tx1">
                    <a:lumMod val="50000"/>
                    <a:lumOff val="50000"/>
                  </a:schemeClr>
                </a:solidFill>
              </a:rPr>
              <a:t> M, Sanderson SC, </a:t>
            </a:r>
            <a:r>
              <a:rPr lang="fr-FR" sz="800" dirty="0" err="1">
                <a:solidFill>
                  <a:schemeClr val="tx1">
                    <a:lumMod val="50000"/>
                    <a:lumOff val="50000"/>
                  </a:schemeClr>
                </a:solidFill>
              </a:rPr>
              <a:t>Balwani</a:t>
            </a:r>
            <a:r>
              <a:rPr lang="fr-FR" sz="800" dirty="0">
                <a:solidFill>
                  <a:schemeClr val="tx1">
                    <a:lumMod val="50000"/>
                    <a:lumOff val="50000"/>
                  </a:schemeClr>
                </a:solidFill>
              </a:rPr>
              <a:t> M, </a:t>
            </a:r>
            <a:r>
              <a:rPr lang="fr-FR" sz="800" dirty="0" err="1">
                <a:solidFill>
                  <a:schemeClr val="tx1">
                    <a:lumMod val="50000"/>
                    <a:lumOff val="50000"/>
                  </a:schemeClr>
                </a:solidFill>
              </a:rPr>
              <a:t>Desnick</a:t>
            </a:r>
            <a:r>
              <a:rPr lang="fr-FR" sz="800" dirty="0">
                <a:solidFill>
                  <a:schemeClr val="tx1">
                    <a:lumMod val="50000"/>
                    <a:lumOff val="50000"/>
                  </a:schemeClr>
                </a:solidFill>
              </a:rPr>
              <a:t> RJ. </a:t>
            </a:r>
            <a:r>
              <a:rPr lang="fr-FR" sz="800" dirty="0" err="1">
                <a:solidFill>
                  <a:schemeClr val="tx1">
                    <a:lumMod val="50000"/>
                    <a:lumOff val="50000"/>
                  </a:schemeClr>
                </a:solidFill>
              </a:rPr>
              <a:t>Experiences</a:t>
            </a:r>
            <a:r>
              <a:rPr lang="fr-FR" sz="800" dirty="0">
                <a:solidFill>
                  <a:schemeClr val="tx1">
                    <a:lumMod val="50000"/>
                    <a:lumOff val="50000"/>
                  </a:schemeClr>
                </a:solidFill>
              </a:rPr>
              <a:t> and </a:t>
            </a:r>
            <a:r>
              <a:rPr lang="fr-FR" sz="800" dirty="0" err="1">
                <a:solidFill>
                  <a:schemeClr val="tx1">
                    <a:lumMod val="50000"/>
                    <a:lumOff val="50000"/>
                  </a:schemeClr>
                </a:solidFill>
              </a:rPr>
              <a:t>concerns</a:t>
            </a:r>
            <a:r>
              <a:rPr lang="fr-FR" sz="800" dirty="0">
                <a:solidFill>
                  <a:schemeClr val="tx1">
                    <a:lumMod val="50000"/>
                    <a:lumOff val="50000"/>
                  </a:schemeClr>
                </a:solidFill>
              </a:rPr>
              <a:t> of patients </a:t>
            </a:r>
            <a:r>
              <a:rPr lang="fr-FR" sz="800" dirty="0" err="1">
                <a:solidFill>
                  <a:schemeClr val="tx1">
                    <a:lumMod val="50000"/>
                    <a:lumOff val="50000"/>
                  </a:schemeClr>
                </a:solidFill>
              </a:rPr>
              <a:t>with</a:t>
            </a:r>
            <a:r>
              <a:rPr lang="fr-FR" sz="800" dirty="0">
                <a:solidFill>
                  <a:schemeClr val="tx1">
                    <a:lumMod val="50000"/>
                    <a:lumOff val="50000"/>
                  </a:schemeClr>
                </a:solidFill>
              </a:rPr>
              <a:t> </a:t>
            </a:r>
            <a:r>
              <a:rPr lang="fr-FR" sz="800" dirty="0" err="1">
                <a:solidFill>
                  <a:schemeClr val="tx1">
                    <a:lumMod val="50000"/>
                    <a:lumOff val="50000"/>
                  </a:schemeClr>
                </a:solidFill>
              </a:rPr>
              <a:t>recurrent</a:t>
            </a:r>
            <a:r>
              <a:rPr lang="fr-FR" sz="800" dirty="0">
                <a:solidFill>
                  <a:schemeClr val="tx1">
                    <a:lumMod val="50000"/>
                    <a:lumOff val="50000"/>
                  </a:schemeClr>
                </a:solidFill>
              </a:rPr>
              <a:t> </a:t>
            </a:r>
            <a:r>
              <a:rPr lang="fr-FR" sz="800" dirty="0" err="1">
                <a:solidFill>
                  <a:schemeClr val="tx1">
                    <a:lumMod val="50000"/>
                    <a:lumOff val="50000"/>
                  </a:schemeClr>
                </a:solidFill>
              </a:rPr>
              <a:t>attacks</a:t>
            </a:r>
            <a:r>
              <a:rPr lang="fr-FR" sz="800" dirty="0">
                <a:solidFill>
                  <a:schemeClr val="tx1">
                    <a:lumMod val="50000"/>
                    <a:lumOff val="50000"/>
                  </a:schemeClr>
                </a:solidFill>
              </a:rPr>
              <a:t> of acute </a:t>
            </a:r>
            <a:r>
              <a:rPr lang="fr-FR" sz="800" dirty="0" err="1">
                <a:solidFill>
                  <a:schemeClr val="tx1">
                    <a:lumMod val="50000"/>
                    <a:lumOff val="50000"/>
                  </a:schemeClr>
                </a:solidFill>
              </a:rPr>
              <a:t>hepatic</a:t>
            </a:r>
            <a:r>
              <a:rPr lang="fr-FR" sz="800" dirty="0">
                <a:solidFill>
                  <a:schemeClr val="tx1">
                    <a:lumMod val="50000"/>
                    <a:lumOff val="50000"/>
                  </a:schemeClr>
                </a:solidFill>
              </a:rPr>
              <a:t> </a:t>
            </a:r>
            <a:r>
              <a:rPr lang="fr-FR" sz="800" dirty="0" err="1">
                <a:solidFill>
                  <a:schemeClr val="tx1">
                    <a:lumMod val="50000"/>
                    <a:lumOff val="50000"/>
                  </a:schemeClr>
                </a:solidFill>
              </a:rPr>
              <a:t>porphyria</a:t>
            </a:r>
            <a:r>
              <a:rPr lang="fr-FR" sz="800" dirty="0">
                <a:solidFill>
                  <a:schemeClr val="tx1">
                    <a:lumMod val="50000"/>
                    <a:lumOff val="50000"/>
                  </a:schemeClr>
                </a:solidFill>
              </a:rPr>
              <a:t>: A qualitative </a:t>
            </a:r>
            <a:r>
              <a:rPr lang="fr-FR" sz="800" dirty="0" err="1">
                <a:solidFill>
                  <a:schemeClr val="tx1">
                    <a:lumMod val="50000"/>
                    <a:lumOff val="50000"/>
                  </a:schemeClr>
                </a:solidFill>
              </a:rPr>
              <a:t>study</a:t>
            </a:r>
            <a:r>
              <a:rPr lang="fr-FR" sz="800" dirty="0">
                <a:solidFill>
                  <a:schemeClr val="tx1">
                    <a:lumMod val="50000"/>
                    <a:lumOff val="50000"/>
                  </a:schemeClr>
                </a:solidFill>
              </a:rPr>
              <a:t>. Mol Genet </a:t>
            </a:r>
            <a:r>
              <a:rPr lang="fr-FR" sz="800" dirty="0" err="1">
                <a:solidFill>
                  <a:schemeClr val="tx1">
                    <a:lumMod val="50000"/>
                    <a:lumOff val="50000"/>
                  </a:schemeClr>
                </a:solidFill>
              </a:rPr>
              <a:t>Metab</a:t>
            </a:r>
            <a:r>
              <a:rPr lang="fr-FR" sz="800" dirty="0">
                <a:solidFill>
                  <a:schemeClr val="tx1">
                    <a:lumMod val="50000"/>
                    <a:lumOff val="50000"/>
                  </a:schemeClr>
                </a:solidFill>
              </a:rPr>
              <a:t>. 2016;119(3):278-283. doi:10.1016/j.ymgme.2016.08.006.</a:t>
            </a:r>
          </a:p>
          <a:p>
            <a:pPr marL="228600" indent="-228600">
              <a:buFont typeface="+mj-lt"/>
              <a:buAutoNum type="arabicPeriod"/>
            </a:pPr>
            <a:r>
              <a:rPr lang="fr-FR" sz="800" dirty="0" err="1">
                <a:solidFill>
                  <a:schemeClr val="tx1">
                    <a:lumMod val="50000"/>
                    <a:lumOff val="50000"/>
                  </a:schemeClr>
                </a:solidFill>
              </a:rPr>
              <a:t>Gouya</a:t>
            </a:r>
            <a:r>
              <a:rPr lang="fr-FR" sz="800" dirty="0">
                <a:solidFill>
                  <a:schemeClr val="tx1">
                    <a:lumMod val="50000"/>
                    <a:lumOff val="50000"/>
                  </a:schemeClr>
                </a:solidFill>
              </a:rPr>
              <a:t> L, Ventura P, </a:t>
            </a:r>
            <a:r>
              <a:rPr lang="fr-FR" sz="800" dirty="0" err="1">
                <a:solidFill>
                  <a:schemeClr val="tx1">
                    <a:lumMod val="50000"/>
                    <a:lumOff val="50000"/>
                  </a:schemeClr>
                </a:solidFill>
              </a:rPr>
              <a:t>Balwani</a:t>
            </a:r>
            <a:r>
              <a:rPr lang="fr-FR" sz="800" dirty="0">
                <a:solidFill>
                  <a:schemeClr val="tx1">
                    <a:lumMod val="50000"/>
                    <a:lumOff val="50000"/>
                  </a:schemeClr>
                </a:solidFill>
              </a:rPr>
              <a:t> M, et al. EXPLORE: A Prospective, Multinational, Natural </a:t>
            </a:r>
            <a:r>
              <a:rPr lang="fr-FR" sz="800" dirty="0" err="1">
                <a:solidFill>
                  <a:schemeClr val="tx1">
                    <a:lumMod val="50000"/>
                    <a:lumOff val="50000"/>
                  </a:schemeClr>
                </a:solidFill>
              </a:rPr>
              <a:t>History</a:t>
            </a:r>
            <a:r>
              <a:rPr lang="fr-FR" sz="800" dirty="0">
                <a:solidFill>
                  <a:schemeClr val="tx1">
                    <a:lumMod val="50000"/>
                    <a:lumOff val="50000"/>
                  </a:schemeClr>
                </a:solidFill>
              </a:rPr>
              <a:t> </a:t>
            </a:r>
            <a:r>
              <a:rPr lang="fr-FR" sz="800" dirty="0" err="1">
                <a:solidFill>
                  <a:schemeClr val="tx1">
                    <a:lumMod val="50000"/>
                    <a:lumOff val="50000"/>
                  </a:schemeClr>
                </a:solidFill>
              </a:rPr>
              <a:t>Study</a:t>
            </a:r>
            <a:r>
              <a:rPr lang="fr-FR" sz="800" dirty="0">
                <a:solidFill>
                  <a:schemeClr val="tx1">
                    <a:lumMod val="50000"/>
                    <a:lumOff val="50000"/>
                  </a:schemeClr>
                </a:solidFill>
              </a:rPr>
              <a:t> of Patients </a:t>
            </a:r>
            <a:r>
              <a:rPr lang="fr-FR" sz="800" dirty="0" err="1">
                <a:solidFill>
                  <a:schemeClr val="tx1">
                    <a:lumMod val="50000"/>
                    <a:lumOff val="50000"/>
                  </a:schemeClr>
                </a:solidFill>
              </a:rPr>
              <a:t>with</a:t>
            </a:r>
            <a:r>
              <a:rPr lang="fr-FR" sz="800" dirty="0">
                <a:solidFill>
                  <a:schemeClr val="tx1">
                    <a:lumMod val="50000"/>
                    <a:lumOff val="50000"/>
                  </a:schemeClr>
                </a:solidFill>
              </a:rPr>
              <a:t> Acute </a:t>
            </a:r>
            <a:r>
              <a:rPr lang="fr-FR" sz="800" dirty="0" err="1">
                <a:solidFill>
                  <a:schemeClr val="tx1">
                    <a:lumMod val="50000"/>
                    <a:lumOff val="50000"/>
                  </a:schemeClr>
                </a:solidFill>
              </a:rPr>
              <a:t>Hepatic</a:t>
            </a:r>
            <a:r>
              <a:rPr lang="fr-FR" sz="800" dirty="0">
                <a:solidFill>
                  <a:schemeClr val="tx1">
                    <a:lumMod val="50000"/>
                    <a:lumOff val="50000"/>
                  </a:schemeClr>
                </a:solidFill>
              </a:rPr>
              <a:t> </a:t>
            </a:r>
            <a:r>
              <a:rPr lang="fr-FR" sz="800" dirty="0" err="1">
                <a:solidFill>
                  <a:schemeClr val="tx1">
                    <a:lumMod val="50000"/>
                    <a:lumOff val="50000"/>
                  </a:schemeClr>
                </a:solidFill>
              </a:rPr>
              <a:t>Porphyria</a:t>
            </a:r>
            <a:r>
              <a:rPr lang="fr-FR" sz="800" dirty="0">
                <a:solidFill>
                  <a:schemeClr val="tx1">
                    <a:lumMod val="50000"/>
                    <a:lumOff val="50000"/>
                  </a:schemeClr>
                </a:solidFill>
              </a:rPr>
              <a:t> </a:t>
            </a:r>
            <a:r>
              <a:rPr lang="fr-FR" sz="800" dirty="0" err="1">
                <a:solidFill>
                  <a:schemeClr val="tx1">
                    <a:lumMod val="50000"/>
                    <a:lumOff val="50000"/>
                  </a:schemeClr>
                </a:solidFill>
              </a:rPr>
              <a:t>with</a:t>
            </a:r>
            <a:r>
              <a:rPr lang="fr-FR" sz="800" dirty="0">
                <a:solidFill>
                  <a:schemeClr val="tx1">
                    <a:lumMod val="50000"/>
                    <a:lumOff val="50000"/>
                  </a:schemeClr>
                </a:solidFill>
              </a:rPr>
              <a:t> </a:t>
            </a:r>
            <a:r>
              <a:rPr lang="fr-FR" sz="800" dirty="0" err="1">
                <a:solidFill>
                  <a:schemeClr val="tx1">
                    <a:lumMod val="50000"/>
                    <a:lumOff val="50000"/>
                  </a:schemeClr>
                </a:solidFill>
              </a:rPr>
              <a:t>Recurrent</a:t>
            </a:r>
            <a:r>
              <a:rPr lang="fr-FR" sz="800" dirty="0">
                <a:solidFill>
                  <a:schemeClr val="tx1">
                    <a:lumMod val="50000"/>
                    <a:lumOff val="50000"/>
                  </a:schemeClr>
                </a:solidFill>
              </a:rPr>
              <a:t> </a:t>
            </a:r>
            <a:r>
              <a:rPr lang="fr-FR" sz="800" dirty="0" err="1">
                <a:solidFill>
                  <a:schemeClr val="tx1">
                    <a:lumMod val="50000"/>
                    <a:lumOff val="50000"/>
                  </a:schemeClr>
                </a:solidFill>
              </a:rPr>
              <a:t>Attacks</a:t>
            </a:r>
            <a:r>
              <a:rPr lang="fr-FR" sz="800" dirty="0">
                <a:solidFill>
                  <a:schemeClr val="tx1">
                    <a:lumMod val="50000"/>
                    <a:lumOff val="50000"/>
                  </a:schemeClr>
                </a:solidFill>
              </a:rPr>
              <a:t>. </a:t>
            </a:r>
            <a:r>
              <a:rPr lang="fr-FR" sz="800" dirty="0" err="1">
                <a:solidFill>
                  <a:schemeClr val="tx1">
                    <a:lumMod val="50000"/>
                    <a:lumOff val="50000"/>
                  </a:schemeClr>
                </a:solidFill>
              </a:rPr>
              <a:t>Hepatology</a:t>
            </a:r>
            <a:r>
              <a:rPr lang="fr-FR" sz="800" dirty="0">
                <a:solidFill>
                  <a:schemeClr val="tx1">
                    <a:lumMod val="50000"/>
                    <a:lumOff val="50000"/>
                  </a:schemeClr>
                </a:solidFill>
              </a:rPr>
              <a:t>. 2020;71(5):1546-1558. doi:10.1002/hep.30936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60" y="598752"/>
            <a:ext cx="7564589" cy="596900"/>
          </a:xfrm>
          <a:prstGeom prst="rect">
            <a:avLst/>
          </a:prstGeom>
        </p:spPr>
      </p:pic>
      <p:sp>
        <p:nvSpPr>
          <p:cNvPr id="26" name="TextBox 25">
            <a:extLst>
              <a:ext uri="{FF2B5EF4-FFF2-40B4-BE49-F238E27FC236}">
                <a16:creationId xmlns:a16="http://schemas.microsoft.com/office/drawing/2014/main" id="{96752D96-4497-5F4F-8EC1-964D2CA8B4B5}"/>
              </a:ext>
            </a:extLst>
          </p:cNvPr>
          <p:cNvSpPr txBox="1"/>
          <p:nvPr/>
        </p:nvSpPr>
        <p:spPr>
          <a:xfrm>
            <a:off x="2876347" y="4050109"/>
            <a:ext cx="3687328" cy="1938992"/>
          </a:xfrm>
          <a:prstGeom prst="rect">
            <a:avLst/>
          </a:prstGeom>
          <a:noFill/>
        </p:spPr>
        <p:txBody>
          <a:bodyPr wrap="square" rtlCol="0">
            <a:spAutoFit/>
          </a:bodyPr>
          <a:lstStyle/>
          <a:p>
            <a:r>
              <a:rPr lang="fr-FR" sz="2400" dirty="0"/>
              <a:t>Des taux élevés de toxines </a:t>
            </a:r>
          </a:p>
          <a:p>
            <a:r>
              <a:rPr lang="fr-FR" sz="2400" dirty="0"/>
              <a:t>peuvent entraîner des crises aiguës, des symptômes chroniques et des complications à long terme</a:t>
            </a:r>
            <a:r>
              <a:rPr lang="fr-FR" sz="2400" baseline="30000" dirty="0"/>
              <a:t>2</a:t>
            </a:r>
          </a:p>
        </p:txBody>
      </p:sp>
      <p:sp>
        <p:nvSpPr>
          <p:cNvPr id="27" name="Oval 26"/>
          <p:cNvSpPr/>
          <p:nvPr/>
        </p:nvSpPr>
        <p:spPr>
          <a:xfrm>
            <a:off x="1744600" y="202539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p:cNvSpPr/>
          <p:nvPr/>
        </p:nvSpPr>
        <p:spPr>
          <a:xfrm>
            <a:off x="1744600"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p:cNvPicPr>
            <a:picLocks noChangeAspect="1"/>
          </p:cNvPicPr>
          <p:nvPr/>
        </p:nvPicPr>
        <p:blipFill>
          <a:blip r:embed="rId5"/>
          <a:stretch>
            <a:fillRect/>
          </a:stretch>
        </p:blipFill>
        <p:spPr>
          <a:xfrm>
            <a:off x="1860853" y="3986608"/>
            <a:ext cx="962025" cy="962025"/>
          </a:xfrm>
          <a:prstGeom prst="rect">
            <a:avLst/>
          </a:prstGeom>
        </p:spPr>
      </p:pic>
      <p:sp>
        <p:nvSpPr>
          <p:cNvPr id="17" name="TextBox 16">
            <a:extLst>
              <a:ext uri="{FF2B5EF4-FFF2-40B4-BE49-F238E27FC236}">
                <a16:creationId xmlns:a16="http://schemas.microsoft.com/office/drawing/2014/main" id="{96752D96-4497-5F4F-8EC1-964D2CA8B4B5}"/>
              </a:ext>
            </a:extLst>
          </p:cNvPr>
          <p:cNvSpPr txBox="1"/>
          <p:nvPr/>
        </p:nvSpPr>
        <p:spPr>
          <a:xfrm>
            <a:off x="7827550" y="4050109"/>
            <a:ext cx="3205540" cy="1938992"/>
          </a:xfrm>
          <a:prstGeom prst="rect">
            <a:avLst/>
          </a:prstGeom>
          <a:noFill/>
        </p:spPr>
        <p:txBody>
          <a:bodyPr wrap="square" rtlCol="0">
            <a:spAutoFit/>
          </a:bodyPr>
          <a:lstStyle/>
          <a:p>
            <a:r>
              <a:rPr lang="fr-FR" sz="2400" dirty="0"/>
              <a:t>Le fonctionnement au quotidien et la qualité de vie peuvent être impactés de manière significative</a:t>
            </a:r>
            <a:r>
              <a:rPr lang="fr-FR" sz="2400" baseline="30000" dirty="0"/>
              <a:t>1</a:t>
            </a:r>
          </a:p>
        </p:txBody>
      </p:sp>
      <p:sp>
        <p:nvSpPr>
          <p:cNvPr id="18" name="Oval 17"/>
          <p:cNvSpPr/>
          <p:nvPr/>
        </p:nvSpPr>
        <p:spPr>
          <a:xfrm>
            <a:off x="6727553"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6"/>
          <a:stretch>
            <a:fillRect/>
          </a:stretch>
        </p:blipFill>
        <p:spPr>
          <a:xfrm>
            <a:off x="6849650" y="4081581"/>
            <a:ext cx="914400" cy="914400"/>
          </a:xfrm>
          <a:prstGeom prst="rect">
            <a:avLst/>
          </a:prstGeom>
        </p:spPr>
      </p:pic>
      <p:sp>
        <p:nvSpPr>
          <p:cNvPr id="4" name="Oval 3"/>
          <p:cNvSpPr/>
          <p:nvPr/>
        </p:nvSpPr>
        <p:spPr>
          <a:xfrm>
            <a:off x="2015611" y="2195871"/>
            <a:ext cx="516197" cy="51619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69113" y="1859293"/>
            <a:ext cx="1120602" cy="1120602"/>
          </a:xfrm>
          <a:prstGeom prst="rect">
            <a:avLst/>
          </a:prstGeom>
        </p:spPr>
      </p:pic>
    </p:spTree>
    <p:extLst>
      <p:ext uri="{BB962C8B-B14F-4D97-AF65-F5344CB8AC3E}">
        <p14:creationId xmlns:p14="http://schemas.microsoft.com/office/powerpoint/2010/main" val="14081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7" y="4317999"/>
            <a:ext cx="11615869" cy="1571624"/>
          </a:xfrm>
          <a:prstGeom prst="rect">
            <a:avLst/>
          </a:prstGeom>
        </p:spPr>
      </p:pic>
      <p:sp>
        <p:nvSpPr>
          <p:cNvPr id="2" name="Title 1"/>
          <p:cNvSpPr>
            <a:spLocks noGrp="1"/>
          </p:cNvSpPr>
          <p:nvPr>
            <p:ph type="title"/>
          </p:nvPr>
        </p:nvSpPr>
        <p:spPr/>
        <p:txBody>
          <a:bodyPr/>
          <a:lstStyle/>
          <a:p>
            <a:r>
              <a:rPr lang="fr-FR">
                <a:solidFill>
                  <a:schemeClr val="tx2"/>
                </a:solidFill>
              </a:rPr>
              <a:t>Les quatre types de PHA </a:t>
            </a:r>
          </a:p>
        </p:txBody>
      </p:sp>
      <p:sp>
        <p:nvSpPr>
          <p:cNvPr id="4" name="Rectangle 3">
            <a:extLst>
              <a:ext uri="{FF2B5EF4-FFF2-40B4-BE49-F238E27FC236}">
                <a16:creationId xmlns:a16="http://schemas.microsoft.com/office/drawing/2014/main" id="{28039A54-289C-9C49-A184-D536F742EF0F}"/>
              </a:ext>
            </a:extLst>
          </p:cNvPr>
          <p:cNvSpPr/>
          <p:nvPr/>
        </p:nvSpPr>
        <p:spPr>
          <a:xfrm>
            <a:off x="400217" y="3733601"/>
            <a:ext cx="1981660" cy="338554"/>
          </a:xfrm>
          <a:prstGeom prst="rect">
            <a:avLst/>
          </a:prstGeom>
        </p:spPr>
        <p:txBody>
          <a:bodyPr wrap="square">
            <a:spAutoFit/>
          </a:bodyPr>
          <a:lstStyle/>
          <a:p>
            <a:r>
              <a:rPr lang="fr-FR" sz="1600">
                <a:solidFill>
                  <a:schemeClr val="tx2"/>
                </a:solidFill>
              </a:rPr>
              <a:t>La plus fréquente</a:t>
            </a:r>
          </a:p>
        </p:txBody>
      </p:sp>
      <p:sp>
        <p:nvSpPr>
          <p:cNvPr id="7" name="Rectangle 6">
            <a:extLst>
              <a:ext uri="{FF2B5EF4-FFF2-40B4-BE49-F238E27FC236}">
                <a16:creationId xmlns:a16="http://schemas.microsoft.com/office/drawing/2014/main" id="{14354B0B-BAB3-3242-8A0E-DFB933F27D72}"/>
              </a:ext>
            </a:extLst>
          </p:cNvPr>
          <p:cNvSpPr/>
          <p:nvPr/>
        </p:nvSpPr>
        <p:spPr>
          <a:xfrm>
            <a:off x="903007" y="4647504"/>
            <a:ext cx="10541000" cy="830997"/>
          </a:xfrm>
          <a:prstGeom prst="rect">
            <a:avLst/>
          </a:prstGeom>
        </p:spPr>
        <p:txBody>
          <a:bodyPr wrap="square">
            <a:spAutoFit/>
          </a:bodyPr>
          <a:lstStyle/>
          <a:p>
            <a:pPr algn="ctr"/>
            <a:r>
              <a:rPr lang="fr-FR" sz="2400"/>
              <a:t>Chaque type de PHA est causé par une mutation génétique spécifique, </a:t>
            </a:r>
          </a:p>
          <a:p>
            <a:pPr algn="ctr"/>
            <a:r>
              <a:rPr lang="fr-FR" sz="2400"/>
              <a:t>qui inhibe la production d’une certaine enzyme dans la voie de synthèse de l’hème</a:t>
            </a:r>
            <a:r>
              <a:rPr lang="fr-FR" sz="2400" baseline="30000"/>
              <a:t>3</a:t>
            </a:r>
            <a:r>
              <a:rPr lang="fr-FR" sz="2400"/>
              <a:t> </a:t>
            </a:r>
          </a:p>
        </p:txBody>
      </p:sp>
      <p:sp>
        <p:nvSpPr>
          <p:cNvPr id="9" name="Slide Number Placeholder 8"/>
          <p:cNvSpPr>
            <a:spLocks noGrp="1"/>
          </p:cNvSpPr>
          <p:nvPr>
            <p:ph type="sldNum" sz="quarter" idx="12"/>
          </p:nvPr>
        </p:nvSpPr>
        <p:spPr/>
        <p:txBody>
          <a:bodyPr/>
          <a:lstStyle/>
          <a:p>
            <a:fld id="{DE3260E4-ED7B-584B-A073-E37901C7426D}" type="slidenum">
              <a:rPr lang="en-US" smtClean="0"/>
              <a:t>4</a:t>
            </a:fld>
            <a:endParaRPr lang="en-US"/>
          </a:p>
        </p:txBody>
      </p:sp>
      <p:sp>
        <p:nvSpPr>
          <p:cNvPr id="10" name="Footer Placeholder 6"/>
          <p:cNvSpPr>
            <a:spLocks noGrp="1"/>
          </p:cNvSpPr>
          <p:nvPr>
            <p:ph type="ftr" sz="quarter" idx="11"/>
          </p:nvPr>
        </p:nvSpPr>
        <p:spPr>
          <a:xfrm>
            <a:off x="479592" y="6400147"/>
            <a:ext cx="11615869" cy="385796"/>
          </a:xfrm>
        </p:spPr>
        <p:txBody>
          <a:bodyPr/>
          <a:lstStyle/>
          <a:p>
            <a:pPr>
              <a:spcAft>
                <a:spcPts val="300"/>
              </a:spcAft>
              <a:tabLst>
                <a:tab pos="8120063" algn="l"/>
              </a:tabLst>
            </a:pPr>
            <a:r>
              <a:rPr lang="fr-FR" sz="700" dirty="0">
                <a:solidFill>
                  <a:schemeClr val="bg2">
                    <a:lumMod val="50000"/>
                  </a:schemeClr>
                </a:solidFill>
              </a:rPr>
              <a:t>PHA : porphyrie hépatique aiguë, AIP : porphyrie aiguë intermittente ; VP : porphyrie variegata ; CH : </a:t>
            </a:r>
            <a:r>
              <a:rPr lang="fr-FR" sz="700" dirty="0" err="1">
                <a:solidFill>
                  <a:schemeClr val="bg2">
                    <a:lumMod val="50000"/>
                  </a:schemeClr>
                </a:solidFill>
              </a:rPr>
              <a:t>coproporphyrie</a:t>
            </a:r>
            <a:r>
              <a:rPr lang="fr-FR" sz="700" dirty="0">
                <a:solidFill>
                  <a:schemeClr val="bg2">
                    <a:lumMod val="50000"/>
                  </a:schemeClr>
                </a:solidFill>
              </a:rPr>
              <a:t> héréditaire ; ADP : porphyrie par déficit en ALAD ; ALAD : acide </a:t>
            </a:r>
            <a:r>
              <a:rPr lang="fr-FR" sz="700" dirty="0" err="1">
                <a:solidFill>
                  <a:schemeClr val="bg2">
                    <a:lumMod val="50000"/>
                  </a:schemeClr>
                </a:solidFill>
              </a:rPr>
              <a:t>aminolévulinique</a:t>
            </a:r>
            <a:r>
              <a:rPr lang="fr-FR" sz="700" dirty="0">
                <a:solidFill>
                  <a:schemeClr val="bg2">
                    <a:lumMod val="50000"/>
                  </a:schemeClr>
                </a:solidFill>
              </a:rPr>
              <a:t> déshydratase</a:t>
            </a:r>
          </a:p>
          <a:p>
            <a:pPr marL="228600" indent="-228600">
              <a:buFont typeface="+mj-lt"/>
              <a:buAutoNum type="arabicPeriod"/>
            </a:pPr>
            <a:r>
              <a:rPr lang="fr-FR" sz="800" dirty="0">
                <a:solidFill>
                  <a:schemeClr val="tx1">
                    <a:lumMod val="50000"/>
                    <a:lumOff val="50000"/>
                  </a:schemeClr>
                </a:solidFill>
              </a:rPr>
              <a:t>Wang B, </a:t>
            </a:r>
            <a:r>
              <a:rPr lang="fr-FR" sz="800" dirty="0" err="1">
                <a:solidFill>
                  <a:schemeClr val="tx1">
                    <a:lumMod val="50000"/>
                    <a:lumOff val="50000"/>
                  </a:schemeClr>
                </a:solidFill>
              </a:rPr>
              <a:t>Rudnick</a:t>
            </a:r>
            <a:r>
              <a:rPr lang="fr-FR" sz="800" dirty="0">
                <a:solidFill>
                  <a:schemeClr val="tx1">
                    <a:lumMod val="50000"/>
                    <a:lumOff val="50000"/>
                  </a:schemeClr>
                </a:solidFill>
              </a:rPr>
              <a:t> S, </a:t>
            </a:r>
            <a:r>
              <a:rPr lang="fr-FR" sz="800" dirty="0" err="1">
                <a:solidFill>
                  <a:schemeClr val="tx1">
                    <a:lumMod val="50000"/>
                    <a:lumOff val="50000"/>
                  </a:schemeClr>
                </a:solidFill>
              </a:rPr>
              <a:t>Cengia</a:t>
            </a:r>
            <a:r>
              <a:rPr lang="fr-FR" sz="800" dirty="0">
                <a:solidFill>
                  <a:schemeClr val="tx1">
                    <a:lumMod val="50000"/>
                    <a:lumOff val="50000"/>
                  </a:schemeClr>
                </a:solidFill>
              </a:rPr>
              <a:t> B, </a:t>
            </a:r>
            <a:r>
              <a:rPr lang="fr-FR" sz="800" dirty="0" err="1">
                <a:solidFill>
                  <a:schemeClr val="tx1">
                    <a:lumMod val="50000"/>
                    <a:lumOff val="50000"/>
                  </a:schemeClr>
                </a:solidFill>
              </a:rPr>
              <a:t>Bonkovsky</a:t>
            </a:r>
            <a:r>
              <a:rPr lang="fr-FR" sz="800" dirty="0">
                <a:solidFill>
                  <a:schemeClr val="tx1">
                    <a:lumMod val="50000"/>
                    <a:lumOff val="50000"/>
                  </a:schemeClr>
                </a:solidFill>
              </a:rPr>
              <a:t> HL. Acute </a:t>
            </a:r>
            <a:r>
              <a:rPr lang="fr-FR" sz="800" dirty="0" err="1">
                <a:solidFill>
                  <a:schemeClr val="tx1">
                    <a:lumMod val="50000"/>
                    <a:lumOff val="50000"/>
                  </a:schemeClr>
                </a:solidFill>
              </a:rPr>
              <a:t>Hepatic</a:t>
            </a:r>
            <a:r>
              <a:rPr lang="fr-FR" sz="800" dirty="0">
                <a:solidFill>
                  <a:schemeClr val="tx1">
                    <a:lumMod val="50000"/>
                    <a:lumOff val="50000"/>
                  </a:schemeClr>
                </a:solidFill>
              </a:rPr>
              <a:t> </a:t>
            </a:r>
            <a:r>
              <a:rPr lang="fr-FR" sz="800" dirty="0" err="1">
                <a:solidFill>
                  <a:schemeClr val="tx1">
                    <a:lumMod val="50000"/>
                    <a:lumOff val="50000"/>
                  </a:schemeClr>
                </a:solidFill>
              </a:rPr>
              <a:t>Porphyrias</a:t>
            </a:r>
            <a:r>
              <a:rPr lang="fr-FR" sz="800" dirty="0">
                <a:solidFill>
                  <a:schemeClr val="tx1">
                    <a:lumMod val="50000"/>
                    <a:lumOff val="50000"/>
                  </a:schemeClr>
                </a:solidFill>
              </a:rPr>
              <a:t>: </a:t>
            </a:r>
            <a:r>
              <a:rPr lang="fr-FR" sz="800" dirty="0" err="1">
                <a:solidFill>
                  <a:schemeClr val="tx1">
                    <a:lumMod val="50000"/>
                    <a:lumOff val="50000"/>
                  </a:schemeClr>
                </a:solidFill>
              </a:rPr>
              <a:t>Review</a:t>
            </a:r>
            <a:r>
              <a:rPr lang="fr-FR" sz="800" dirty="0">
                <a:solidFill>
                  <a:schemeClr val="tx1">
                    <a:lumMod val="50000"/>
                    <a:lumOff val="50000"/>
                  </a:schemeClr>
                </a:solidFill>
              </a:rPr>
              <a:t> and </a:t>
            </a:r>
            <a:r>
              <a:rPr lang="fr-FR" sz="800" dirty="0" err="1">
                <a:solidFill>
                  <a:schemeClr val="tx1">
                    <a:lumMod val="50000"/>
                    <a:lumOff val="50000"/>
                  </a:schemeClr>
                </a:solidFill>
              </a:rPr>
              <a:t>Recent</a:t>
            </a:r>
            <a:r>
              <a:rPr lang="fr-FR" sz="800" dirty="0">
                <a:solidFill>
                  <a:schemeClr val="tx1">
                    <a:lumMod val="50000"/>
                    <a:lumOff val="50000"/>
                  </a:schemeClr>
                </a:solidFill>
              </a:rPr>
              <a:t> Progress. </a:t>
            </a:r>
            <a:r>
              <a:rPr lang="fr-FR" sz="800" dirty="0" err="1">
                <a:solidFill>
                  <a:schemeClr val="tx1">
                    <a:lumMod val="50000"/>
                    <a:lumOff val="50000"/>
                  </a:schemeClr>
                </a:solidFill>
              </a:rPr>
              <a:t>Hepatol</a:t>
            </a:r>
            <a:r>
              <a:rPr lang="fr-FR" sz="800" dirty="0">
                <a:solidFill>
                  <a:schemeClr val="tx1">
                    <a:lumMod val="50000"/>
                    <a:lumOff val="50000"/>
                  </a:schemeClr>
                </a:solidFill>
              </a:rPr>
              <a:t> Commun. 2018 ;3(2) :193-206. Publié le 20 décembre 2018. doi:10.1002/hep4.1297.</a:t>
            </a:r>
          </a:p>
          <a:p>
            <a:pPr marL="228600" indent="-228600">
              <a:buFont typeface="+mj-lt"/>
              <a:buAutoNum type="arabicPeriod"/>
            </a:pPr>
            <a:r>
              <a:rPr lang="fr-FR" sz="800" dirty="0">
                <a:solidFill>
                  <a:schemeClr val="tx1">
                    <a:lumMod val="50000"/>
                    <a:lumOff val="50000"/>
                  </a:schemeClr>
                </a:solidFill>
              </a:rPr>
              <a:t>Elder G, Harper P, Badminton M, Sandberg S, </a:t>
            </a:r>
            <a:r>
              <a:rPr lang="fr-FR" sz="800" dirty="0" err="1">
                <a:solidFill>
                  <a:schemeClr val="tx1">
                    <a:lumMod val="50000"/>
                    <a:lumOff val="50000"/>
                  </a:schemeClr>
                </a:solidFill>
              </a:rPr>
              <a:t>Deybach</a:t>
            </a:r>
            <a:r>
              <a:rPr lang="fr-FR" sz="800" dirty="0">
                <a:solidFill>
                  <a:schemeClr val="tx1">
                    <a:lumMod val="50000"/>
                    <a:lumOff val="50000"/>
                  </a:schemeClr>
                </a:solidFill>
              </a:rPr>
              <a:t> JC. The incidence of </a:t>
            </a:r>
            <a:r>
              <a:rPr lang="fr-FR" sz="800" dirty="0" err="1">
                <a:solidFill>
                  <a:schemeClr val="tx1">
                    <a:lumMod val="50000"/>
                    <a:lumOff val="50000"/>
                  </a:schemeClr>
                </a:solidFill>
              </a:rPr>
              <a:t>inherited</a:t>
            </a:r>
            <a:r>
              <a:rPr lang="fr-FR" sz="800" dirty="0">
                <a:solidFill>
                  <a:schemeClr val="tx1">
                    <a:lumMod val="50000"/>
                    <a:lumOff val="50000"/>
                  </a:schemeClr>
                </a:solidFill>
              </a:rPr>
              <a:t> </a:t>
            </a:r>
            <a:r>
              <a:rPr lang="fr-FR" sz="800" dirty="0" err="1">
                <a:solidFill>
                  <a:schemeClr val="tx1">
                    <a:lumMod val="50000"/>
                    <a:lumOff val="50000"/>
                  </a:schemeClr>
                </a:solidFill>
              </a:rPr>
              <a:t>porphyrias</a:t>
            </a:r>
            <a:r>
              <a:rPr lang="fr-FR" sz="800" dirty="0">
                <a:solidFill>
                  <a:schemeClr val="tx1">
                    <a:lumMod val="50000"/>
                    <a:lumOff val="50000"/>
                  </a:schemeClr>
                </a:solidFill>
              </a:rPr>
              <a:t> in Europe. J </a:t>
            </a:r>
            <a:r>
              <a:rPr lang="fr-FR" sz="800" dirty="0" err="1">
                <a:solidFill>
                  <a:schemeClr val="tx1">
                    <a:lumMod val="50000"/>
                    <a:lumOff val="50000"/>
                  </a:schemeClr>
                </a:solidFill>
              </a:rPr>
              <a:t>Inherit</a:t>
            </a:r>
            <a:r>
              <a:rPr lang="fr-FR" sz="800" dirty="0">
                <a:solidFill>
                  <a:schemeClr val="tx1">
                    <a:lumMod val="50000"/>
                    <a:lumOff val="50000"/>
                  </a:schemeClr>
                </a:solidFill>
              </a:rPr>
              <a:t> </a:t>
            </a:r>
            <a:r>
              <a:rPr lang="fr-FR" sz="800" dirty="0" err="1">
                <a:solidFill>
                  <a:schemeClr val="tx1">
                    <a:lumMod val="50000"/>
                    <a:lumOff val="50000"/>
                  </a:schemeClr>
                </a:solidFill>
              </a:rPr>
              <a:t>Metab</a:t>
            </a:r>
            <a:r>
              <a:rPr lang="fr-FR" sz="800" dirty="0">
                <a:solidFill>
                  <a:schemeClr val="tx1">
                    <a:lumMod val="50000"/>
                    <a:lumOff val="50000"/>
                  </a:schemeClr>
                </a:solidFill>
              </a:rPr>
              <a:t> Dis. 2013;36(5):849-857. doi:10.1007/s10545-012-9544-4</a:t>
            </a:r>
          </a:p>
          <a:p>
            <a:pPr marL="228600" indent="-228600">
              <a:buFont typeface="+mj-lt"/>
              <a:buAutoNum type="arabicPeriod"/>
            </a:pPr>
            <a:r>
              <a:rPr lang="fr-FR" sz="800" dirty="0" err="1">
                <a:solidFill>
                  <a:schemeClr val="tx1">
                    <a:lumMod val="50000"/>
                    <a:lumOff val="50000"/>
                  </a:schemeClr>
                </a:solidFill>
              </a:rPr>
              <a:t>Bissell</a:t>
            </a:r>
            <a:r>
              <a:rPr lang="fr-FR" sz="800" dirty="0">
                <a:solidFill>
                  <a:schemeClr val="tx1">
                    <a:lumMod val="50000"/>
                    <a:lumOff val="50000"/>
                  </a:schemeClr>
                </a:solidFill>
              </a:rPr>
              <a:t> DM &amp; Wang B. J C/,n </a:t>
            </a:r>
            <a:r>
              <a:rPr lang="fr-FR" sz="800" dirty="0" err="1">
                <a:solidFill>
                  <a:schemeClr val="tx1">
                    <a:lumMod val="50000"/>
                    <a:lumOff val="50000"/>
                  </a:schemeClr>
                </a:solidFill>
              </a:rPr>
              <a:t>Transl</a:t>
            </a:r>
            <a:r>
              <a:rPr lang="fr-FR" sz="800" dirty="0">
                <a:solidFill>
                  <a:schemeClr val="tx1">
                    <a:lumMod val="50000"/>
                    <a:lumOff val="50000"/>
                  </a:schemeClr>
                </a:solidFill>
              </a:rPr>
              <a:t> </a:t>
            </a:r>
            <a:r>
              <a:rPr lang="fr-FR" sz="800" dirty="0" err="1">
                <a:solidFill>
                  <a:schemeClr val="tx1">
                    <a:lumMod val="50000"/>
                    <a:lumOff val="50000"/>
                  </a:schemeClr>
                </a:solidFill>
              </a:rPr>
              <a:t>Hepatol</a:t>
            </a:r>
            <a:r>
              <a:rPr lang="fr-FR" sz="800" dirty="0">
                <a:solidFill>
                  <a:schemeClr val="tx1">
                    <a:lumMod val="50000"/>
                    <a:lumOff val="50000"/>
                  </a:schemeClr>
                </a:solidFill>
              </a:rPr>
              <a:t>. Mars 2015,3(1):17-26.</a:t>
            </a:r>
          </a:p>
        </p:txBody>
      </p:sp>
      <p:pic>
        <p:nvPicPr>
          <p:cNvPr id="12" name="Picture 11">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5006914" cy="596900"/>
          </a:xfrm>
          <a:prstGeom prst="rect">
            <a:avLst/>
          </a:prstGeom>
        </p:spPr>
      </p:pic>
      <p:sp>
        <p:nvSpPr>
          <p:cNvPr id="33" name="Rectangle 32">
            <a:extLst>
              <a:ext uri="{FF2B5EF4-FFF2-40B4-BE49-F238E27FC236}">
                <a16:creationId xmlns:a16="http://schemas.microsoft.com/office/drawing/2014/main" id="{28039A54-289C-9C49-A184-D536F742EF0F}"/>
              </a:ext>
            </a:extLst>
          </p:cNvPr>
          <p:cNvSpPr/>
          <p:nvPr/>
        </p:nvSpPr>
        <p:spPr>
          <a:xfrm>
            <a:off x="176932" y="1225632"/>
            <a:ext cx="3376483" cy="954107"/>
          </a:xfrm>
          <a:prstGeom prst="rect">
            <a:avLst/>
          </a:prstGeom>
        </p:spPr>
        <p:txBody>
          <a:bodyPr wrap="square">
            <a:spAutoFit/>
          </a:bodyPr>
          <a:lstStyle/>
          <a:p>
            <a:pPr marL="0" lvl="1" algn="ctr"/>
            <a:r>
              <a:rPr lang="fr-FR" sz="2800" b="1" dirty="0">
                <a:solidFill>
                  <a:srgbClr val="5C375E"/>
                </a:solidFill>
              </a:rPr>
              <a:t>Porphyrie aiguë intermittente (PAI)</a:t>
            </a:r>
            <a:r>
              <a:rPr lang="fr-FR" sz="2800" b="1" baseline="30000" dirty="0">
                <a:solidFill>
                  <a:srgbClr val="5C375E"/>
                </a:solidFill>
              </a:rPr>
              <a:t>1</a:t>
            </a:r>
          </a:p>
        </p:txBody>
      </p:sp>
      <p:sp>
        <p:nvSpPr>
          <p:cNvPr id="35" name="Rectangle 34">
            <a:extLst>
              <a:ext uri="{FF2B5EF4-FFF2-40B4-BE49-F238E27FC236}">
                <a16:creationId xmlns:a16="http://schemas.microsoft.com/office/drawing/2014/main" id="{28039A54-289C-9C49-A184-D536F742EF0F}"/>
              </a:ext>
            </a:extLst>
          </p:cNvPr>
          <p:cNvSpPr/>
          <p:nvPr/>
        </p:nvSpPr>
        <p:spPr>
          <a:xfrm>
            <a:off x="3622210" y="1717814"/>
            <a:ext cx="2804983" cy="861774"/>
          </a:xfrm>
          <a:prstGeom prst="rect">
            <a:avLst/>
          </a:prstGeom>
        </p:spPr>
        <p:txBody>
          <a:bodyPr wrap="square">
            <a:spAutoFit/>
          </a:bodyPr>
          <a:lstStyle/>
          <a:p>
            <a:pPr marL="0" lvl="1" algn="ctr"/>
            <a:r>
              <a:rPr lang="fr-FR" sz="2500" b="1" dirty="0">
                <a:solidFill>
                  <a:srgbClr val="5C375E"/>
                </a:solidFill>
              </a:rPr>
              <a:t>Porphyrie variegata (PV)</a:t>
            </a:r>
            <a:r>
              <a:rPr lang="fr-FR" sz="2500" b="1" baseline="30000" dirty="0">
                <a:solidFill>
                  <a:srgbClr val="5C375E"/>
                </a:solidFill>
              </a:rPr>
              <a:t>2</a:t>
            </a:r>
          </a:p>
        </p:txBody>
      </p:sp>
      <p:sp>
        <p:nvSpPr>
          <p:cNvPr id="36" name="Rectangle 35">
            <a:extLst>
              <a:ext uri="{FF2B5EF4-FFF2-40B4-BE49-F238E27FC236}">
                <a16:creationId xmlns:a16="http://schemas.microsoft.com/office/drawing/2014/main" id="{28039A54-289C-9C49-A184-D536F742EF0F}"/>
              </a:ext>
            </a:extLst>
          </p:cNvPr>
          <p:cNvSpPr/>
          <p:nvPr/>
        </p:nvSpPr>
        <p:spPr>
          <a:xfrm>
            <a:off x="6495988" y="2068353"/>
            <a:ext cx="3030572" cy="800219"/>
          </a:xfrm>
          <a:prstGeom prst="rect">
            <a:avLst/>
          </a:prstGeom>
        </p:spPr>
        <p:txBody>
          <a:bodyPr wrap="square">
            <a:spAutoFit/>
          </a:bodyPr>
          <a:lstStyle/>
          <a:p>
            <a:pPr marL="0" lvl="1" algn="ctr"/>
            <a:r>
              <a:rPr lang="fr-FR" sz="2300" b="1">
                <a:solidFill>
                  <a:srgbClr val="5C375E"/>
                </a:solidFill>
              </a:rPr>
              <a:t>Coproporphyrie héréditaire (CH)</a:t>
            </a:r>
            <a:r>
              <a:rPr lang="fr-FR" sz="2300" b="1" baseline="30000">
                <a:solidFill>
                  <a:srgbClr val="5C375E"/>
                </a:solidFill>
              </a:rPr>
              <a:t>2</a:t>
            </a:r>
          </a:p>
        </p:txBody>
      </p:sp>
      <p:sp>
        <p:nvSpPr>
          <p:cNvPr id="37" name="Rectangle 36">
            <a:extLst>
              <a:ext uri="{FF2B5EF4-FFF2-40B4-BE49-F238E27FC236}">
                <a16:creationId xmlns:a16="http://schemas.microsoft.com/office/drawing/2014/main" id="{28039A54-289C-9C49-A184-D536F742EF0F}"/>
              </a:ext>
            </a:extLst>
          </p:cNvPr>
          <p:cNvSpPr/>
          <p:nvPr/>
        </p:nvSpPr>
        <p:spPr>
          <a:xfrm>
            <a:off x="9595354" y="2616202"/>
            <a:ext cx="2377367" cy="707886"/>
          </a:xfrm>
          <a:prstGeom prst="rect">
            <a:avLst/>
          </a:prstGeom>
        </p:spPr>
        <p:txBody>
          <a:bodyPr wrap="square">
            <a:spAutoFit/>
          </a:bodyPr>
          <a:lstStyle/>
          <a:p>
            <a:pPr marL="0" lvl="1" algn="ctr"/>
            <a:r>
              <a:rPr lang="fr-FR" sz="2000" b="1" dirty="0">
                <a:solidFill>
                  <a:srgbClr val="5C375E"/>
                </a:solidFill>
              </a:rPr>
              <a:t>Porphyrie par déficit en ALAD (ADP)</a:t>
            </a:r>
            <a:r>
              <a:rPr lang="fr-FR" sz="2000" b="1" baseline="30000" dirty="0">
                <a:solidFill>
                  <a:srgbClr val="5C375E"/>
                </a:solidFill>
              </a:rPr>
              <a:t>3</a:t>
            </a:r>
          </a:p>
        </p:txBody>
      </p:sp>
      <p:sp>
        <p:nvSpPr>
          <p:cNvPr id="18" name="Rectangle 17">
            <a:extLst>
              <a:ext uri="{FF2B5EF4-FFF2-40B4-BE49-F238E27FC236}">
                <a16:creationId xmlns:a16="http://schemas.microsoft.com/office/drawing/2014/main" id="{28039A54-289C-9C49-A184-D536F742EF0F}"/>
              </a:ext>
            </a:extLst>
          </p:cNvPr>
          <p:cNvSpPr/>
          <p:nvPr/>
        </p:nvSpPr>
        <p:spPr>
          <a:xfrm>
            <a:off x="9850909" y="3733601"/>
            <a:ext cx="1981660" cy="338554"/>
          </a:xfrm>
          <a:prstGeom prst="rect">
            <a:avLst/>
          </a:prstGeom>
        </p:spPr>
        <p:txBody>
          <a:bodyPr wrap="square">
            <a:spAutoFit/>
          </a:bodyPr>
          <a:lstStyle/>
          <a:p>
            <a:pPr algn="r"/>
            <a:r>
              <a:rPr lang="fr-FR" sz="1600" dirty="0">
                <a:solidFill>
                  <a:schemeClr val="tx2"/>
                </a:solidFill>
              </a:rPr>
              <a:t>Extrêmement rare</a:t>
            </a:r>
          </a:p>
        </p:txBody>
      </p:sp>
      <p:sp>
        <p:nvSpPr>
          <p:cNvPr id="8" name="Isosceles Triangle 7"/>
          <p:cNvSpPr/>
          <p:nvPr/>
        </p:nvSpPr>
        <p:spPr>
          <a:xfrm>
            <a:off x="479592" y="2341462"/>
            <a:ext cx="11424334" cy="1373287"/>
          </a:xfrm>
          <a:prstGeom prst="triangle">
            <a:avLst>
              <a:gd name="adj" fmla="val 0"/>
            </a:avLst>
          </a:prstGeom>
          <a:gradFill flip="none" rotWithShape="1">
            <a:gsLst>
              <a:gs pos="0">
                <a:schemeClr val="tx2"/>
              </a:gs>
              <a:gs pos="100000">
                <a:srgbClr val="1B9AB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9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1570353" y="4127986"/>
            <a:ext cx="1768589" cy="607990"/>
          </a:xfrm>
          <a:prstGeom prst="rect">
            <a:avLst/>
          </a:prstGeom>
        </p:spPr>
      </p:pic>
      <p:sp>
        <p:nvSpPr>
          <p:cNvPr id="2" name="Title 1"/>
          <p:cNvSpPr>
            <a:spLocks noGrp="1"/>
          </p:cNvSpPr>
          <p:nvPr>
            <p:ph type="title"/>
          </p:nvPr>
        </p:nvSpPr>
        <p:spPr/>
        <p:txBody>
          <a:bodyPr/>
          <a:lstStyle/>
          <a:p>
            <a:r>
              <a:rPr lang="fr-FR"/>
              <a:t>C’est dans vos gènes </a:t>
            </a:r>
          </a:p>
        </p:txBody>
      </p:sp>
      <p:sp>
        <p:nvSpPr>
          <p:cNvPr id="9" name="Slide Number Placeholder 8"/>
          <p:cNvSpPr>
            <a:spLocks noGrp="1"/>
          </p:cNvSpPr>
          <p:nvPr>
            <p:ph type="sldNum" sz="quarter" idx="12"/>
          </p:nvPr>
        </p:nvSpPr>
        <p:spPr/>
        <p:txBody>
          <a:bodyPr/>
          <a:lstStyle/>
          <a:p>
            <a:fld id="{DE3260E4-ED7B-584B-A073-E37901C7426D}" type="slidenum">
              <a:rPr lang="en-US" smtClean="0"/>
              <a:t>5</a:t>
            </a:fld>
            <a:endParaRPr lang="en-US"/>
          </a:p>
        </p:txBody>
      </p:sp>
      <p:sp>
        <p:nvSpPr>
          <p:cNvPr id="10" name="Footer Placeholder 6"/>
          <p:cNvSpPr>
            <a:spLocks noGrp="1"/>
          </p:cNvSpPr>
          <p:nvPr>
            <p:ph type="ftr" sz="quarter" idx="11"/>
          </p:nvPr>
        </p:nvSpPr>
        <p:spPr>
          <a:xfrm>
            <a:off x="479593" y="6400147"/>
            <a:ext cx="11474282" cy="365125"/>
          </a:xfrm>
        </p:spPr>
        <p:txBody>
          <a:bodyPr/>
          <a:lstStyle/>
          <a:p>
            <a:pPr>
              <a:spcAft>
                <a:spcPts val="300"/>
              </a:spcAft>
              <a:tabLst>
                <a:tab pos="7777163" algn="l"/>
                <a:tab pos="9261475" algn="l"/>
              </a:tabLst>
            </a:pPr>
            <a:r>
              <a:rPr lang="fr-FR" sz="800" dirty="0">
                <a:solidFill>
                  <a:schemeClr val="bg2">
                    <a:lumMod val="50000"/>
                  </a:schemeClr>
                </a:solidFill>
              </a:rPr>
              <a:t>PHA : porphyrie hépatique aiguë 	 </a:t>
            </a:r>
          </a:p>
          <a:p>
            <a:pPr marL="228600" indent="-228600">
              <a:buFont typeface="+mj-lt"/>
              <a:buAutoNum type="arabicPeriod"/>
            </a:pPr>
            <a:r>
              <a:rPr lang="fr-FR" sz="800" dirty="0">
                <a:solidFill>
                  <a:schemeClr val="bg2">
                    <a:lumMod val="50000"/>
                  </a:schemeClr>
                </a:solidFill>
              </a:rPr>
              <a:t>Wang B, </a:t>
            </a:r>
            <a:r>
              <a:rPr lang="fr-FR" sz="800" dirty="0" err="1">
                <a:solidFill>
                  <a:schemeClr val="bg2">
                    <a:lumMod val="50000"/>
                  </a:schemeClr>
                </a:solidFill>
              </a:rPr>
              <a:t>Rudnick</a:t>
            </a:r>
            <a:r>
              <a:rPr lang="fr-FR" sz="800" dirty="0">
                <a:solidFill>
                  <a:schemeClr val="bg2">
                    <a:lumMod val="50000"/>
                  </a:schemeClr>
                </a:solidFill>
              </a:rPr>
              <a:t> S, </a:t>
            </a:r>
            <a:r>
              <a:rPr lang="fr-FR" sz="800" dirty="0" err="1">
                <a:solidFill>
                  <a:schemeClr val="bg2">
                    <a:lumMod val="50000"/>
                  </a:schemeClr>
                </a:solidFill>
              </a:rPr>
              <a:t>Cengia</a:t>
            </a:r>
            <a:r>
              <a:rPr lang="fr-FR" sz="800" dirty="0">
                <a:solidFill>
                  <a:schemeClr val="bg2">
                    <a:lumMod val="50000"/>
                  </a:schemeClr>
                </a:solidFill>
              </a:rPr>
              <a:t> B, </a:t>
            </a:r>
            <a:r>
              <a:rPr lang="fr-FR" sz="800" dirty="0" err="1">
                <a:solidFill>
                  <a:schemeClr val="bg2">
                    <a:lumMod val="50000"/>
                  </a:schemeClr>
                </a:solidFill>
              </a:rPr>
              <a:t>Bonkovsky</a:t>
            </a:r>
            <a:r>
              <a:rPr lang="fr-FR" sz="800" dirty="0">
                <a:solidFill>
                  <a:schemeClr val="bg2">
                    <a:lumMod val="50000"/>
                  </a:schemeClr>
                </a:solidFill>
              </a:rPr>
              <a:t> HL. Acute </a:t>
            </a:r>
            <a:r>
              <a:rPr lang="fr-FR" sz="800" dirty="0" err="1">
                <a:solidFill>
                  <a:schemeClr val="bg2">
                    <a:lumMod val="50000"/>
                  </a:schemeClr>
                </a:solidFill>
              </a:rPr>
              <a:t>Hepatic</a:t>
            </a:r>
            <a:r>
              <a:rPr lang="fr-FR" sz="800" dirty="0">
                <a:solidFill>
                  <a:schemeClr val="bg2">
                    <a:lumMod val="50000"/>
                  </a:schemeClr>
                </a:solidFill>
              </a:rPr>
              <a:t> </a:t>
            </a:r>
            <a:r>
              <a:rPr lang="fr-FR" sz="800" dirty="0" err="1">
                <a:solidFill>
                  <a:schemeClr val="bg2">
                    <a:lumMod val="50000"/>
                  </a:schemeClr>
                </a:solidFill>
              </a:rPr>
              <a:t>Porphyrias</a:t>
            </a:r>
            <a:r>
              <a:rPr lang="fr-FR" sz="800" dirty="0">
                <a:solidFill>
                  <a:schemeClr val="bg2">
                    <a:lumMod val="50000"/>
                  </a:schemeClr>
                </a:solidFill>
              </a:rPr>
              <a:t>: </a:t>
            </a:r>
            <a:r>
              <a:rPr lang="fr-FR" sz="800" dirty="0" err="1">
                <a:solidFill>
                  <a:schemeClr val="bg2">
                    <a:lumMod val="50000"/>
                  </a:schemeClr>
                </a:solidFill>
              </a:rPr>
              <a:t>Review</a:t>
            </a:r>
            <a:r>
              <a:rPr lang="fr-FR" sz="800" dirty="0">
                <a:solidFill>
                  <a:schemeClr val="bg2">
                    <a:lumMod val="50000"/>
                  </a:schemeClr>
                </a:solidFill>
              </a:rPr>
              <a:t> and </a:t>
            </a:r>
            <a:r>
              <a:rPr lang="fr-FR" sz="800" dirty="0" err="1">
                <a:solidFill>
                  <a:schemeClr val="bg2">
                    <a:lumMod val="50000"/>
                  </a:schemeClr>
                </a:solidFill>
              </a:rPr>
              <a:t>Recent</a:t>
            </a:r>
            <a:r>
              <a:rPr lang="fr-FR" sz="800" dirty="0">
                <a:solidFill>
                  <a:schemeClr val="bg2">
                    <a:lumMod val="50000"/>
                  </a:schemeClr>
                </a:solidFill>
              </a:rPr>
              <a:t> Progress. </a:t>
            </a:r>
            <a:r>
              <a:rPr lang="fr-FR" sz="800" dirty="0" err="1">
                <a:solidFill>
                  <a:schemeClr val="bg2">
                    <a:lumMod val="50000"/>
                  </a:schemeClr>
                </a:solidFill>
              </a:rPr>
              <a:t>Hepatol</a:t>
            </a:r>
            <a:r>
              <a:rPr lang="fr-FR" sz="800" dirty="0">
                <a:solidFill>
                  <a:schemeClr val="bg2">
                    <a:lumMod val="50000"/>
                  </a:schemeClr>
                </a:solidFill>
              </a:rPr>
              <a:t> Commun. 2018 ;3(2) :193-206. Publié le 20 décembre 2018. doi:10.1002/hep4.1297.</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4213094" cy="596900"/>
          </a:xfrm>
          <a:prstGeom prst="rect">
            <a:avLst/>
          </a:prstGeom>
        </p:spPr>
      </p:pic>
      <p:sp>
        <p:nvSpPr>
          <p:cNvPr id="85" name="TextBox 84">
            <a:extLst>
              <a:ext uri="{FF2B5EF4-FFF2-40B4-BE49-F238E27FC236}">
                <a16:creationId xmlns:a16="http://schemas.microsoft.com/office/drawing/2014/main" id="{23A7F34B-A652-7147-AF23-03A4B0A1CF31}"/>
              </a:ext>
            </a:extLst>
          </p:cNvPr>
          <p:cNvSpPr txBox="1"/>
          <p:nvPr/>
        </p:nvSpPr>
        <p:spPr>
          <a:xfrm>
            <a:off x="906200" y="4818652"/>
            <a:ext cx="4749755" cy="1200328"/>
          </a:xfrm>
          <a:prstGeom prst="rect">
            <a:avLst/>
          </a:prstGeom>
          <a:noFill/>
        </p:spPr>
        <p:txBody>
          <a:bodyPr wrap="square" rtlCol="0">
            <a:spAutoFit/>
          </a:bodyPr>
          <a:lstStyle/>
          <a:p>
            <a:pPr algn="ctr"/>
            <a:r>
              <a:rPr lang="fr-FR" sz="2400" b="1" dirty="0">
                <a:solidFill>
                  <a:schemeClr val="accent2">
                    <a:lumMod val="75000"/>
                  </a:schemeClr>
                </a:solidFill>
                <a:cs typeface="Calibri"/>
              </a:rPr>
              <a:t>Lorsqu’un des parents est porteur du gène altéré, un enfant a 50 % de risque d’hériter de cette mutation.</a:t>
            </a:r>
          </a:p>
        </p:txBody>
      </p:sp>
      <p:grpSp>
        <p:nvGrpSpPr>
          <p:cNvPr id="146" name="Group 145"/>
          <p:cNvGrpSpPr/>
          <p:nvPr/>
        </p:nvGrpSpPr>
        <p:grpSpPr>
          <a:xfrm>
            <a:off x="2453507" y="884796"/>
            <a:ext cx="1193660" cy="1768668"/>
            <a:chOff x="8126357" y="1378773"/>
            <a:chExt cx="1642345" cy="2433492"/>
          </a:xfrm>
        </p:grpSpPr>
        <p:pic>
          <p:nvPicPr>
            <p:cNvPr id="147" name="Picture 146"/>
            <p:cNvPicPr>
              <a:picLocks noChangeAspect="1"/>
            </p:cNvPicPr>
            <p:nvPr/>
          </p:nvPicPr>
          <p:blipFill rotWithShape="1">
            <a:blip r:embed="rId5"/>
            <a:srcRect l="49149" r="35195"/>
            <a:stretch/>
          </p:blipFill>
          <p:spPr>
            <a:xfrm>
              <a:off x="8581571" y="1378773"/>
              <a:ext cx="381000" cy="2433492"/>
            </a:xfrm>
            <a:prstGeom prst="rect">
              <a:avLst/>
            </a:prstGeom>
          </p:spPr>
        </p:pic>
        <p:pic>
          <p:nvPicPr>
            <p:cNvPr id="148" name="Picture 147"/>
            <p:cNvPicPr>
              <a:picLocks noChangeAspect="1"/>
            </p:cNvPicPr>
            <p:nvPr/>
          </p:nvPicPr>
          <p:blipFill rotWithShape="1">
            <a:blip r:embed="rId5"/>
            <a:srcRect l="49149" r="35195"/>
            <a:stretch/>
          </p:blipFill>
          <p:spPr>
            <a:xfrm flipH="1">
              <a:off x="8932979" y="1378773"/>
              <a:ext cx="381000" cy="2433492"/>
            </a:xfrm>
            <a:prstGeom prst="rect">
              <a:avLst/>
            </a:prstGeom>
          </p:spPr>
        </p:pic>
        <p:sp>
          <p:nvSpPr>
            <p:cNvPr id="149" name="Oval 148"/>
            <p:cNvSpPr/>
            <p:nvPr/>
          </p:nvSpPr>
          <p:spPr>
            <a:xfrm>
              <a:off x="9224735"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p:cNvSpPr/>
            <p:nvPr/>
          </p:nvSpPr>
          <p:spPr>
            <a:xfrm>
              <a:off x="8126357"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326683" y="941222"/>
            <a:ext cx="672630" cy="1724436"/>
            <a:chOff x="3646448" y="1616514"/>
            <a:chExt cx="925464" cy="2372633"/>
          </a:xfrm>
        </p:grpSpPr>
        <p:pic>
          <p:nvPicPr>
            <p:cNvPr id="162" name="Picture 161"/>
            <p:cNvPicPr>
              <a:picLocks noChangeAspect="1"/>
            </p:cNvPicPr>
            <p:nvPr/>
          </p:nvPicPr>
          <p:blipFill rotWithShape="1">
            <a:blip r:embed="rId5"/>
            <a:srcRect l="36709" r="47088"/>
            <a:stretch/>
          </p:blipFill>
          <p:spPr>
            <a:xfrm>
              <a:off x="4091459" y="1616514"/>
              <a:ext cx="384434" cy="2372633"/>
            </a:xfrm>
            <a:prstGeom prst="rect">
              <a:avLst/>
            </a:prstGeom>
          </p:spPr>
        </p:pic>
        <p:sp>
          <p:nvSpPr>
            <p:cNvPr id="4" name="Rectangle 3"/>
            <p:cNvSpPr/>
            <p:nvPr/>
          </p:nvSpPr>
          <p:spPr>
            <a:xfrm rot="20689307">
              <a:off x="4407666" y="2414781"/>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flipH="1">
              <a:off x="3646448" y="1616514"/>
              <a:ext cx="480453" cy="2372633"/>
              <a:chOff x="5331924" y="1628142"/>
              <a:chExt cx="480453" cy="2372633"/>
            </a:xfrm>
          </p:grpSpPr>
          <p:pic>
            <p:nvPicPr>
              <p:cNvPr id="181" name="Picture 180"/>
              <p:cNvPicPr>
                <a:picLocks noChangeAspect="1"/>
              </p:cNvPicPr>
              <p:nvPr/>
            </p:nvPicPr>
            <p:blipFill rotWithShape="1">
              <a:blip r:embed="rId5"/>
              <a:srcRect l="36709" r="47088"/>
              <a:stretch/>
            </p:blipFill>
            <p:spPr>
              <a:xfrm>
                <a:off x="5331924" y="1628142"/>
                <a:ext cx="384434" cy="2372633"/>
              </a:xfrm>
              <a:prstGeom prst="rect">
                <a:avLst/>
              </a:prstGeom>
            </p:spPr>
          </p:pic>
          <p:sp>
            <p:nvSpPr>
              <p:cNvPr id="182" name="Rectangle 181"/>
              <p:cNvSpPr/>
              <p:nvPr/>
            </p:nvSpPr>
            <p:spPr>
              <a:xfrm rot="20689307">
                <a:off x="5648131" y="2426409"/>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8" name="Group 7"/>
          <p:cNvGrpSpPr/>
          <p:nvPr/>
        </p:nvGrpSpPr>
        <p:grpSpPr>
          <a:xfrm>
            <a:off x="2844559" y="2444473"/>
            <a:ext cx="400380" cy="171757"/>
            <a:chOff x="1749763" y="1679793"/>
            <a:chExt cx="284542" cy="122064"/>
          </a:xfrm>
        </p:grpSpPr>
        <p:sp>
          <p:nvSpPr>
            <p:cNvPr id="183" name="Oval 182"/>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Oval 183"/>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3490285" y="2431105"/>
            <a:ext cx="400380" cy="171757"/>
            <a:chOff x="1749763" y="1679793"/>
            <a:chExt cx="284542" cy="122064"/>
          </a:xfrm>
        </p:grpSpPr>
        <p:sp>
          <p:nvSpPr>
            <p:cNvPr id="186" name="Oval 185"/>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8" name="TextBox 187">
            <a:extLst>
              <a:ext uri="{FF2B5EF4-FFF2-40B4-BE49-F238E27FC236}">
                <a16:creationId xmlns:a16="http://schemas.microsoft.com/office/drawing/2014/main" id="{23A7F34B-A652-7147-AF23-03A4B0A1CF31}"/>
              </a:ext>
            </a:extLst>
          </p:cNvPr>
          <p:cNvSpPr txBox="1"/>
          <p:nvPr/>
        </p:nvSpPr>
        <p:spPr>
          <a:xfrm>
            <a:off x="1903628" y="1592804"/>
            <a:ext cx="1443673" cy="523220"/>
          </a:xfrm>
          <a:prstGeom prst="rect">
            <a:avLst/>
          </a:prstGeom>
          <a:noFill/>
        </p:spPr>
        <p:txBody>
          <a:bodyPr wrap="square" rtlCol="0">
            <a:spAutoFit/>
          </a:bodyPr>
          <a:lstStyle/>
          <a:p>
            <a:r>
              <a:rPr lang="fr-FR" sz="1400">
                <a:cs typeface="Calibri"/>
              </a:rPr>
              <a:t>Le père </a:t>
            </a:r>
          </a:p>
          <a:p>
            <a:r>
              <a:rPr lang="fr-FR" sz="1400">
                <a:cs typeface="Calibri"/>
              </a:rPr>
              <a:t>est </a:t>
            </a:r>
            <a:r>
              <a:rPr lang="fr-FR" sz="1400">
                <a:solidFill>
                  <a:schemeClr val="accent2">
                    <a:lumMod val="75000"/>
                  </a:schemeClr>
                </a:solidFill>
                <a:cs typeface="Calibri"/>
              </a:rPr>
              <a:t>affecté</a:t>
            </a:r>
          </a:p>
        </p:txBody>
      </p:sp>
      <p:sp>
        <p:nvSpPr>
          <p:cNvPr id="189" name="TextBox 188">
            <a:extLst>
              <a:ext uri="{FF2B5EF4-FFF2-40B4-BE49-F238E27FC236}">
                <a16:creationId xmlns:a16="http://schemas.microsoft.com/office/drawing/2014/main" id="{23A7F34B-A652-7147-AF23-03A4B0A1CF31}"/>
              </a:ext>
            </a:extLst>
          </p:cNvPr>
          <p:cNvSpPr txBox="1"/>
          <p:nvPr/>
        </p:nvSpPr>
        <p:spPr>
          <a:xfrm>
            <a:off x="3990033" y="1591276"/>
            <a:ext cx="1443673" cy="523220"/>
          </a:xfrm>
          <a:prstGeom prst="rect">
            <a:avLst/>
          </a:prstGeom>
          <a:noFill/>
        </p:spPr>
        <p:txBody>
          <a:bodyPr wrap="square" rtlCol="0">
            <a:spAutoFit/>
          </a:bodyPr>
          <a:lstStyle/>
          <a:p>
            <a:r>
              <a:rPr lang="fr-FR" sz="1400">
                <a:cs typeface="Calibri"/>
              </a:rPr>
              <a:t>La mère </a:t>
            </a:r>
          </a:p>
          <a:p>
            <a:r>
              <a:rPr lang="fr-FR" sz="1400">
                <a:cs typeface="Calibri"/>
              </a:rPr>
              <a:t>n’est pas affectée</a:t>
            </a:r>
          </a:p>
        </p:txBody>
      </p:sp>
      <p:sp>
        <p:nvSpPr>
          <p:cNvPr id="190" name="Oval 189"/>
          <p:cNvSpPr/>
          <p:nvPr/>
        </p:nvSpPr>
        <p:spPr>
          <a:xfrm>
            <a:off x="638981" y="2511330"/>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p:cNvSpPr/>
          <p:nvPr/>
        </p:nvSpPr>
        <p:spPr>
          <a:xfrm>
            <a:off x="638981" y="2800536"/>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3A7F34B-A652-7147-AF23-03A4B0A1CF31}"/>
              </a:ext>
            </a:extLst>
          </p:cNvPr>
          <p:cNvSpPr txBox="1"/>
          <p:nvPr/>
        </p:nvSpPr>
        <p:spPr>
          <a:xfrm>
            <a:off x="759517" y="2399627"/>
            <a:ext cx="1201108" cy="307777"/>
          </a:xfrm>
          <a:prstGeom prst="rect">
            <a:avLst/>
          </a:prstGeom>
          <a:noFill/>
        </p:spPr>
        <p:txBody>
          <a:bodyPr wrap="square" rtlCol="0">
            <a:spAutoFit/>
          </a:bodyPr>
          <a:lstStyle/>
          <a:p>
            <a:r>
              <a:rPr lang="fr-FR" sz="1400"/>
              <a:t>Gène normal</a:t>
            </a:r>
          </a:p>
        </p:txBody>
      </p:sp>
      <p:sp>
        <p:nvSpPr>
          <p:cNvPr id="193" name="TextBox 192">
            <a:extLst>
              <a:ext uri="{FF2B5EF4-FFF2-40B4-BE49-F238E27FC236}">
                <a16:creationId xmlns:a16="http://schemas.microsoft.com/office/drawing/2014/main" id="{23A7F34B-A652-7147-AF23-03A4B0A1CF31}"/>
              </a:ext>
            </a:extLst>
          </p:cNvPr>
          <p:cNvSpPr txBox="1"/>
          <p:nvPr/>
        </p:nvSpPr>
        <p:spPr>
          <a:xfrm>
            <a:off x="759517" y="2688833"/>
            <a:ext cx="1597697" cy="307777"/>
          </a:xfrm>
          <a:prstGeom prst="rect">
            <a:avLst/>
          </a:prstGeom>
          <a:noFill/>
        </p:spPr>
        <p:txBody>
          <a:bodyPr wrap="square" rtlCol="0">
            <a:spAutoFit/>
          </a:bodyPr>
          <a:lstStyle/>
          <a:p>
            <a:r>
              <a:rPr lang="fr-FR" sz="1400"/>
              <a:t>Gène altéré</a:t>
            </a:r>
          </a:p>
        </p:txBody>
      </p:sp>
      <p:grpSp>
        <p:nvGrpSpPr>
          <p:cNvPr id="12" name="Group 11"/>
          <p:cNvGrpSpPr/>
          <p:nvPr/>
        </p:nvGrpSpPr>
        <p:grpSpPr>
          <a:xfrm>
            <a:off x="2642909" y="3050082"/>
            <a:ext cx="500798" cy="840037"/>
            <a:chOff x="3531767" y="2974624"/>
            <a:chExt cx="500798" cy="840037"/>
          </a:xfrm>
        </p:grpSpPr>
        <p:pic>
          <p:nvPicPr>
            <p:cNvPr id="201" name="Picture 200"/>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2" name="Picture 201"/>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2" name="Group 21"/>
          <p:cNvGrpSpPr/>
          <p:nvPr/>
        </p:nvGrpSpPr>
        <p:grpSpPr>
          <a:xfrm>
            <a:off x="1916693" y="3050082"/>
            <a:ext cx="423827" cy="905773"/>
            <a:chOff x="3241876" y="2961736"/>
            <a:chExt cx="423827" cy="905773"/>
          </a:xfrm>
        </p:grpSpPr>
        <p:pic>
          <p:nvPicPr>
            <p:cNvPr id="196" name="Picture 195"/>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06" name="Picture 205"/>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16" name="Straight Connector 15"/>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p:cNvGrpSpPr/>
          <p:nvPr/>
        </p:nvGrpSpPr>
        <p:grpSpPr>
          <a:xfrm>
            <a:off x="4359743" y="3050082"/>
            <a:ext cx="500798" cy="840037"/>
            <a:chOff x="3531767" y="2974624"/>
            <a:chExt cx="500798" cy="840037"/>
          </a:xfrm>
        </p:grpSpPr>
        <p:pic>
          <p:nvPicPr>
            <p:cNvPr id="208" name="Picture 207"/>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9" name="Picture 208"/>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10" name="Group 209"/>
          <p:cNvGrpSpPr/>
          <p:nvPr/>
        </p:nvGrpSpPr>
        <p:grpSpPr>
          <a:xfrm>
            <a:off x="3623367" y="3050082"/>
            <a:ext cx="423827" cy="905773"/>
            <a:chOff x="3241876" y="2961736"/>
            <a:chExt cx="423827" cy="905773"/>
          </a:xfrm>
        </p:grpSpPr>
        <p:pic>
          <p:nvPicPr>
            <p:cNvPr id="211" name="Picture 210"/>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12" name="Picture 211"/>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213" name="Straight Connector 21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4414397" y="3869976"/>
            <a:ext cx="400380" cy="171757"/>
            <a:chOff x="1749763" y="1679793"/>
            <a:chExt cx="284542" cy="122064"/>
          </a:xfrm>
        </p:grpSpPr>
        <p:sp>
          <p:nvSpPr>
            <p:cNvPr id="215" name="Oval 21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623367" y="3869976"/>
            <a:ext cx="400380" cy="171757"/>
            <a:chOff x="1749763" y="1679793"/>
            <a:chExt cx="284542" cy="122064"/>
          </a:xfrm>
        </p:grpSpPr>
        <p:sp>
          <p:nvSpPr>
            <p:cNvPr id="218" name="Oval 21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Oval 218"/>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0" name="Group 219"/>
          <p:cNvGrpSpPr/>
          <p:nvPr/>
        </p:nvGrpSpPr>
        <p:grpSpPr>
          <a:xfrm>
            <a:off x="2705637" y="3869976"/>
            <a:ext cx="400380" cy="171757"/>
            <a:chOff x="1749763" y="1679793"/>
            <a:chExt cx="284542" cy="122064"/>
          </a:xfrm>
        </p:grpSpPr>
        <p:sp>
          <p:nvSpPr>
            <p:cNvPr id="221" name="Oval 22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Oval 22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3" name="Group 222"/>
          <p:cNvGrpSpPr/>
          <p:nvPr/>
        </p:nvGrpSpPr>
        <p:grpSpPr>
          <a:xfrm>
            <a:off x="1930982" y="3869976"/>
            <a:ext cx="400380" cy="171757"/>
            <a:chOff x="1749763" y="1679793"/>
            <a:chExt cx="284542" cy="122064"/>
          </a:xfrm>
        </p:grpSpPr>
        <p:sp>
          <p:nvSpPr>
            <p:cNvPr id="224" name="Oval 223"/>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9" name="Picture 228">
            <a:extLst>
              <a:ext uri="{FF2B5EF4-FFF2-40B4-BE49-F238E27FC236}">
                <a16:creationId xmlns:a16="http://schemas.microsoft.com/office/drawing/2014/main" id="{1B789841-BA58-D243-8046-AFCE18504FC3}"/>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3338942" y="4127985"/>
            <a:ext cx="1645086" cy="581253"/>
          </a:xfrm>
          <a:prstGeom prst="rect">
            <a:avLst/>
          </a:prstGeom>
        </p:spPr>
      </p:pic>
      <p:sp>
        <p:nvSpPr>
          <p:cNvPr id="230" name="TextBox 229">
            <a:extLst>
              <a:ext uri="{FF2B5EF4-FFF2-40B4-BE49-F238E27FC236}">
                <a16:creationId xmlns:a16="http://schemas.microsoft.com/office/drawing/2014/main" id="{23A7F34B-A652-7147-AF23-03A4B0A1CF31}"/>
              </a:ext>
            </a:extLst>
          </p:cNvPr>
          <p:cNvSpPr txBox="1"/>
          <p:nvPr/>
        </p:nvSpPr>
        <p:spPr>
          <a:xfrm>
            <a:off x="1559643" y="4165669"/>
            <a:ext cx="1768589" cy="523220"/>
          </a:xfrm>
          <a:prstGeom prst="rect">
            <a:avLst/>
          </a:prstGeom>
          <a:noFill/>
        </p:spPr>
        <p:txBody>
          <a:bodyPr wrap="square" rtlCol="0">
            <a:spAutoFit/>
          </a:bodyPr>
          <a:lstStyle/>
          <a:p>
            <a:pPr algn="ctr"/>
            <a:r>
              <a:rPr lang="fr-FR" sz="1400" b="1" dirty="0">
                <a:cs typeface="Calibri"/>
              </a:rPr>
              <a:t>50 % de personnes non affectées</a:t>
            </a:r>
          </a:p>
        </p:txBody>
      </p:sp>
      <p:sp>
        <p:nvSpPr>
          <p:cNvPr id="231" name="TextBox 230">
            <a:extLst>
              <a:ext uri="{FF2B5EF4-FFF2-40B4-BE49-F238E27FC236}">
                <a16:creationId xmlns:a16="http://schemas.microsoft.com/office/drawing/2014/main" id="{23A7F34B-A652-7147-AF23-03A4B0A1CF31}"/>
              </a:ext>
            </a:extLst>
          </p:cNvPr>
          <p:cNvSpPr txBox="1"/>
          <p:nvPr/>
        </p:nvSpPr>
        <p:spPr>
          <a:xfrm>
            <a:off x="3258558" y="4175717"/>
            <a:ext cx="1768588" cy="523220"/>
          </a:xfrm>
          <a:prstGeom prst="rect">
            <a:avLst/>
          </a:prstGeom>
          <a:noFill/>
        </p:spPr>
        <p:txBody>
          <a:bodyPr wrap="square" rtlCol="0">
            <a:spAutoFit/>
          </a:bodyPr>
          <a:lstStyle/>
          <a:p>
            <a:pPr algn="ctr"/>
            <a:r>
              <a:rPr lang="fr-FR" sz="1400" b="1" dirty="0">
                <a:cs typeface="Calibri"/>
              </a:rPr>
              <a:t>50 % de personnes affectées</a:t>
            </a:r>
          </a:p>
        </p:txBody>
      </p:sp>
      <p:cxnSp>
        <p:nvCxnSpPr>
          <p:cNvPr id="25" name="Straight Connector 24"/>
          <p:cNvCxnSpPr/>
          <p:nvPr/>
        </p:nvCxnSpPr>
        <p:spPr>
          <a:xfrm flipH="1">
            <a:off x="2187335"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2893402"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3160781"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235867"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186" idx="3"/>
          </p:cNvCxnSpPr>
          <p:nvPr/>
        </p:nvCxnSpPr>
        <p:spPr>
          <a:xfrm flipH="1">
            <a:off x="2224068"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92552"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2937776"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821459"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DC91B358-605B-4B5E-B537-7DF879D25210}"/>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a:off x="6510421" y="4041733"/>
            <a:ext cx="4998864" cy="1867108"/>
          </a:xfrm>
          <a:prstGeom prst="rect">
            <a:avLst/>
          </a:prstGeom>
        </p:spPr>
      </p:pic>
      <p:pic>
        <p:nvPicPr>
          <p:cNvPr id="75" name="Picture 74">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6510421" y="449954"/>
            <a:ext cx="4998864" cy="1704117"/>
          </a:xfrm>
          <a:prstGeom prst="rect">
            <a:avLst/>
          </a:prstGeom>
        </p:spPr>
      </p:pic>
      <p:sp>
        <p:nvSpPr>
          <p:cNvPr id="76" name="TextBox 75">
            <a:extLst>
              <a:ext uri="{FF2B5EF4-FFF2-40B4-BE49-F238E27FC236}">
                <a16:creationId xmlns:a16="http://schemas.microsoft.com/office/drawing/2014/main" id="{2901E943-554F-4B57-88B7-A899CF498FC1}"/>
              </a:ext>
            </a:extLst>
          </p:cNvPr>
          <p:cNvSpPr txBox="1"/>
          <p:nvPr/>
        </p:nvSpPr>
        <p:spPr>
          <a:xfrm>
            <a:off x="6618911" y="697644"/>
            <a:ext cx="4725082" cy="1200328"/>
          </a:xfrm>
          <a:prstGeom prst="rect">
            <a:avLst/>
          </a:prstGeom>
          <a:noFill/>
        </p:spPr>
        <p:txBody>
          <a:bodyPr wrap="square" rtlCol="0">
            <a:spAutoFit/>
          </a:bodyPr>
          <a:lstStyle/>
          <a:p>
            <a:pPr algn="ctr"/>
            <a:r>
              <a:rPr lang="fr-FR" sz="2400" dirty="0"/>
              <a:t>La PHA est héréditaire, ce qui signifie qu’elle peut se transmettre d’une génération à l’autre</a:t>
            </a:r>
            <a:r>
              <a:rPr lang="fr-FR" sz="2400" baseline="30000" dirty="0">
                <a:cs typeface="Calibri"/>
              </a:rPr>
              <a:t>1</a:t>
            </a:r>
            <a:r>
              <a:rPr lang="fr-FR" sz="2400" dirty="0"/>
              <a:t>.</a:t>
            </a:r>
          </a:p>
        </p:txBody>
      </p:sp>
      <p:sp>
        <p:nvSpPr>
          <p:cNvPr id="77" name="TextBox 76">
            <a:extLst>
              <a:ext uri="{FF2B5EF4-FFF2-40B4-BE49-F238E27FC236}">
                <a16:creationId xmlns:a16="http://schemas.microsoft.com/office/drawing/2014/main" id="{73D85CF0-C254-4FE3-A783-65043110B9A5}"/>
              </a:ext>
            </a:extLst>
          </p:cNvPr>
          <p:cNvSpPr txBox="1"/>
          <p:nvPr/>
        </p:nvSpPr>
        <p:spPr>
          <a:xfrm>
            <a:off x="6614653" y="4205421"/>
            <a:ext cx="4868240" cy="1569660"/>
          </a:xfrm>
          <a:prstGeom prst="rect">
            <a:avLst/>
          </a:prstGeom>
          <a:noFill/>
        </p:spPr>
        <p:txBody>
          <a:bodyPr wrap="square" rtlCol="0">
            <a:spAutoFit/>
          </a:bodyPr>
          <a:lstStyle/>
          <a:p>
            <a:pPr algn="ctr"/>
            <a:r>
              <a:rPr lang="fr-FR" sz="2400" dirty="0"/>
              <a:t>Cependant, la plupart des </a:t>
            </a:r>
            <a:br>
              <a:rPr lang="fr-FR" sz="2400" dirty="0"/>
            </a:br>
            <a:r>
              <a:rPr lang="fr-FR" sz="2400" dirty="0"/>
              <a:t>personnes porteuses d’une </a:t>
            </a:r>
            <a:br>
              <a:rPr lang="fr-FR" sz="2400" dirty="0"/>
            </a:br>
            <a:r>
              <a:rPr lang="fr-FR" sz="2400" dirty="0"/>
              <a:t>mutation génétique ne développeront pas de symptômes</a:t>
            </a:r>
            <a:r>
              <a:rPr lang="fr-FR" sz="2400" baseline="30000" dirty="0"/>
              <a:t>1</a:t>
            </a:r>
            <a:r>
              <a:rPr lang="fr-FR" sz="2400" dirty="0"/>
              <a:t>.</a:t>
            </a:r>
          </a:p>
        </p:txBody>
      </p:sp>
      <p:pic>
        <p:nvPicPr>
          <p:cNvPr id="78" name="Picture 77">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flipH="1">
            <a:off x="6510421" y="2259788"/>
            <a:ext cx="4998864" cy="1704117"/>
          </a:xfrm>
          <a:prstGeom prst="rect">
            <a:avLst/>
          </a:prstGeom>
        </p:spPr>
      </p:pic>
      <p:sp>
        <p:nvSpPr>
          <p:cNvPr id="79" name="TextBox 78">
            <a:extLst>
              <a:ext uri="{FF2B5EF4-FFF2-40B4-BE49-F238E27FC236}">
                <a16:creationId xmlns:a16="http://schemas.microsoft.com/office/drawing/2014/main" id="{2901E943-554F-4B57-88B7-A899CF498FC1}"/>
              </a:ext>
            </a:extLst>
          </p:cNvPr>
          <p:cNvSpPr txBox="1"/>
          <p:nvPr/>
        </p:nvSpPr>
        <p:spPr>
          <a:xfrm>
            <a:off x="6993556" y="2507478"/>
            <a:ext cx="4059628" cy="1200328"/>
          </a:xfrm>
          <a:prstGeom prst="rect">
            <a:avLst/>
          </a:prstGeom>
          <a:noFill/>
        </p:spPr>
        <p:txBody>
          <a:bodyPr wrap="square" rtlCol="0">
            <a:spAutoFit/>
          </a:bodyPr>
          <a:lstStyle/>
          <a:p>
            <a:pPr algn="ctr"/>
            <a:r>
              <a:rPr lang="fr-FR" sz="2400" dirty="0"/>
              <a:t> Si vous héritez de la mutation, vous risquez de développer des symptômes</a:t>
            </a:r>
            <a:r>
              <a:rPr lang="fr-FR" sz="2400" baseline="30000" dirty="0"/>
              <a:t>1</a:t>
            </a:r>
            <a:r>
              <a:rPr lang="fr-FR" sz="2400" dirty="0"/>
              <a:t>.</a:t>
            </a:r>
          </a:p>
        </p:txBody>
      </p:sp>
    </p:spTree>
    <p:extLst>
      <p:ext uri="{BB962C8B-B14F-4D97-AF65-F5344CB8AC3E}">
        <p14:creationId xmlns:p14="http://schemas.microsoft.com/office/powerpoint/2010/main" val="134586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Ce que vous devez savoir à propos de la PHA</a:t>
            </a:r>
          </a:p>
        </p:txBody>
      </p:sp>
      <p:sp>
        <p:nvSpPr>
          <p:cNvPr id="9" name="Slide Number Placeholder 8"/>
          <p:cNvSpPr>
            <a:spLocks noGrp="1"/>
          </p:cNvSpPr>
          <p:nvPr>
            <p:ph type="sldNum" sz="quarter" idx="12"/>
          </p:nvPr>
        </p:nvSpPr>
        <p:spPr/>
        <p:txBody>
          <a:bodyPr/>
          <a:lstStyle/>
          <a:p>
            <a:fld id="{DE3260E4-ED7B-584B-A073-E37901C7426D}" type="slidenum">
              <a:rPr lang="en-US" smtClean="0"/>
              <a:t>6</a:t>
            </a:fld>
            <a:endParaRPr lang="en-US"/>
          </a:p>
        </p:txBody>
      </p:sp>
      <p:sp>
        <p:nvSpPr>
          <p:cNvPr id="10" name="Footer Placeholder 6"/>
          <p:cNvSpPr>
            <a:spLocks noGrp="1"/>
          </p:cNvSpPr>
          <p:nvPr>
            <p:ph type="ftr" sz="quarter" idx="11"/>
          </p:nvPr>
        </p:nvSpPr>
        <p:spPr>
          <a:xfrm>
            <a:off x="479593" y="6400147"/>
            <a:ext cx="11569532" cy="365125"/>
          </a:xfrm>
        </p:spPr>
        <p:txBody>
          <a:bodyPr/>
          <a:lstStyle/>
          <a:p>
            <a:pPr>
              <a:spcAft>
                <a:spcPts val="300"/>
              </a:spcAft>
              <a:tabLst>
                <a:tab pos="7777163" algn="l"/>
              </a:tabLst>
            </a:pPr>
            <a:r>
              <a:rPr lang="fr-FR" sz="800" dirty="0">
                <a:solidFill>
                  <a:schemeClr val="bg2">
                    <a:lumMod val="50000"/>
                  </a:schemeClr>
                </a:solidFill>
              </a:rPr>
              <a:t>PHA : porphyrie hépatique aiguë 	 </a:t>
            </a:r>
          </a:p>
          <a:p>
            <a:pPr marL="228600" indent="-228600">
              <a:buFont typeface="+mj-lt"/>
              <a:buAutoNum type="arabicPeriod"/>
            </a:pPr>
            <a:r>
              <a:rPr lang="fr-FR" sz="800" dirty="0">
                <a:solidFill>
                  <a:schemeClr val="bg2">
                    <a:lumMod val="50000"/>
                  </a:schemeClr>
                </a:solidFill>
              </a:rPr>
              <a:t>Wang B, </a:t>
            </a:r>
            <a:r>
              <a:rPr lang="fr-FR" sz="800" dirty="0" err="1">
                <a:solidFill>
                  <a:schemeClr val="bg2">
                    <a:lumMod val="50000"/>
                  </a:schemeClr>
                </a:solidFill>
              </a:rPr>
              <a:t>Rudnick</a:t>
            </a:r>
            <a:r>
              <a:rPr lang="fr-FR" sz="800" dirty="0">
                <a:solidFill>
                  <a:schemeClr val="bg2">
                    <a:lumMod val="50000"/>
                  </a:schemeClr>
                </a:solidFill>
              </a:rPr>
              <a:t> S, </a:t>
            </a:r>
            <a:r>
              <a:rPr lang="fr-FR" sz="800" dirty="0" err="1">
                <a:solidFill>
                  <a:schemeClr val="bg2">
                    <a:lumMod val="50000"/>
                  </a:schemeClr>
                </a:solidFill>
              </a:rPr>
              <a:t>Cengia</a:t>
            </a:r>
            <a:r>
              <a:rPr lang="fr-FR" sz="800" dirty="0">
                <a:solidFill>
                  <a:schemeClr val="bg2">
                    <a:lumMod val="50000"/>
                  </a:schemeClr>
                </a:solidFill>
              </a:rPr>
              <a:t> B, </a:t>
            </a:r>
            <a:r>
              <a:rPr lang="fr-FR" sz="800" dirty="0" err="1">
                <a:solidFill>
                  <a:schemeClr val="bg2">
                    <a:lumMod val="50000"/>
                  </a:schemeClr>
                </a:solidFill>
              </a:rPr>
              <a:t>Bonkovsky</a:t>
            </a:r>
            <a:r>
              <a:rPr lang="fr-FR" sz="800" dirty="0">
                <a:solidFill>
                  <a:schemeClr val="bg2">
                    <a:lumMod val="50000"/>
                  </a:schemeClr>
                </a:solidFill>
              </a:rPr>
              <a:t> HL. Acute </a:t>
            </a:r>
            <a:r>
              <a:rPr lang="fr-FR" sz="800" dirty="0" err="1">
                <a:solidFill>
                  <a:schemeClr val="bg2">
                    <a:lumMod val="50000"/>
                  </a:schemeClr>
                </a:solidFill>
              </a:rPr>
              <a:t>Hepatic</a:t>
            </a:r>
            <a:r>
              <a:rPr lang="fr-FR" sz="800" dirty="0">
                <a:solidFill>
                  <a:schemeClr val="bg2">
                    <a:lumMod val="50000"/>
                  </a:schemeClr>
                </a:solidFill>
              </a:rPr>
              <a:t> </a:t>
            </a:r>
            <a:r>
              <a:rPr lang="fr-FR" sz="800" dirty="0" err="1">
                <a:solidFill>
                  <a:schemeClr val="bg2">
                    <a:lumMod val="50000"/>
                  </a:schemeClr>
                </a:solidFill>
              </a:rPr>
              <a:t>Porphyrias</a:t>
            </a:r>
            <a:r>
              <a:rPr lang="fr-FR" sz="800" dirty="0">
                <a:solidFill>
                  <a:schemeClr val="bg2">
                    <a:lumMod val="50000"/>
                  </a:schemeClr>
                </a:solidFill>
              </a:rPr>
              <a:t>: </a:t>
            </a:r>
            <a:r>
              <a:rPr lang="fr-FR" sz="800" dirty="0" err="1">
                <a:solidFill>
                  <a:schemeClr val="bg2">
                    <a:lumMod val="50000"/>
                  </a:schemeClr>
                </a:solidFill>
              </a:rPr>
              <a:t>Review</a:t>
            </a:r>
            <a:r>
              <a:rPr lang="fr-FR" sz="800" dirty="0">
                <a:solidFill>
                  <a:schemeClr val="bg2">
                    <a:lumMod val="50000"/>
                  </a:schemeClr>
                </a:solidFill>
              </a:rPr>
              <a:t> and </a:t>
            </a:r>
            <a:r>
              <a:rPr lang="fr-FR" sz="800" dirty="0" err="1">
                <a:solidFill>
                  <a:schemeClr val="bg2">
                    <a:lumMod val="50000"/>
                  </a:schemeClr>
                </a:solidFill>
              </a:rPr>
              <a:t>Recent</a:t>
            </a:r>
            <a:r>
              <a:rPr lang="fr-FR" sz="800" dirty="0">
                <a:solidFill>
                  <a:schemeClr val="bg2">
                    <a:lumMod val="50000"/>
                  </a:schemeClr>
                </a:solidFill>
              </a:rPr>
              <a:t> Progress. </a:t>
            </a:r>
            <a:r>
              <a:rPr lang="fr-FR" sz="800" dirty="0" err="1">
                <a:solidFill>
                  <a:schemeClr val="bg2">
                    <a:lumMod val="50000"/>
                  </a:schemeClr>
                </a:solidFill>
              </a:rPr>
              <a:t>Hepatol</a:t>
            </a:r>
            <a:r>
              <a:rPr lang="fr-FR" sz="800" dirty="0">
                <a:solidFill>
                  <a:schemeClr val="bg2">
                    <a:lumMod val="50000"/>
                  </a:schemeClr>
                </a:solidFill>
              </a:rPr>
              <a:t> Commun. 2018 ;3(2) :193-206. Publié le 20 décembre 2018. doi:10.1002/hep4.1297</a:t>
            </a:r>
          </a:p>
          <a:p>
            <a:pPr marL="228600" indent="-228600">
              <a:buFont typeface="+mj-lt"/>
              <a:buAutoNum type="arabicPeriod"/>
            </a:pPr>
            <a:r>
              <a:rPr lang="fr-FR" sz="800" dirty="0"/>
              <a:t>Anderson KE, Bloomer JR, </a:t>
            </a:r>
            <a:r>
              <a:rPr lang="fr-FR" sz="800" dirty="0" err="1"/>
              <a:t>Bonkovsky</a:t>
            </a:r>
            <a:r>
              <a:rPr lang="fr-FR" sz="800" dirty="0"/>
              <a:t> HL, et al. </a:t>
            </a:r>
            <a:r>
              <a:rPr lang="fr-FR" sz="800" dirty="0" err="1"/>
              <a:t>Recommendations</a:t>
            </a:r>
            <a:r>
              <a:rPr lang="fr-FR" sz="800" dirty="0"/>
              <a:t> for the </a:t>
            </a:r>
            <a:r>
              <a:rPr lang="fr-FR" sz="800" dirty="0" err="1"/>
              <a:t>diagnosis</a:t>
            </a:r>
            <a:r>
              <a:rPr lang="fr-FR" sz="800" dirty="0"/>
              <a:t> and </a:t>
            </a:r>
            <a:r>
              <a:rPr lang="fr-FR" sz="800" dirty="0" err="1"/>
              <a:t>treatment</a:t>
            </a:r>
            <a:r>
              <a:rPr lang="fr-FR" sz="800" dirty="0"/>
              <a:t> of the acute </a:t>
            </a:r>
            <a:r>
              <a:rPr lang="fr-FR" sz="800" dirty="0" err="1"/>
              <a:t>porphyrias</a:t>
            </a:r>
            <a:r>
              <a:rPr lang="fr-FR" sz="800" dirty="0"/>
              <a:t> [</a:t>
            </a:r>
            <a:r>
              <a:rPr lang="fr-FR" sz="800" dirty="0" err="1"/>
              <a:t>published</a:t>
            </a:r>
            <a:r>
              <a:rPr lang="fr-FR" sz="800" dirty="0"/>
              <a:t> correction </a:t>
            </a:r>
            <a:r>
              <a:rPr lang="fr-FR" sz="800" dirty="0" err="1"/>
              <a:t>appears</a:t>
            </a:r>
            <a:r>
              <a:rPr lang="fr-FR" sz="800" dirty="0"/>
              <a:t> in Ann </a:t>
            </a:r>
            <a:r>
              <a:rPr lang="fr-FR" sz="800" dirty="0" err="1"/>
              <a:t>Intern</a:t>
            </a:r>
            <a:r>
              <a:rPr lang="fr-FR" sz="800" dirty="0"/>
              <a:t> Med. Le 16 août 2005 ;143(4):316]. Ann </a:t>
            </a:r>
            <a:r>
              <a:rPr lang="fr-FR" sz="800" dirty="0" err="1"/>
              <a:t>Intern</a:t>
            </a:r>
            <a:r>
              <a:rPr lang="fr-FR" sz="800" dirty="0"/>
              <a:t> Med. 2005;142(6):439-450. doi:10.7326/0003-4819-142-6-200503150-00010.</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69" y="598752"/>
            <a:ext cx="8915723" cy="596900"/>
          </a:xfrm>
          <a:prstGeom prst="rect">
            <a:avLst/>
          </a:prstGeom>
        </p:spPr>
      </p:pic>
      <p:pic>
        <p:nvPicPr>
          <p:cNvPr id="17" name="Picture 16"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263291" y="1116277"/>
            <a:ext cx="3885371" cy="4947974"/>
          </a:xfrm>
          <a:prstGeom prst="rect">
            <a:avLst/>
          </a:prstGeom>
        </p:spPr>
      </p:pic>
      <p:pic>
        <p:nvPicPr>
          <p:cNvPr id="22" name="Picture 21"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rot="10800000">
            <a:off x="4157565" y="1116276"/>
            <a:ext cx="3885371" cy="4947974"/>
          </a:xfrm>
          <a:prstGeom prst="rect">
            <a:avLst/>
          </a:prstGeom>
        </p:spPr>
      </p:pic>
      <p:pic>
        <p:nvPicPr>
          <p:cNvPr id="23" name="Picture 22"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8051844" y="1116277"/>
            <a:ext cx="3885371" cy="4947974"/>
          </a:xfrm>
          <a:prstGeom prst="rect">
            <a:avLst/>
          </a:prstGeom>
        </p:spPr>
      </p:pic>
      <p:sp>
        <p:nvSpPr>
          <p:cNvPr id="24" name="TextBox 23">
            <a:extLst>
              <a:ext uri="{FF2B5EF4-FFF2-40B4-BE49-F238E27FC236}">
                <a16:creationId xmlns:a16="http://schemas.microsoft.com/office/drawing/2014/main" id="{23A7F34B-A652-7147-AF23-03A4B0A1CF31}"/>
              </a:ext>
            </a:extLst>
          </p:cNvPr>
          <p:cNvSpPr txBox="1"/>
          <p:nvPr/>
        </p:nvSpPr>
        <p:spPr>
          <a:xfrm>
            <a:off x="440058" y="3560405"/>
            <a:ext cx="3530361" cy="2308324"/>
          </a:xfrm>
          <a:prstGeom prst="rect">
            <a:avLst/>
          </a:prstGeom>
          <a:noFill/>
        </p:spPr>
        <p:txBody>
          <a:bodyPr wrap="square" rtlCol="0">
            <a:spAutoFit/>
          </a:bodyPr>
          <a:lstStyle/>
          <a:p>
            <a:pPr algn="ctr"/>
            <a:r>
              <a:rPr lang="fr-FR" sz="2400" dirty="0"/>
              <a:t>Les hommes et les </a:t>
            </a:r>
            <a:br>
              <a:rPr lang="fr-FR" sz="2400" dirty="0"/>
            </a:br>
            <a:r>
              <a:rPr lang="fr-FR" sz="2400" dirty="0"/>
              <a:t>femmes ont autant de risques d’hériter du gène altéré, mais les </a:t>
            </a:r>
            <a:r>
              <a:rPr lang="fr-FR" sz="2400" b="1" dirty="0"/>
              <a:t>femmes sont souvent plus symptomatiques</a:t>
            </a:r>
            <a:r>
              <a:rPr lang="fr-FR" sz="2400" baseline="30000" dirty="0"/>
              <a:t>1</a:t>
            </a:r>
            <a:r>
              <a:rPr lang="fr-FR" sz="2400" dirty="0"/>
              <a:t>.</a:t>
            </a:r>
          </a:p>
        </p:txBody>
      </p:sp>
      <p:sp>
        <p:nvSpPr>
          <p:cNvPr id="25" name="TextBox 24">
            <a:extLst>
              <a:ext uri="{FF2B5EF4-FFF2-40B4-BE49-F238E27FC236}">
                <a16:creationId xmlns:a16="http://schemas.microsoft.com/office/drawing/2014/main" id="{23A7F34B-A652-7147-AF23-03A4B0A1CF31}"/>
              </a:ext>
            </a:extLst>
          </p:cNvPr>
          <p:cNvSpPr txBox="1"/>
          <p:nvPr/>
        </p:nvSpPr>
        <p:spPr>
          <a:xfrm>
            <a:off x="4541228" y="3560405"/>
            <a:ext cx="3092137" cy="1569660"/>
          </a:xfrm>
          <a:prstGeom prst="rect">
            <a:avLst/>
          </a:prstGeom>
          <a:noFill/>
        </p:spPr>
        <p:txBody>
          <a:bodyPr wrap="square" rtlCol="0">
            <a:spAutoFit/>
          </a:bodyPr>
          <a:lstStyle/>
          <a:p>
            <a:pPr algn="ctr"/>
            <a:r>
              <a:rPr lang="fr-FR" sz="2400" dirty="0"/>
              <a:t>La première crise </a:t>
            </a:r>
          </a:p>
          <a:p>
            <a:pPr algn="ctr"/>
            <a:r>
              <a:rPr lang="fr-FR" sz="2400" dirty="0"/>
              <a:t>survient souvent après la puberté, </a:t>
            </a:r>
            <a:r>
              <a:rPr lang="fr-FR" sz="2400" b="1" dirty="0"/>
              <a:t>entre </a:t>
            </a:r>
            <a:br>
              <a:rPr lang="fr-FR" sz="2400" b="1" dirty="0"/>
            </a:br>
            <a:r>
              <a:rPr lang="fr-FR" sz="2400" b="1" dirty="0"/>
              <a:t>14 et 45 ans</a:t>
            </a:r>
            <a:r>
              <a:rPr lang="fr-FR" sz="2400" baseline="30000" dirty="0"/>
              <a:t>1</a:t>
            </a:r>
            <a:r>
              <a:rPr lang="fr-FR" sz="2400" dirty="0"/>
              <a:t>.</a:t>
            </a:r>
          </a:p>
        </p:txBody>
      </p:sp>
      <p:sp>
        <p:nvSpPr>
          <p:cNvPr id="26" name="TextBox 25">
            <a:extLst>
              <a:ext uri="{FF2B5EF4-FFF2-40B4-BE49-F238E27FC236}">
                <a16:creationId xmlns:a16="http://schemas.microsoft.com/office/drawing/2014/main" id="{23A7F34B-A652-7147-AF23-03A4B0A1CF31}"/>
              </a:ext>
            </a:extLst>
          </p:cNvPr>
          <p:cNvSpPr txBox="1"/>
          <p:nvPr/>
        </p:nvSpPr>
        <p:spPr>
          <a:xfrm>
            <a:off x="8404256" y="3560405"/>
            <a:ext cx="3200222" cy="1569660"/>
          </a:xfrm>
          <a:prstGeom prst="rect">
            <a:avLst/>
          </a:prstGeom>
          <a:noFill/>
        </p:spPr>
        <p:txBody>
          <a:bodyPr wrap="square" rtlCol="0">
            <a:spAutoFit/>
          </a:bodyPr>
          <a:lstStyle/>
          <a:p>
            <a:pPr algn="ctr"/>
            <a:r>
              <a:rPr lang="fr-FR" sz="2400" dirty="0"/>
              <a:t> La mutation associée à la PHA peut </a:t>
            </a:r>
            <a:r>
              <a:rPr lang="fr-FR" sz="2400" b="1" dirty="0"/>
              <a:t>passer inaperçue pendant plusieurs générations</a:t>
            </a:r>
            <a:r>
              <a:rPr lang="fr-FR" sz="2400" baseline="30000" dirty="0"/>
              <a:t>2</a:t>
            </a:r>
            <a:r>
              <a:rPr lang="fr-FR" sz="2400" b="1" dirty="0"/>
              <a:t>.</a:t>
            </a:r>
          </a:p>
        </p:txBody>
      </p:sp>
      <p:sp>
        <p:nvSpPr>
          <p:cNvPr id="27" name="Oval 26"/>
          <p:cNvSpPr/>
          <p:nvPr/>
        </p:nvSpPr>
        <p:spPr>
          <a:xfrm>
            <a:off x="1250722" y="1873250"/>
            <a:ext cx="1346428" cy="134642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p:cNvSpPr/>
          <p:nvPr/>
        </p:nvSpPr>
        <p:spPr>
          <a:xfrm>
            <a:off x="5219472"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p:cNvSpPr/>
          <p:nvPr/>
        </p:nvSpPr>
        <p:spPr>
          <a:xfrm>
            <a:off x="9257186"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1509797" y="1777999"/>
            <a:ext cx="1412875" cy="1412875"/>
          </a:xfrm>
          <a:prstGeom prst="rect">
            <a:avLst/>
          </a:prstGeom>
        </p:spPr>
      </p:pic>
      <p:pic>
        <p:nvPicPr>
          <p:cNvPr id="32" name="Picture 31"/>
          <p:cNvPicPr>
            <a:picLocks noChangeAspect="1"/>
          </p:cNvPicPr>
          <p:nvPr/>
        </p:nvPicPr>
        <p:blipFill>
          <a:blip r:embed="rId6"/>
          <a:stretch>
            <a:fillRect/>
          </a:stretch>
        </p:blipFill>
        <p:spPr>
          <a:xfrm>
            <a:off x="9382704" y="1949678"/>
            <a:ext cx="1270000" cy="1270000"/>
          </a:xfrm>
          <a:prstGeom prst="rect">
            <a:avLst/>
          </a:prstGeom>
        </p:spPr>
      </p:pic>
      <p:pic>
        <p:nvPicPr>
          <p:cNvPr id="33" name="Picture 32"/>
          <p:cNvPicPr>
            <a:picLocks noChangeAspect="1"/>
          </p:cNvPicPr>
          <p:nvPr/>
        </p:nvPicPr>
        <p:blipFill>
          <a:blip r:embed="rId7"/>
          <a:stretch>
            <a:fillRect/>
          </a:stretch>
        </p:blipFill>
        <p:spPr>
          <a:xfrm>
            <a:off x="5311860" y="1679804"/>
            <a:ext cx="1587499" cy="1587499"/>
          </a:xfrm>
          <a:prstGeom prst="rect">
            <a:avLst/>
          </a:prstGeom>
        </p:spPr>
      </p:pic>
    </p:spTree>
    <p:extLst>
      <p:ext uri="{BB962C8B-B14F-4D97-AF65-F5344CB8AC3E}">
        <p14:creationId xmlns:p14="http://schemas.microsoft.com/office/powerpoint/2010/main" val="351369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5501384" y="3190873"/>
            <a:ext cx="5944489" cy="2428876"/>
          </a:xfrm>
          <a:prstGeom prst="rect">
            <a:avLst/>
          </a:prstGeom>
        </p:spPr>
      </p:pic>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6080120" y="740898"/>
            <a:ext cx="5944489" cy="2254251"/>
          </a:xfrm>
          <a:prstGeom prst="rect">
            <a:avLst/>
          </a:prstGeom>
        </p:spPr>
      </p:pic>
      <p:pic>
        <p:nvPicPr>
          <p:cNvPr id="19" name="Picture 18">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78504" y="1222372"/>
            <a:ext cx="5944489" cy="4749150"/>
          </a:xfrm>
          <a:prstGeom prst="rect">
            <a:avLst/>
          </a:prstGeom>
        </p:spPr>
      </p:pic>
      <p:sp>
        <p:nvSpPr>
          <p:cNvPr id="2" name="Title 1"/>
          <p:cNvSpPr>
            <a:spLocks noGrp="1"/>
          </p:cNvSpPr>
          <p:nvPr>
            <p:ph type="title"/>
          </p:nvPr>
        </p:nvSpPr>
        <p:spPr/>
        <p:txBody>
          <a:bodyPr/>
          <a:lstStyle/>
          <a:p>
            <a:r>
              <a:rPr lang="fr-FR"/>
              <a:t>Souffrir de PHA</a:t>
            </a:r>
          </a:p>
        </p:txBody>
      </p:sp>
      <p:sp>
        <p:nvSpPr>
          <p:cNvPr id="9" name="TextBox 8">
            <a:extLst>
              <a:ext uri="{FF2B5EF4-FFF2-40B4-BE49-F238E27FC236}">
                <a16:creationId xmlns:a16="http://schemas.microsoft.com/office/drawing/2014/main" id="{1BE7E686-1AE1-4123-A918-7AC07E4C1D32}"/>
              </a:ext>
            </a:extLst>
          </p:cNvPr>
          <p:cNvSpPr txBox="1"/>
          <p:nvPr/>
        </p:nvSpPr>
        <p:spPr>
          <a:xfrm>
            <a:off x="7832759" y="1747688"/>
            <a:ext cx="4026569" cy="1138773"/>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fr-FR" sz="1700" dirty="0"/>
              <a:t>Douleurs chroniques</a:t>
            </a:r>
          </a:p>
          <a:p>
            <a:pPr marL="174625" indent="-174625">
              <a:buClr>
                <a:srgbClr val="1B9AB2"/>
              </a:buClr>
              <a:buFont typeface="Arial" panose="020B0604020202020204" pitchFamily="34" charset="0"/>
              <a:buChar char="•"/>
            </a:pPr>
            <a:r>
              <a:rPr lang="fr-FR" sz="1700" dirty="0"/>
              <a:t>Fatigue</a:t>
            </a:r>
          </a:p>
          <a:p>
            <a:pPr marL="174625" indent="-174625">
              <a:buClr>
                <a:srgbClr val="1B9AB2"/>
              </a:buClr>
              <a:buFont typeface="Arial" panose="020B0604020202020204" pitchFamily="34" charset="0"/>
              <a:buChar char="•"/>
            </a:pPr>
            <a:r>
              <a:rPr lang="fr-FR" sz="1700" dirty="0"/>
              <a:t>Nausées</a:t>
            </a:r>
          </a:p>
          <a:p>
            <a:pPr marL="174625" indent="-174625">
              <a:buClr>
                <a:srgbClr val="1B9AB2"/>
              </a:buClr>
              <a:buFont typeface="Arial" panose="020B0604020202020204" pitchFamily="34" charset="0"/>
              <a:buChar char="•"/>
            </a:pPr>
            <a:r>
              <a:rPr lang="fr-FR" sz="1700" dirty="0"/>
              <a:t>Dépression et/ou anxiété</a:t>
            </a:r>
          </a:p>
        </p:txBody>
      </p:sp>
      <p:sp>
        <p:nvSpPr>
          <p:cNvPr id="10" name="TextBox 9">
            <a:extLst>
              <a:ext uri="{FF2B5EF4-FFF2-40B4-BE49-F238E27FC236}">
                <a16:creationId xmlns:a16="http://schemas.microsoft.com/office/drawing/2014/main" id="{A04965F4-AAC5-4B64-B4ED-BF99098B77E6}"/>
              </a:ext>
            </a:extLst>
          </p:cNvPr>
          <p:cNvSpPr txBox="1"/>
          <p:nvPr/>
        </p:nvSpPr>
        <p:spPr>
          <a:xfrm>
            <a:off x="8208328" y="3370984"/>
            <a:ext cx="3158172" cy="954107"/>
          </a:xfrm>
          <a:prstGeom prst="rect">
            <a:avLst/>
          </a:prstGeom>
          <a:noFill/>
        </p:spPr>
        <p:txBody>
          <a:bodyPr wrap="square" rtlCol="0">
            <a:spAutoFit/>
          </a:bodyPr>
          <a:lstStyle/>
          <a:p>
            <a:r>
              <a:rPr lang="fr-FR" sz="2800" b="1" dirty="0">
                <a:solidFill>
                  <a:srgbClr val="1B9AB2"/>
                </a:solidFill>
              </a:rPr>
              <a:t>Complications à long terme</a:t>
            </a:r>
            <a:r>
              <a:rPr lang="fr-FR" sz="2800" baseline="30000" dirty="0">
                <a:solidFill>
                  <a:srgbClr val="1B9AB2"/>
                </a:solidFill>
              </a:rPr>
              <a:t>2</a:t>
            </a:r>
          </a:p>
        </p:txBody>
      </p:sp>
      <p:sp>
        <p:nvSpPr>
          <p:cNvPr id="11" name="TextBox 10">
            <a:extLst>
              <a:ext uri="{FF2B5EF4-FFF2-40B4-BE49-F238E27FC236}">
                <a16:creationId xmlns:a16="http://schemas.microsoft.com/office/drawing/2014/main" id="{C6CC4F90-7017-463B-8C45-3DC39782C944}"/>
              </a:ext>
            </a:extLst>
          </p:cNvPr>
          <p:cNvSpPr txBox="1"/>
          <p:nvPr/>
        </p:nvSpPr>
        <p:spPr>
          <a:xfrm>
            <a:off x="8208328" y="4448202"/>
            <a:ext cx="3158172" cy="1051570"/>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fr-FR" sz="1700" dirty="0"/>
              <a:t>Insuffisance rénale chronique</a:t>
            </a:r>
          </a:p>
          <a:p>
            <a:pPr marL="174625" indent="-174625">
              <a:buClr>
                <a:srgbClr val="1B9AB2"/>
              </a:buClr>
              <a:buFont typeface="Arial" panose="020B0604020202020204" pitchFamily="34" charset="0"/>
              <a:buChar char="•"/>
            </a:pPr>
            <a:r>
              <a:rPr lang="fr-FR" sz="1700" dirty="0"/>
              <a:t>Hypertension</a:t>
            </a:r>
          </a:p>
          <a:p>
            <a:pPr marL="174625" indent="-174625">
              <a:buClr>
                <a:srgbClr val="1B9AB2"/>
              </a:buClr>
              <a:buFont typeface="Arial" panose="020B0604020202020204" pitchFamily="34" charset="0"/>
              <a:buChar char="•"/>
            </a:pPr>
            <a:r>
              <a:rPr lang="fr-FR" sz="1700" dirty="0"/>
              <a:t>Cancer du foie</a:t>
            </a:r>
          </a:p>
          <a:p>
            <a:pPr marL="174625" indent="-174625">
              <a:buClr>
                <a:srgbClr val="1B9AB2"/>
              </a:buClr>
              <a:buFont typeface="Arial" panose="020B0604020202020204" pitchFamily="34" charset="0"/>
              <a:buChar char="•"/>
            </a:pPr>
            <a:endParaRPr lang="en-US" sz="1700" baseline="30000" dirty="0"/>
          </a:p>
        </p:txBody>
      </p:sp>
      <p:sp>
        <p:nvSpPr>
          <p:cNvPr id="13" name="Slide Number Placeholder 12"/>
          <p:cNvSpPr>
            <a:spLocks noGrp="1"/>
          </p:cNvSpPr>
          <p:nvPr>
            <p:ph type="sldNum" sz="quarter" idx="12"/>
          </p:nvPr>
        </p:nvSpPr>
        <p:spPr/>
        <p:txBody>
          <a:bodyPr/>
          <a:lstStyle/>
          <a:p>
            <a:fld id="{DE3260E4-ED7B-584B-A073-E37901C7426D}" type="slidenum">
              <a:rPr lang="en-US" smtClean="0"/>
              <a:t>7</a:t>
            </a:fld>
            <a:endParaRPr lang="en-US"/>
          </a:p>
        </p:txBody>
      </p:sp>
      <p:sp>
        <p:nvSpPr>
          <p:cNvPr id="14" name="Footer Placeholder 6"/>
          <p:cNvSpPr>
            <a:spLocks noGrp="1"/>
          </p:cNvSpPr>
          <p:nvPr>
            <p:ph type="ftr" sz="quarter" idx="11"/>
          </p:nvPr>
        </p:nvSpPr>
        <p:spPr>
          <a:xfrm>
            <a:off x="479592" y="6280155"/>
            <a:ext cx="11712407" cy="629775"/>
          </a:xfrm>
        </p:spPr>
        <p:txBody>
          <a:bodyPr/>
          <a:lstStyle/>
          <a:p>
            <a:pPr>
              <a:spcAft>
                <a:spcPts val="300"/>
              </a:spcAft>
              <a:tabLst>
                <a:tab pos="7777163" algn="l"/>
              </a:tabLst>
            </a:pPr>
            <a:r>
              <a:rPr lang="fr-FR" sz="800" dirty="0">
                <a:solidFill>
                  <a:schemeClr val="bg2">
                    <a:lumMod val="50000"/>
                  </a:schemeClr>
                </a:solidFill>
              </a:rPr>
              <a:t>PHA : porphyrie hépatique aiguë 	 </a:t>
            </a:r>
          </a:p>
          <a:p>
            <a:pPr marL="228600" indent="-228600">
              <a:buFont typeface="+mj-lt"/>
              <a:buAutoNum type="arabicPeriod"/>
            </a:pPr>
            <a:r>
              <a:rPr lang="fr-FR" sz="800" dirty="0">
                <a:solidFill>
                  <a:schemeClr val="bg2">
                    <a:lumMod val="50000"/>
                  </a:schemeClr>
                </a:solidFill>
              </a:rPr>
              <a:t>Anderson KE, Bloomer JR, </a:t>
            </a:r>
            <a:r>
              <a:rPr lang="fr-FR" sz="800" dirty="0" err="1">
                <a:solidFill>
                  <a:schemeClr val="bg2">
                    <a:lumMod val="50000"/>
                  </a:schemeClr>
                </a:solidFill>
              </a:rPr>
              <a:t>Bonkovsky</a:t>
            </a:r>
            <a:r>
              <a:rPr lang="fr-FR" sz="800" dirty="0">
                <a:solidFill>
                  <a:schemeClr val="bg2">
                    <a:lumMod val="50000"/>
                  </a:schemeClr>
                </a:solidFill>
              </a:rPr>
              <a:t> HL, et al. </a:t>
            </a:r>
            <a:r>
              <a:rPr lang="fr-FR" sz="800" dirty="0" err="1">
                <a:solidFill>
                  <a:schemeClr val="bg2">
                    <a:lumMod val="50000"/>
                  </a:schemeClr>
                </a:solidFill>
              </a:rPr>
              <a:t>Recommendations</a:t>
            </a:r>
            <a:r>
              <a:rPr lang="fr-FR" sz="800" dirty="0">
                <a:solidFill>
                  <a:schemeClr val="bg2">
                    <a:lumMod val="50000"/>
                  </a:schemeClr>
                </a:solidFill>
              </a:rPr>
              <a:t> for the </a:t>
            </a:r>
            <a:r>
              <a:rPr lang="fr-FR" sz="800" dirty="0" err="1">
                <a:solidFill>
                  <a:schemeClr val="bg2">
                    <a:lumMod val="50000"/>
                  </a:schemeClr>
                </a:solidFill>
              </a:rPr>
              <a:t>diagnosis</a:t>
            </a:r>
            <a:r>
              <a:rPr lang="fr-FR" sz="800" dirty="0">
                <a:solidFill>
                  <a:schemeClr val="bg2">
                    <a:lumMod val="50000"/>
                  </a:schemeClr>
                </a:solidFill>
              </a:rPr>
              <a:t> and </a:t>
            </a:r>
            <a:r>
              <a:rPr lang="fr-FR" sz="800" dirty="0" err="1">
                <a:solidFill>
                  <a:schemeClr val="bg2">
                    <a:lumMod val="50000"/>
                  </a:schemeClr>
                </a:solidFill>
              </a:rPr>
              <a:t>treatment</a:t>
            </a:r>
            <a:r>
              <a:rPr lang="fr-FR" sz="800" dirty="0">
                <a:solidFill>
                  <a:schemeClr val="bg2">
                    <a:lumMod val="50000"/>
                  </a:schemeClr>
                </a:solidFill>
              </a:rPr>
              <a:t> of the acute </a:t>
            </a:r>
            <a:r>
              <a:rPr lang="fr-FR" sz="800" dirty="0" err="1">
                <a:solidFill>
                  <a:schemeClr val="bg2">
                    <a:lumMod val="50000"/>
                  </a:schemeClr>
                </a:solidFill>
              </a:rPr>
              <a:t>porphyrias</a:t>
            </a:r>
            <a:r>
              <a:rPr lang="fr-FR" sz="800" dirty="0">
                <a:solidFill>
                  <a:schemeClr val="bg2">
                    <a:lumMod val="50000"/>
                  </a:schemeClr>
                </a:solidFill>
              </a:rPr>
              <a:t> [</a:t>
            </a:r>
            <a:r>
              <a:rPr lang="fr-FR" sz="800" dirty="0" err="1">
                <a:solidFill>
                  <a:schemeClr val="bg2">
                    <a:lumMod val="50000"/>
                  </a:schemeClr>
                </a:solidFill>
              </a:rPr>
              <a:t>published</a:t>
            </a:r>
            <a:r>
              <a:rPr lang="fr-FR" sz="800" dirty="0">
                <a:solidFill>
                  <a:schemeClr val="bg2">
                    <a:lumMod val="50000"/>
                  </a:schemeClr>
                </a:solidFill>
              </a:rPr>
              <a:t> correction </a:t>
            </a:r>
            <a:r>
              <a:rPr lang="fr-FR" sz="800" dirty="0" err="1">
                <a:solidFill>
                  <a:schemeClr val="bg2">
                    <a:lumMod val="50000"/>
                  </a:schemeClr>
                </a:solidFill>
              </a:rPr>
              <a:t>appears</a:t>
            </a:r>
            <a:r>
              <a:rPr lang="fr-FR" sz="800" dirty="0">
                <a:solidFill>
                  <a:schemeClr val="bg2">
                    <a:lumMod val="50000"/>
                  </a:schemeClr>
                </a:solidFill>
              </a:rPr>
              <a:t> in Ann </a:t>
            </a:r>
            <a:r>
              <a:rPr lang="fr-FR" sz="800" dirty="0" err="1">
                <a:solidFill>
                  <a:schemeClr val="bg2">
                    <a:lumMod val="50000"/>
                  </a:schemeClr>
                </a:solidFill>
              </a:rPr>
              <a:t>Intern</a:t>
            </a:r>
            <a:r>
              <a:rPr lang="fr-FR" sz="800" dirty="0">
                <a:solidFill>
                  <a:schemeClr val="bg2">
                    <a:lumMod val="50000"/>
                  </a:schemeClr>
                </a:solidFill>
              </a:rPr>
              <a:t> Med. Le 16 août 2005 ;143(4):316]. Ann </a:t>
            </a:r>
            <a:r>
              <a:rPr lang="fr-FR" sz="800" dirty="0" err="1">
                <a:solidFill>
                  <a:schemeClr val="bg2">
                    <a:lumMod val="50000"/>
                  </a:schemeClr>
                </a:solidFill>
              </a:rPr>
              <a:t>Intern</a:t>
            </a:r>
            <a:r>
              <a:rPr lang="fr-FR" sz="800" dirty="0">
                <a:solidFill>
                  <a:schemeClr val="bg2">
                    <a:lumMod val="50000"/>
                  </a:schemeClr>
                </a:solidFill>
              </a:rPr>
              <a:t> Med. 2005;142(6):439-450. doi:10.7326/0003-4819-142-6-200503150-00010</a:t>
            </a:r>
          </a:p>
          <a:p>
            <a:pPr marL="228600" indent="-228600">
              <a:buFont typeface="+mj-lt"/>
              <a:buAutoNum type="arabicPeriod"/>
            </a:pPr>
            <a:r>
              <a:rPr lang="fr-FR" sz="800" dirty="0" err="1">
                <a:solidFill>
                  <a:schemeClr val="bg2">
                    <a:lumMod val="50000"/>
                  </a:schemeClr>
                </a:solidFill>
              </a:rPr>
              <a:t>Gouya</a:t>
            </a:r>
            <a:r>
              <a:rPr lang="fr-FR" sz="800" dirty="0">
                <a:solidFill>
                  <a:schemeClr val="bg2">
                    <a:lumMod val="50000"/>
                  </a:schemeClr>
                </a:solidFill>
              </a:rPr>
              <a:t> L, Ventura P, </a:t>
            </a:r>
            <a:r>
              <a:rPr lang="fr-FR" sz="800" dirty="0" err="1">
                <a:solidFill>
                  <a:schemeClr val="bg2">
                    <a:lumMod val="50000"/>
                  </a:schemeClr>
                </a:solidFill>
              </a:rPr>
              <a:t>Balwani</a:t>
            </a:r>
            <a:r>
              <a:rPr lang="fr-FR" sz="800" dirty="0">
                <a:solidFill>
                  <a:schemeClr val="bg2">
                    <a:lumMod val="50000"/>
                  </a:schemeClr>
                </a:solidFill>
              </a:rPr>
              <a:t> M, et al. EXPLORE: A Prospective, Multinational, Natural </a:t>
            </a:r>
            <a:r>
              <a:rPr lang="fr-FR" sz="800" dirty="0" err="1">
                <a:solidFill>
                  <a:schemeClr val="bg2">
                    <a:lumMod val="50000"/>
                  </a:schemeClr>
                </a:solidFill>
              </a:rPr>
              <a:t>History</a:t>
            </a:r>
            <a:r>
              <a:rPr lang="fr-FR" sz="800" dirty="0">
                <a:solidFill>
                  <a:schemeClr val="bg2">
                    <a:lumMod val="50000"/>
                  </a:schemeClr>
                </a:solidFill>
              </a:rPr>
              <a:t> </a:t>
            </a:r>
            <a:r>
              <a:rPr lang="fr-FR" sz="800" dirty="0" err="1">
                <a:solidFill>
                  <a:schemeClr val="bg2">
                    <a:lumMod val="50000"/>
                  </a:schemeClr>
                </a:solidFill>
              </a:rPr>
              <a:t>Study</a:t>
            </a:r>
            <a:r>
              <a:rPr lang="fr-FR" sz="800" dirty="0">
                <a:solidFill>
                  <a:schemeClr val="bg2">
                    <a:lumMod val="50000"/>
                  </a:schemeClr>
                </a:solidFill>
              </a:rPr>
              <a:t> of Patients </a:t>
            </a:r>
            <a:r>
              <a:rPr lang="fr-FR" sz="800" dirty="0" err="1">
                <a:solidFill>
                  <a:schemeClr val="bg2">
                    <a:lumMod val="50000"/>
                  </a:schemeClr>
                </a:solidFill>
              </a:rPr>
              <a:t>with</a:t>
            </a:r>
            <a:r>
              <a:rPr lang="fr-FR" sz="800" dirty="0">
                <a:solidFill>
                  <a:schemeClr val="bg2">
                    <a:lumMod val="50000"/>
                  </a:schemeClr>
                </a:solidFill>
              </a:rPr>
              <a:t> Acute </a:t>
            </a:r>
            <a:r>
              <a:rPr lang="fr-FR" sz="800" dirty="0" err="1">
                <a:solidFill>
                  <a:schemeClr val="bg2">
                    <a:lumMod val="50000"/>
                  </a:schemeClr>
                </a:solidFill>
              </a:rPr>
              <a:t>Hepatic</a:t>
            </a:r>
            <a:r>
              <a:rPr lang="fr-FR" sz="800" dirty="0">
                <a:solidFill>
                  <a:schemeClr val="bg2">
                    <a:lumMod val="50000"/>
                  </a:schemeClr>
                </a:solidFill>
              </a:rPr>
              <a:t> </a:t>
            </a:r>
            <a:r>
              <a:rPr lang="fr-FR" sz="800" dirty="0" err="1">
                <a:solidFill>
                  <a:schemeClr val="bg2">
                    <a:lumMod val="50000"/>
                  </a:schemeClr>
                </a:solidFill>
              </a:rPr>
              <a:t>Porphyria</a:t>
            </a:r>
            <a:r>
              <a:rPr lang="fr-FR" sz="800" dirty="0">
                <a:solidFill>
                  <a:schemeClr val="bg2">
                    <a:lumMod val="50000"/>
                  </a:schemeClr>
                </a:solidFill>
              </a:rPr>
              <a:t> </a:t>
            </a:r>
            <a:r>
              <a:rPr lang="fr-FR" sz="800" dirty="0" err="1">
                <a:solidFill>
                  <a:schemeClr val="bg2">
                    <a:lumMod val="50000"/>
                  </a:schemeClr>
                </a:solidFill>
              </a:rPr>
              <a:t>with</a:t>
            </a:r>
            <a:r>
              <a:rPr lang="fr-FR" sz="800" dirty="0">
                <a:solidFill>
                  <a:schemeClr val="bg2">
                    <a:lumMod val="50000"/>
                  </a:schemeClr>
                </a:solidFill>
              </a:rPr>
              <a:t> </a:t>
            </a:r>
            <a:r>
              <a:rPr lang="fr-FR" sz="800" dirty="0" err="1">
                <a:solidFill>
                  <a:schemeClr val="bg2">
                    <a:lumMod val="50000"/>
                  </a:schemeClr>
                </a:solidFill>
              </a:rPr>
              <a:t>Recurrent</a:t>
            </a:r>
            <a:r>
              <a:rPr lang="fr-FR" sz="800" dirty="0">
                <a:solidFill>
                  <a:schemeClr val="bg2">
                    <a:lumMod val="50000"/>
                  </a:schemeClr>
                </a:solidFill>
              </a:rPr>
              <a:t> </a:t>
            </a:r>
            <a:r>
              <a:rPr lang="fr-FR" sz="800" dirty="0" err="1">
                <a:solidFill>
                  <a:schemeClr val="bg2">
                    <a:lumMod val="50000"/>
                  </a:schemeClr>
                </a:solidFill>
              </a:rPr>
              <a:t>Attacks</a:t>
            </a:r>
            <a:r>
              <a:rPr lang="fr-FR" sz="800" dirty="0">
                <a:solidFill>
                  <a:schemeClr val="bg2">
                    <a:lumMod val="50000"/>
                  </a:schemeClr>
                </a:solidFill>
              </a:rPr>
              <a:t>. </a:t>
            </a:r>
            <a:r>
              <a:rPr lang="fr-FR" sz="800" dirty="0" err="1">
                <a:solidFill>
                  <a:schemeClr val="bg2">
                    <a:lumMod val="50000"/>
                  </a:schemeClr>
                </a:solidFill>
              </a:rPr>
              <a:t>Hepatology</a:t>
            </a:r>
            <a:r>
              <a:rPr lang="fr-FR" sz="800" dirty="0">
                <a:solidFill>
                  <a:schemeClr val="bg2">
                    <a:lumMod val="50000"/>
                  </a:schemeClr>
                </a:solidFill>
              </a:rPr>
              <a:t>. 2020;71(5):1546-1558. doi:10.1002/hep.30936</a:t>
            </a:r>
          </a:p>
        </p:txBody>
      </p:sp>
      <p:pic>
        <p:nvPicPr>
          <p:cNvPr id="16" name="Picture 15">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379081" cy="596900"/>
          </a:xfrm>
          <a:prstGeom prst="rect">
            <a:avLst/>
          </a:prstGeom>
        </p:spPr>
      </p:pic>
      <p:sp>
        <p:nvSpPr>
          <p:cNvPr id="6" name="TextBox 5">
            <a:extLst>
              <a:ext uri="{FF2B5EF4-FFF2-40B4-BE49-F238E27FC236}">
                <a16:creationId xmlns:a16="http://schemas.microsoft.com/office/drawing/2014/main" id="{C1E61C57-BB37-DD4F-AD75-286FA1CC3C7E}"/>
              </a:ext>
            </a:extLst>
          </p:cNvPr>
          <p:cNvSpPr txBox="1"/>
          <p:nvPr/>
        </p:nvSpPr>
        <p:spPr>
          <a:xfrm>
            <a:off x="551861" y="1406272"/>
            <a:ext cx="3875364" cy="523220"/>
          </a:xfrm>
          <a:prstGeom prst="rect">
            <a:avLst/>
          </a:prstGeom>
          <a:noFill/>
        </p:spPr>
        <p:txBody>
          <a:bodyPr wrap="square" rtlCol="0">
            <a:spAutoFit/>
          </a:bodyPr>
          <a:lstStyle/>
          <a:p>
            <a:r>
              <a:rPr lang="fr-FR" sz="2800" b="1" dirty="0">
                <a:solidFill>
                  <a:srgbClr val="1B9AB2"/>
                </a:solidFill>
              </a:rPr>
              <a:t>Crises aiguës de PHA</a:t>
            </a:r>
            <a:r>
              <a:rPr lang="fr-FR" sz="2800" baseline="30000" dirty="0">
                <a:solidFill>
                  <a:srgbClr val="1B9AB2"/>
                </a:solidFill>
              </a:rPr>
              <a:t>1</a:t>
            </a:r>
          </a:p>
        </p:txBody>
      </p:sp>
      <p:sp>
        <p:nvSpPr>
          <p:cNvPr id="7" name="TextBox 6">
            <a:extLst>
              <a:ext uri="{FF2B5EF4-FFF2-40B4-BE49-F238E27FC236}">
                <a16:creationId xmlns:a16="http://schemas.microsoft.com/office/drawing/2014/main" id="{F3E8AB5B-DF48-0442-9E9E-12BA1B642241}"/>
              </a:ext>
            </a:extLst>
          </p:cNvPr>
          <p:cNvSpPr txBox="1"/>
          <p:nvPr/>
        </p:nvSpPr>
        <p:spPr>
          <a:xfrm>
            <a:off x="551858" y="1947398"/>
            <a:ext cx="4564151" cy="877163"/>
          </a:xfrm>
          <a:prstGeom prst="rect">
            <a:avLst/>
          </a:prstGeom>
          <a:noFill/>
        </p:spPr>
        <p:txBody>
          <a:bodyPr wrap="square" rtlCol="0">
            <a:spAutoFit/>
          </a:bodyPr>
          <a:lstStyle/>
          <a:p>
            <a:r>
              <a:rPr lang="fr-FR" sz="1700" dirty="0"/>
              <a:t>Les symptômes les plus fréquents, présents chez plus de 90 % des personnes souffrant d’une crise de PHA sont les </a:t>
            </a:r>
            <a:r>
              <a:rPr lang="fr-FR" sz="1700" b="1" dirty="0"/>
              <a:t>douleurs abdominales sévères</a:t>
            </a:r>
            <a:r>
              <a:rPr lang="fr-FR" sz="1700" dirty="0"/>
              <a:t>.</a:t>
            </a:r>
          </a:p>
        </p:txBody>
      </p:sp>
      <p:sp>
        <p:nvSpPr>
          <p:cNvPr id="4" name="TextBox 3"/>
          <p:cNvSpPr txBox="1"/>
          <p:nvPr/>
        </p:nvSpPr>
        <p:spPr>
          <a:xfrm>
            <a:off x="551861" y="2883893"/>
            <a:ext cx="4079262" cy="2977738"/>
          </a:xfrm>
          <a:prstGeom prst="rect">
            <a:avLst/>
          </a:prstGeom>
          <a:noFill/>
        </p:spPr>
        <p:txBody>
          <a:bodyPr wrap="square" rtlCol="0">
            <a:spAutoFit/>
          </a:bodyPr>
          <a:lstStyle/>
          <a:p>
            <a:pPr>
              <a:spcAft>
                <a:spcPts val="300"/>
              </a:spcAft>
              <a:buClr>
                <a:srgbClr val="1B9AB2"/>
              </a:buClr>
            </a:pPr>
            <a:r>
              <a:rPr lang="fr-FR" sz="1700" b="1" dirty="0"/>
              <a:t>Autres symptômes :</a:t>
            </a:r>
          </a:p>
          <a:p>
            <a:pPr marL="174625" indent="-174625">
              <a:spcAft>
                <a:spcPts val="300"/>
              </a:spcAft>
              <a:buClr>
                <a:srgbClr val="1B9AB2"/>
              </a:buClr>
              <a:buFont typeface="Arial" panose="020B0604020202020204" pitchFamily="34" charset="0"/>
              <a:buChar char="•"/>
            </a:pPr>
            <a:r>
              <a:rPr lang="fr-FR" sz="1700" dirty="0"/>
              <a:t>Nausées et vomissements</a:t>
            </a:r>
          </a:p>
          <a:p>
            <a:pPr marL="174625" indent="-174625">
              <a:spcAft>
                <a:spcPts val="300"/>
              </a:spcAft>
              <a:buClr>
                <a:srgbClr val="1B9AB2"/>
              </a:buClr>
              <a:buFont typeface="Arial" panose="020B0604020202020204" pitchFamily="34" charset="0"/>
              <a:buChar char="•"/>
            </a:pPr>
            <a:r>
              <a:rPr lang="fr-FR" sz="1700" dirty="0"/>
              <a:t>Urines foncées</a:t>
            </a:r>
          </a:p>
          <a:p>
            <a:pPr marL="174625" indent="-174625">
              <a:spcAft>
                <a:spcPts val="300"/>
              </a:spcAft>
              <a:buClr>
                <a:srgbClr val="1B9AB2"/>
              </a:buClr>
              <a:buFont typeface="Arial" panose="020B0604020202020204" pitchFamily="34" charset="0"/>
              <a:buChar char="•"/>
            </a:pPr>
            <a:r>
              <a:rPr lang="fr-FR" sz="1700" dirty="0"/>
              <a:t>Troubles psychiatriques</a:t>
            </a:r>
          </a:p>
          <a:p>
            <a:pPr marL="174625" indent="-174625">
              <a:spcAft>
                <a:spcPts val="300"/>
              </a:spcAft>
              <a:buClr>
                <a:srgbClr val="1B9AB2"/>
              </a:buClr>
              <a:buFont typeface="Arial" panose="020B0604020202020204" pitchFamily="34" charset="0"/>
              <a:buChar char="•"/>
            </a:pPr>
            <a:r>
              <a:rPr lang="fr-FR" sz="1700" dirty="0"/>
              <a:t>Faiblesse musculaire et paralysie</a:t>
            </a:r>
          </a:p>
          <a:p>
            <a:pPr marL="174625" indent="-174625">
              <a:spcAft>
                <a:spcPts val="300"/>
              </a:spcAft>
              <a:buClr>
                <a:srgbClr val="1B9AB2"/>
              </a:buClr>
              <a:buFont typeface="Arial" panose="020B0604020202020204" pitchFamily="34" charset="0"/>
              <a:buChar char="•"/>
            </a:pPr>
            <a:r>
              <a:rPr lang="fr-FR" sz="1700" dirty="0"/>
              <a:t>Constipation </a:t>
            </a:r>
          </a:p>
          <a:p>
            <a:pPr marL="174625" indent="-174625">
              <a:spcAft>
                <a:spcPts val="300"/>
              </a:spcAft>
              <a:buClr>
                <a:srgbClr val="1B9AB2"/>
              </a:buClr>
              <a:buFont typeface="Arial" panose="020B0604020202020204" pitchFamily="34" charset="0"/>
              <a:buChar char="•"/>
            </a:pPr>
            <a:r>
              <a:rPr lang="fr-FR" sz="1700" dirty="0"/>
              <a:t>Palpitations cardiaques</a:t>
            </a:r>
          </a:p>
          <a:p>
            <a:pPr marL="174625" indent="-174625">
              <a:spcAft>
                <a:spcPts val="300"/>
              </a:spcAft>
              <a:buClr>
                <a:srgbClr val="1B9AB2"/>
              </a:buClr>
              <a:buFont typeface="Arial" panose="020B0604020202020204" pitchFamily="34" charset="0"/>
              <a:buChar char="•"/>
            </a:pPr>
            <a:r>
              <a:rPr lang="fr-FR" sz="1700" dirty="0"/>
              <a:t>Lésions ou ampoules sur la peau exposée au soleil (</a:t>
            </a:r>
            <a:r>
              <a:rPr lang="fr-FR" sz="1700" dirty="0" err="1"/>
              <a:t>coproporphyrie</a:t>
            </a:r>
            <a:r>
              <a:rPr lang="fr-FR" sz="1700" dirty="0"/>
              <a:t> héréditaire ou porphyrie variegata uniquement)</a:t>
            </a:r>
          </a:p>
        </p:txBody>
      </p:sp>
      <p:pic>
        <p:nvPicPr>
          <p:cNvPr id="12" name="Picture 11" descr="Veroni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5749" y="96862"/>
            <a:ext cx="4203097" cy="6195677"/>
          </a:xfrm>
          <a:prstGeom prst="rect">
            <a:avLst/>
          </a:prstGeom>
        </p:spPr>
      </p:pic>
      <p:grpSp>
        <p:nvGrpSpPr>
          <p:cNvPr id="17" name="Group 16"/>
          <p:cNvGrpSpPr/>
          <p:nvPr/>
        </p:nvGrpSpPr>
        <p:grpSpPr>
          <a:xfrm rot="15560951" flipH="1">
            <a:off x="4908259" y="846090"/>
            <a:ext cx="309994" cy="485807"/>
            <a:chOff x="1653118" y="2060096"/>
            <a:chExt cx="309994" cy="485807"/>
          </a:xfrm>
          <a:solidFill>
            <a:srgbClr val="67365E"/>
          </a:solidFill>
        </p:grpSpPr>
        <p:sp>
          <p:nvSpPr>
            <p:cNvPr id="22" name="Oval 2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4400000" flipH="1">
            <a:off x="7330918" y="5699686"/>
            <a:ext cx="248427" cy="189708"/>
            <a:chOff x="1792241" y="2060096"/>
            <a:chExt cx="248427" cy="189708"/>
          </a:xfrm>
          <a:solidFill>
            <a:srgbClr val="67365E"/>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D12905A-183D-492F-8442-E00F95DC1A9B}"/>
              </a:ext>
            </a:extLst>
          </p:cNvPr>
          <p:cNvSpPr txBox="1"/>
          <p:nvPr/>
        </p:nvSpPr>
        <p:spPr>
          <a:xfrm>
            <a:off x="7817648" y="878947"/>
            <a:ext cx="3886732" cy="954107"/>
          </a:xfrm>
          <a:prstGeom prst="rect">
            <a:avLst/>
          </a:prstGeom>
          <a:noFill/>
        </p:spPr>
        <p:txBody>
          <a:bodyPr wrap="square" rtlCol="0">
            <a:spAutoFit/>
          </a:bodyPr>
          <a:lstStyle/>
          <a:p>
            <a:r>
              <a:rPr lang="fr-FR" sz="2800" b="1" dirty="0">
                <a:solidFill>
                  <a:srgbClr val="1B9AB2"/>
                </a:solidFill>
              </a:rPr>
              <a:t>Symptômes chroniques de la PHA</a:t>
            </a:r>
            <a:r>
              <a:rPr lang="fr-FR" sz="2800" baseline="30000" dirty="0">
                <a:solidFill>
                  <a:srgbClr val="1B9AB2"/>
                </a:solidFill>
              </a:rPr>
              <a:t>2</a:t>
            </a:r>
          </a:p>
        </p:txBody>
      </p:sp>
      <p:sp>
        <p:nvSpPr>
          <p:cNvPr id="32" name="TextBox 31">
            <a:extLst>
              <a:ext uri="{FF2B5EF4-FFF2-40B4-BE49-F238E27FC236}">
                <a16:creationId xmlns:a16="http://schemas.microsoft.com/office/drawing/2014/main" id="{D15C0234-351B-A04F-9A96-C0B30733CD61}"/>
              </a:ext>
            </a:extLst>
          </p:cNvPr>
          <p:cNvSpPr txBox="1"/>
          <p:nvPr/>
        </p:nvSpPr>
        <p:spPr>
          <a:xfrm>
            <a:off x="7656432" y="5781022"/>
            <a:ext cx="2925673" cy="391517"/>
          </a:xfrm>
          <a:prstGeom prst="rect">
            <a:avLst/>
          </a:prstGeom>
          <a:noFill/>
        </p:spPr>
        <p:txBody>
          <a:bodyPr wrap="none" rtlCol="0">
            <a:spAutoFit/>
          </a:bodyPr>
          <a:lstStyle/>
          <a:p>
            <a:pPr>
              <a:lnSpc>
                <a:spcPct val="80000"/>
              </a:lnSpc>
            </a:pPr>
            <a:r>
              <a:rPr lang="fr-FR" sz="1200" dirty="0">
                <a:solidFill>
                  <a:srgbClr val="68365E"/>
                </a:solidFill>
              </a:rPr>
              <a:t>Veronica, patiente PHA et porte-parole, AEP</a:t>
            </a:r>
            <a:br>
              <a:rPr lang="fr-FR" sz="1200" dirty="0">
                <a:solidFill>
                  <a:srgbClr val="68365E"/>
                </a:solidFill>
              </a:rPr>
            </a:br>
            <a:r>
              <a:rPr lang="fr-FR" sz="1200" dirty="0">
                <a:solidFill>
                  <a:srgbClr val="68365E"/>
                </a:solidFill>
              </a:rPr>
              <a:t>(</a:t>
            </a:r>
            <a:r>
              <a:rPr lang="fr-FR" sz="1200" dirty="0" err="1">
                <a:solidFill>
                  <a:srgbClr val="68365E"/>
                </a:solidFill>
              </a:rPr>
              <a:t>Asociación</a:t>
            </a:r>
            <a:r>
              <a:rPr lang="fr-FR" sz="1200" dirty="0">
                <a:solidFill>
                  <a:srgbClr val="68365E"/>
                </a:solidFill>
              </a:rPr>
              <a:t> </a:t>
            </a:r>
            <a:r>
              <a:rPr lang="fr-FR" sz="1200" dirty="0" err="1">
                <a:solidFill>
                  <a:srgbClr val="68365E"/>
                </a:solidFill>
              </a:rPr>
              <a:t>Española</a:t>
            </a:r>
            <a:r>
              <a:rPr lang="fr-FR" sz="1200" dirty="0">
                <a:solidFill>
                  <a:srgbClr val="68365E"/>
                </a:solidFill>
              </a:rPr>
              <a:t> de </a:t>
            </a:r>
            <a:r>
              <a:rPr lang="fr-FR" sz="1200" dirty="0" err="1">
                <a:solidFill>
                  <a:srgbClr val="68365E"/>
                </a:solidFill>
              </a:rPr>
              <a:t>Porfiria</a:t>
            </a:r>
            <a:r>
              <a:rPr lang="fr-FR" sz="1200" dirty="0">
                <a:solidFill>
                  <a:srgbClr val="68365E"/>
                </a:solidFill>
              </a:rPr>
              <a:t>)</a:t>
            </a:r>
          </a:p>
        </p:txBody>
      </p:sp>
    </p:spTree>
    <p:extLst>
      <p:ext uri="{BB962C8B-B14F-4D97-AF65-F5344CB8AC3E}">
        <p14:creationId xmlns:p14="http://schemas.microsoft.com/office/powerpoint/2010/main" val="403713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8" y="1136596"/>
            <a:ext cx="11615869" cy="4959403"/>
          </a:xfrm>
          <a:prstGeom prst="rect">
            <a:avLst/>
          </a:prstGeom>
        </p:spPr>
      </p:pic>
      <p:sp>
        <p:nvSpPr>
          <p:cNvPr id="13" name="Title 12"/>
          <p:cNvSpPr>
            <a:spLocks noGrp="1"/>
          </p:cNvSpPr>
          <p:nvPr>
            <p:ph type="title"/>
          </p:nvPr>
        </p:nvSpPr>
        <p:spPr/>
        <p:txBody>
          <a:bodyPr>
            <a:normAutofit/>
          </a:bodyPr>
          <a:lstStyle/>
          <a:p>
            <a:r>
              <a:rPr lang="fr-FR"/>
              <a:t>Connaître les facteurs déclenchants de la PHA</a:t>
            </a:r>
          </a:p>
        </p:txBody>
      </p:sp>
      <p:sp>
        <p:nvSpPr>
          <p:cNvPr id="9" name="Slide Number Placeholder 8"/>
          <p:cNvSpPr>
            <a:spLocks noGrp="1"/>
          </p:cNvSpPr>
          <p:nvPr>
            <p:ph type="sldNum" sz="quarter" idx="12"/>
          </p:nvPr>
        </p:nvSpPr>
        <p:spPr/>
        <p:txBody>
          <a:bodyPr/>
          <a:lstStyle/>
          <a:p>
            <a:fld id="{DE3260E4-ED7B-584B-A073-E37901C7426D}" type="slidenum">
              <a:rPr lang="en-US" smtClean="0"/>
              <a:pPr/>
              <a:t>8</a:t>
            </a:fld>
            <a:endParaRPr lang="en-US"/>
          </a:p>
        </p:txBody>
      </p:sp>
      <p:sp>
        <p:nvSpPr>
          <p:cNvPr id="19" name="Footer Placeholder 6"/>
          <p:cNvSpPr>
            <a:spLocks noGrp="1"/>
          </p:cNvSpPr>
          <p:nvPr>
            <p:ph type="ftr" sz="quarter" idx="11"/>
          </p:nvPr>
        </p:nvSpPr>
        <p:spPr>
          <a:xfrm>
            <a:off x="479592" y="6352522"/>
            <a:ext cx="11553657" cy="457853"/>
          </a:xfrm>
        </p:spPr>
        <p:txBody>
          <a:bodyPr/>
          <a:lstStyle/>
          <a:p>
            <a:pPr>
              <a:spcAft>
                <a:spcPts val="300"/>
              </a:spcAft>
              <a:tabLst>
                <a:tab pos="7777163" algn="l"/>
              </a:tabLst>
            </a:pPr>
            <a:r>
              <a:rPr lang="fr-FR" sz="800" dirty="0"/>
              <a:t>PHA : porphyrie hépatique aiguë 	 </a:t>
            </a:r>
          </a:p>
          <a:p>
            <a:pPr marL="228600" indent="-228600">
              <a:buFont typeface="+mj-lt"/>
              <a:buAutoNum type="arabicPeriod"/>
            </a:pPr>
            <a:r>
              <a:rPr lang="fr-FR" sz="800" dirty="0" err="1"/>
              <a:t>Balwani</a:t>
            </a:r>
            <a:r>
              <a:rPr lang="fr-FR" sz="800" dirty="0"/>
              <a:t> M, Wang B, Anderson KE, et al. Acute </a:t>
            </a:r>
            <a:r>
              <a:rPr lang="fr-FR" sz="800" dirty="0" err="1"/>
              <a:t>hepatic</a:t>
            </a:r>
            <a:r>
              <a:rPr lang="fr-FR" sz="800" dirty="0"/>
              <a:t> </a:t>
            </a:r>
            <a:r>
              <a:rPr lang="fr-FR" sz="800" dirty="0" err="1"/>
              <a:t>porphyrias</a:t>
            </a:r>
            <a:r>
              <a:rPr lang="fr-FR" sz="800" dirty="0"/>
              <a:t>: </a:t>
            </a:r>
            <a:r>
              <a:rPr lang="fr-FR" sz="800" dirty="0" err="1"/>
              <a:t>Recommendations</a:t>
            </a:r>
            <a:r>
              <a:rPr lang="fr-FR" sz="800" dirty="0"/>
              <a:t> for </a:t>
            </a:r>
            <a:r>
              <a:rPr lang="fr-FR" sz="800" dirty="0" err="1"/>
              <a:t>evaluation</a:t>
            </a:r>
            <a:r>
              <a:rPr lang="fr-FR" sz="800" dirty="0"/>
              <a:t> and long-</a:t>
            </a:r>
            <a:r>
              <a:rPr lang="fr-FR" sz="800" dirty="0" err="1"/>
              <a:t>term</a:t>
            </a:r>
            <a:r>
              <a:rPr lang="fr-FR" sz="800" dirty="0"/>
              <a:t> management. </a:t>
            </a:r>
            <a:r>
              <a:rPr lang="fr-FR" sz="800" i="1" dirty="0" err="1"/>
              <a:t>Hepatology</a:t>
            </a:r>
            <a:r>
              <a:rPr lang="fr-FR" sz="800" dirty="0"/>
              <a:t>. 2017;66(4):1314-1322. doi:10.1002/hep.29313</a:t>
            </a:r>
          </a:p>
          <a:p>
            <a:pPr marL="228600" indent="-228600">
              <a:buFont typeface="+mj-lt"/>
              <a:buAutoNum type="arabicPeriod"/>
            </a:pPr>
            <a:r>
              <a:rPr lang="fr-FR" sz="800" dirty="0">
                <a:solidFill>
                  <a:srgbClr val="858585"/>
                </a:solidFill>
              </a:rPr>
              <a:t>Wang B, </a:t>
            </a:r>
            <a:r>
              <a:rPr lang="fr-FR" sz="800" dirty="0" err="1">
                <a:solidFill>
                  <a:srgbClr val="858585"/>
                </a:solidFill>
              </a:rPr>
              <a:t>Rudnick</a:t>
            </a:r>
            <a:r>
              <a:rPr lang="fr-FR" sz="800" dirty="0">
                <a:solidFill>
                  <a:srgbClr val="858585"/>
                </a:solidFill>
              </a:rPr>
              <a:t> S, </a:t>
            </a:r>
            <a:r>
              <a:rPr lang="fr-FR" sz="800" dirty="0" err="1">
                <a:solidFill>
                  <a:srgbClr val="858585"/>
                </a:solidFill>
              </a:rPr>
              <a:t>Cengia</a:t>
            </a:r>
            <a:r>
              <a:rPr lang="fr-FR" sz="800" dirty="0">
                <a:solidFill>
                  <a:srgbClr val="858585"/>
                </a:solidFill>
              </a:rPr>
              <a:t> B, </a:t>
            </a:r>
            <a:r>
              <a:rPr lang="fr-FR" sz="800" dirty="0" err="1">
                <a:solidFill>
                  <a:srgbClr val="858585"/>
                </a:solidFill>
              </a:rPr>
              <a:t>Bonkovsky</a:t>
            </a:r>
            <a:r>
              <a:rPr lang="fr-FR" sz="800" dirty="0">
                <a:solidFill>
                  <a:srgbClr val="858585"/>
                </a:solidFill>
              </a:rPr>
              <a:t> HL. Acute </a:t>
            </a:r>
            <a:r>
              <a:rPr lang="fr-FR" sz="800" dirty="0" err="1">
                <a:solidFill>
                  <a:srgbClr val="858585"/>
                </a:solidFill>
              </a:rPr>
              <a:t>Hepatic</a:t>
            </a:r>
            <a:r>
              <a:rPr lang="fr-FR" sz="800" dirty="0">
                <a:solidFill>
                  <a:srgbClr val="858585"/>
                </a:solidFill>
              </a:rPr>
              <a:t> </a:t>
            </a:r>
            <a:r>
              <a:rPr lang="fr-FR" sz="800" dirty="0" err="1">
                <a:solidFill>
                  <a:srgbClr val="858585"/>
                </a:solidFill>
              </a:rPr>
              <a:t>Porphyrias</a:t>
            </a:r>
            <a:r>
              <a:rPr lang="fr-FR" sz="800" dirty="0">
                <a:solidFill>
                  <a:srgbClr val="858585"/>
                </a:solidFill>
              </a:rPr>
              <a:t>: </a:t>
            </a:r>
            <a:r>
              <a:rPr lang="fr-FR" sz="800" dirty="0" err="1">
                <a:solidFill>
                  <a:srgbClr val="858585"/>
                </a:solidFill>
              </a:rPr>
              <a:t>Review</a:t>
            </a:r>
            <a:r>
              <a:rPr lang="fr-FR" sz="800" dirty="0">
                <a:solidFill>
                  <a:srgbClr val="858585"/>
                </a:solidFill>
              </a:rPr>
              <a:t> and </a:t>
            </a:r>
            <a:r>
              <a:rPr lang="fr-FR" sz="800" dirty="0" err="1">
                <a:solidFill>
                  <a:srgbClr val="858585"/>
                </a:solidFill>
              </a:rPr>
              <a:t>Recent</a:t>
            </a:r>
            <a:r>
              <a:rPr lang="fr-FR" sz="800" dirty="0">
                <a:solidFill>
                  <a:srgbClr val="858585"/>
                </a:solidFill>
              </a:rPr>
              <a:t> Progress. </a:t>
            </a:r>
            <a:r>
              <a:rPr lang="fr-FR" sz="800" dirty="0" err="1">
                <a:solidFill>
                  <a:srgbClr val="858585"/>
                </a:solidFill>
              </a:rPr>
              <a:t>Hepatol</a:t>
            </a:r>
            <a:r>
              <a:rPr lang="fr-FR" sz="800" dirty="0">
                <a:solidFill>
                  <a:srgbClr val="858585"/>
                </a:solidFill>
              </a:rPr>
              <a:t> Commun. 2018 ;3(2) :193-206. Publié le 20 décembre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75512" y="598752"/>
            <a:ext cx="9269757"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7933595" y="3522128"/>
            <a:ext cx="3020155" cy="461665"/>
          </a:xfrm>
          <a:prstGeom prst="rect">
            <a:avLst/>
          </a:prstGeom>
          <a:noFill/>
        </p:spPr>
        <p:txBody>
          <a:bodyPr wrap="square" rtlCol="0">
            <a:spAutoFit/>
          </a:bodyPr>
          <a:lstStyle/>
          <a:p>
            <a:r>
              <a:rPr lang="fr-FR" sz="2400" b="1"/>
              <a:t>Tabac</a:t>
            </a:r>
            <a:r>
              <a:rPr lang="fr-FR" sz="2400" baseline="30000"/>
              <a:t>2</a:t>
            </a:r>
            <a:r>
              <a:rPr lang="fr-FR" sz="2400" b="1" baseline="30000"/>
              <a:t> </a:t>
            </a:r>
          </a:p>
        </p:txBody>
      </p:sp>
      <p:sp>
        <p:nvSpPr>
          <p:cNvPr id="2" name="Oval 1"/>
          <p:cNvSpPr/>
          <p:nvPr/>
        </p:nvSpPr>
        <p:spPr>
          <a:xfrm>
            <a:off x="897212"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97212"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2036671" y="1504362"/>
            <a:ext cx="3265578" cy="461665"/>
          </a:xfrm>
          <a:prstGeom prst="rect">
            <a:avLst/>
          </a:prstGeom>
          <a:noFill/>
        </p:spPr>
        <p:txBody>
          <a:bodyPr wrap="square" rtlCol="0">
            <a:spAutoFit/>
          </a:bodyPr>
          <a:lstStyle/>
          <a:p>
            <a:r>
              <a:rPr lang="fr-FR" sz="2400" b="1"/>
              <a:t>Certains médicaments</a:t>
            </a:r>
            <a:r>
              <a:rPr lang="fr-FR" sz="2400" baseline="30000"/>
              <a:t>1</a:t>
            </a:r>
          </a:p>
        </p:txBody>
      </p:sp>
      <p:sp>
        <p:nvSpPr>
          <p:cNvPr id="15" name="TextBox 14">
            <a:extLst>
              <a:ext uri="{FF2B5EF4-FFF2-40B4-BE49-F238E27FC236}">
                <a16:creationId xmlns:a16="http://schemas.microsoft.com/office/drawing/2014/main" id="{D2CBDA73-FAB9-3E40-B6E6-FE4DADD482A6}"/>
              </a:ext>
            </a:extLst>
          </p:cNvPr>
          <p:cNvSpPr txBox="1"/>
          <p:nvPr/>
        </p:nvSpPr>
        <p:spPr>
          <a:xfrm>
            <a:off x="2036672" y="1914536"/>
            <a:ext cx="3872169" cy="646331"/>
          </a:xfrm>
          <a:prstGeom prst="rect">
            <a:avLst/>
          </a:prstGeom>
          <a:noFill/>
        </p:spPr>
        <p:txBody>
          <a:bodyPr wrap="square" rtlCol="0">
            <a:spAutoFit/>
          </a:bodyPr>
          <a:lstStyle/>
          <a:p>
            <a:pPr marL="0" lvl="1">
              <a:spcBef>
                <a:spcPts val="300"/>
              </a:spcBef>
            </a:pPr>
            <a:r>
              <a:rPr lang="fr-FR"/>
              <a:t>Adressez-vous à votre médecin si vous avez des questions concernant la PHA et les médicaments. </a:t>
            </a:r>
          </a:p>
        </p:txBody>
      </p:sp>
      <p:sp>
        <p:nvSpPr>
          <p:cNvPr id="16" name="Oval 15"/>
          <p:cNvSpPr/>
          <p:nvPr/>
        </p:nvSpPr>
        <p:spPr>
          <a:xfrm>
            <a:off x="6767516"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2036672" y="3203032"/>
            <a:ext cx="3602034" cy="1200328"/>
          </a:xfrm>
          <a:prstGeom prst="rect">
            <a:avLst/>
          </a:prstGeom>
          <a:noFill/>
        </p:spPr>
        <p:txBody>
          <a:bodyPr wrap="square" rtlCol="0">
            <a:spAutoFit/>
          </a:bodyPr>
          <a:lstStyle/>
          <a:p>
            <a:r>
              <a:rPr lang="fr-FR" sz="2400" b="1"/>
              <a:t>Fluctuations hormonales pendant le cycle menstruel de la femme</a:t>
            </a:r>
            <a:r>
              <a:rPr lang="fr-FR" sz="2400" baseline="30000"/>
              <a:t>2</a:t>
            </a:r>
          </a:p>
        </p:txBody>
      </p:sp>
      <p:sp>
        <p:nvSpPr>
          <p:cNvPr id="18" name="TextBox 17">
            <a:extLst>
              <a:ext uri="{FF2B5EF4-FFF2-40B4-BE49-F238E27FC236}">
                <a16:creationId xmlns:a16="http://schemas.microsoft.com/office/drawing/2014/main" id="{D2CBDA73-FAB9-3E40-B6E6-FE4DADD482A6}"/>
              </a:ext>
            </a:extLst>
          </p:cNvPr>
          <p:cNvSpPr txBox="1"/>
          <p:nvPr/>
        </p:nvSpPr>
        <p:spPr>
          <a:xfrm>
            <a:off x="7933594" y="1516371"/>
            <a:ext cx="3401156" cy="461665"/>
          </a:xfrm>
          <a:prstGeom prst="rect">
            <a:avLst/>
          </a:prstGeom>
          <a:noFill/>
        </p:spPr>
        <p:txBody>
          <a:bodyPr wrap="square" rtlCol="0">
            <a:spAutoFit/>
          </a:bodyPr>
          <a:lstStyle/>
          <a:p>
            <a:r>
              <a:rPr lang="fr-FR" sz="2400" b="1" dirty="0"/>
              <a:t>Stress causé par</a:t>
            </a:r>
            <a:r>
              <a:rPr lang="fr-FR" sz="2400" baseline="30000" dirty="0"/>
              <a:t>2</a:t>
            </a:r>
            <a:r>
              <a:rPr lang="fr-FR" sz="2400" b="1" dirty="0"/>
              <a:t> :</a:t>
            </a:r>
            <a:r>
              <a:rPr lang="fr-FR" sz="2400" baseline="30000" dirty="0"/>
              <a:t> </a:t>
            </a:r>
          </a:p>
        </p:txBody>
      </p:sp>
      <p:sp>
        <p:nvSpPr>
          <p:cNvPr id="21" name="TextBox 20">
            <a:extLst>
              <a:ext uri="{FF2B5EF4-FFF2-40B4-BE49-F238E27FC236}">
                <a16:creationId xmlns:a16="http://schemas.microsoft.com/office/drawing/2014/main" id="{D2CBDA73-FAB9-3E40-B6E6-FE4DADD482A6}"/>
              </a:ext>
            </a:extLst>
          </p:cNvPr>
          <p:cNvSpPr txBox="1"/>
          <p:nvPr/>
        </p:nvSpPr>
        <p:spPr>
          <a:xfrm>
            <a:off x="7933594" y="1914536"/>
            <a:ext cx="3970334" cy="1158779"/>
          </a:xfrm>
          <a:prstGeom prst="rect">
            <a:avLst/>
          </a:prstGeom>
          <a:noFill/>
        </p:spPr>
        <p:txBody>
          <a:bodyPr wrap="square" rtlCol="0">
            <a:spAutoFit/>
          </a:bodyPr>
          <a:lstStyle/>
          <a:p>
            <a:pPr marL="174625" lvl="1" indent="-174625">
              <a:lnSpc>
                <a:spcPct val="130000"/>
              </a:lnSpc>
              <a:buClr>
                <a:schemeClr val="tx2"/>
              </a:buClr>
              <a:buFont typeface="Arial"/>
              <a:buChar char="•"/>
            </a:pPr>
            <a:r>
              <a:rPr lang="fr-FR"/>
              <a:t>Les infections</a:t>
            </a:r>
          </a:p>
          <a:p>
            <a:pPr marL="174625" lvl="1" indent="-174625">
              <a:lnSpc>
                <a:spcPct val="130000"/>
              </a:lnSpc>
              <a:buClr>
                <a:schemeClr val="tx2"/>
              </a:buClr>
              <a:buFont typeface="Arial"/>
              <a:buChar char="•"/>
            </a:pPr>
            <a:r>
              <a:rPr lang="fr-FR"/>
              <a:t>Les opérations chirurgicales</a:t>
            </a:r>
          </a:p>
          <a:p>
            <a:pPr marL="174625" lvl="1" indent="-174625">
              <a:lnSpc>
                <a:spcPct val="130000"/>
              </a:lnSpc>
              <a:buClr>
                <a:schemeClr val="tx2"/>
              </a:buClr>
              <a:buFont typeface="Arial"/>
              <a:buChar char="•"/>
            </a:pPr>
            <a:r>
              <a:rPr lang="fr-FR"/>
              <a:t>L’épuisement physique ou émotionnel</a:t>
            </a:r>
          </a:p>
        </p:txBody>
      </p:sp>
      <p:sp>
        <p:nvSpPr>
          <p:cNvPr id="23" name="Oval 22"/>
          <p:cNvSpPr/>
          <p:nvPr/>
        </p:nvSpPr>
        <p:spPr>
          <a:xfrm>
            <a:off x="6767516"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897212"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2046478" y="5070775"/>
            <a:ext cx="3020155" cy="461665"/>
          </a:xfrm>
          <a:prstGeom prst="rect">
            <a:avLst/>
          </a:prstGeom>
          <a:noFill/>
        </p:spPr>
        <p:txBody>
          <a:bodyPr wrap="square" rtlCol="0">
            <a:spAutoFit/>
          </a:bodyPr>
          <a:lstStyle/>
          <a:p>
            <a:r>
              <a:rPr lang="fr-FR" sz="2400" b="1"/>
              <a:t>Alcool</a:t>
            </a:r>
            <a:r>
              <a:rPr lang="fr-FR" sz="2400" baseline="30000"/>
              <a:t>2</a:t>
            </a:r>
          </a:p>
        </p:txBody>
      </p:sp>
      <p:sp>
        <p:nvSpPr>
          <p:cNvPr id="26" name="Oval 25"/>
          <p:cNvSpPr/>
          <p:nvPr/>
        </p:nvSpPr>
        <p:spPr>
          <a:xfrm>
            <a:off x="6767516"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7933595" y="5050197"/>
            <a:ext cx="3020155" cy="461665"/>
          </a:xfrm>
          <a:prstGeom prst="rect">
            <a:avLst/>
          </a:prstGeom>
          <a:noFill/>
        </p:spPr>
        <p:txBody>
          <a:bodyPr wrap="square" rtlCol="0">
            <a:spAutoFit/>
          </a:bodyPr>
          <a:lstStyle/>
          <a:p>
            <a:r>
              <a:rPr lang="fr-FR" sz="2400" b="1"/>
              <a:t>Jeûne</a:t>
            </a:r>
            <a:r>
              <a:rPr lang="fr-FR" sz="2400" baseline="30000"/>
              <a:t>2</a:t>
            </a:r>
            <a:r>
              <a:rPr lang="fr-FR" sz="2400" b="1" baseline="30000"/>
              <a:t> </a:t>
            </a:r>
          </a:p>
        </p:txBody>
      </p:sp>
      <p:pic>
        <p:nvPicPr>
          <p:cNvPr id="4" name="Picture 3"/>
          <p:cNvPicPr>
            <a:picLocks noChangeAspect="1"/>
          </p:cNvPicPr>
          <p:nvPr/>
        </p:nvPicPr>
        <p:blipFill>
          <a:blip r:embed="rId5"/>
          <a:stretch>
            <a:fillRect/>
          </a:stretch>
        </p:blipFill>
        <p:spPr>
          <a:xfrm>
            <a:off x="767037" y="1571728"/>
            <a:ext cx="889000" cy="889000"/>
          </a:xfrm>
          <a:prstGeom prst="rect">
            <a:avLst/>
          </a:prstGeom>
        </p:spPr>
      </p:pic>
      <p:pic>
        <p:nvPicPr>
          <p:cNvPr id="28" name="Picture 27"/>
          <p:cNvPicPr>
            <a:picLocks noChangeAspect="1"/>
          </p:cNvPicPr>
          <p:nvPr/>
        </p:nvPicPr>
        <p:blipFill>
          <a:blip r:embed="rId6"/>
          <a:stretch>
            <a:fillRect/>
          </a:stretch>
        </p:blipFill>
        <p:spPr>
          <a:xfrm>
            <a:off x="766933" y="3203032"/>
            <a:ext cx="889104" cy="889104"/>
          </a:xfrm>
          <a:prstGeom prst="rect">
            <a:avLst/>
          </a:prstGeom>
        </p:spPr>
      </p:pic>
      <p:pic>
        <p:nvPicPr>
          <p:cNvPr id="7" name="Picture 6"/>
          <p:cNvPicPr>
            <a:picLocks noChangeAspect="1"/>
          </p:cNvPicPr>
          <p:nvPr/>
        </p:nvPicPr>
        <p:blipFill>
          <a:blip r:embed="rId7"/>
          <a:stretch>
            <a:fillRect/>
          </a:stretch>
        </p:blipFill>
        <p:spPr>
          <a:xfrm>
            <a:off x="766933" y="4824750"/>
            <a:ext cx="879559" cy="879559"/>
          </a:xfrm>
          <a:prstGeom prst="rect">
            <a:avLst/>
          </a:prstGeom>
        </p:spPr>
      </p:pic>
      <p:pic>
        <p:nvPicPr>
          <p:cNvPr id="29" name="Picture 28"/>
          <p:cNvPicPr>
            <a:picLocks noChangeAspect="1"/>
          </p:cNvPicPr>
          <p:nvPr/>
        </p:nvPicPr>
        <p:blipFill>
          <a:blip r:embed="rId8"/>
          <a:stretch>
            <a:fillRect/>
          </a:stretch>
        </p:blipFill>
        <p:spPr>
          <a:xfrm>
            <a:off x="6492144" y="1479653"/>
            <a:ext cx="1044575" cy="1044575"/>
          </a:xfrm>
          <a:prstGeom prst="rect">
            <a:avLst/>
          </a:prstGeom>
        </p:spPr>
      </p:pic>
      <p:pic>
        <p:nvPicPr>
          <p:cNvPr id="34" name="Picture 33"/>
          <p:cNvPicPr>
            <a:picLocks noChangeAspect="1"/>
          </p:cNvPicPr>
          <p:nvPr/>
        </p:nvPicPr>
        <p:blipFill>
          <a:blip r:embed="rId9"/>
          <a:stretch>
            <a:fillRect/>
          </a:stretch>
        </p:blipFill>
        <p:spPr>
          <a:xfrm>
            <a:off x="6759460" y="3409238"/>
            <a:ext cx="717447" cy="717447"/>
          </a:xfrm>
          <a:prstGeom prst="rect">
            <a:avLst/>
          </a:prstGeom>
        </p:spPr>
      </p:pic>
      <p:pic>
        <p:nvPicPr>
          <p:cNvPr id="36" name="Graphic 35" descr="Table setting">
            <a:extLst>
              <a:ext uri="{FF2B5EF4-FFF2-40B4-BE49-F238E27FC236}">
                <a16:creationId xmlns:a16="http://schemas.microsoft.com/office/drawing/2014/main" id="{ED8A7809-C185-4616-BB1D-A799A42C2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8637" y="4988218"/>
            <a:ext cx="630936" cy="630936"/>
          </a:xfrm>
          <a:prstGeom prst="rect">
            <a:avLst/>
          </a:prstGeom>
        </p:spPr>
      </p:pic>
      <p:sp>
        <p:nvSpPr>
          <p:cNvPr id="41" name="Flowchart: Connector 40">
            <a:extLst>
              <a:ext uri="{FF2B5EF4-FFF2-40B4-BE49-F238E27FC236}">
                <a16:creationId xmlns:a16="http://schemas.microsoft.com/office/drawing/2014/main" id="{88B623A6-2CE0-4BE7-B866-322753CAD1AA}"/>
              </a:ext>
            </a:extLst>
          </p:cNvPr>
          <p:cNvSpPr/>
          <p:nvPr/>
        </p:nvSpPr>
        <p:spPr>
          <a:xfrm>
            <a:off x="6633884" y="4837486"/>
            <a:ext cx="905246" cy="914400"/>
          </a:xfrm>
          <a:prstGeom prst="flowChartConnector">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cxnSp>
        <p:nvCxnSpPr>
          <p:cNvPr id="42" name="Straight Connector 41">
            <a:extLst>
              <a:ext uri="{FF2B5EF4-FFF2-40B4-BE49-F238E27FC236}">
                <a16:creationId xmlns:a16="http://schemas.microsoft.com/office/drawing/2014/main" id="{A51C2EA9-401A-4E02-AAE2-4F4EE5C43F59}"/>
              </a:ext>
            </a:extLst>
          </p:cNvPr>
          <p:cNvCxnSpPr>
            <a:cxnSpLocks/>
            <a:stCxn id="41" idx="1"/>
            <a:endCxn id="41" idx="5"/>
          </p:cNvCxnSpPr>
          <p:nvPr/>
        </p:nvCxnSpPr>
        <p:spPr>
          <a:xfrm>
            <a:off x="6766454" y="4971397"/>
            <a:ext cx="640106" cy="64657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689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fr-FR" b="1"/>
              <a:t>La PHA est diagnostiquée par dépistage biochimique</a:t>
            </a:r>
            <a:r>
              <a:rPr lang="fr-FR" b="0" baseline="30000"/>
              <a:t>1</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504441" cy="365125"/>
          </a:xfrm>
        </p:spPr>
        <p:txBody>
          <a:bodyPr/>
          <a:lstStyle/>
          <a:p>
            <a:pPr lvl="0">
              <a:spcAft>
                <a:spcPts val="300"/>
              </a:spcAft>
              <a:tabLst>
                <a:tab pos="7777163" algn="l"/>
              </a:tabLst>
              <a:defRPr/>
            </a:pPr>
            <a:r>
              <a:rPr lang="fr-FR" sz="800" dirty="0">
                <a:solidFill>
                  <a:srgbClr val="E7E6E6">
                    <a:lumMod val="50000"/>
                  </a:srgbClr>
                </a:solidFill>
              </a:rPr>
              <a:t>PHA : porphyrie hépatique aiguë, PBG : </a:t>
            </a:r>
            <a:r>
              <a:rPr lang="fr-FR" sz="800" dirty="0" err="1">
                <a:solidFill>
                  <a:srgbClr val="E7E6E6">
                    <a:lumMod val="50000"/>
                  </a:srgbClr>
                </a:solidFill>
              </a:rPr>
              <a:t>porphobilinogène</a:t>
            </a:r>
            <a:r>
              <a:rPr lang="fr-FR" sz="800" dirty="0">
                <a:solidFill>
                  <a:srgbClr val="E7E6E6">
                    <a:lumMod val="50000"/>
                  </a:srgbClr>
                </a:solidFill>
              </a:rPr>
              <a:t> ; ALA : Acide </a:t>
            </a:r>
            <a:r>
              <a:rPr lang="fr-FR" sz="800" dirty="0" err="1">
                <a:solidFill>
                  <a:srgbClr val="E7E6E6">
                    <a:lumMod val="50000"/>
                  </a:srgbClr>
                </a:solidFill>
              </a:rPr>
              <a:t>aminolévulinique</a:t>
            </a:r>
            <a:r>
              <a:rPr lang="fr-FR" sz="800" dirty="0">
                <a:solidFill>
                  <a:srgbClr val="E7E6E6">
                    <a:lumMod val="50000"/>
                  </a:srgbClr>
                </a:solidFill>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Wang B,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Rudnick</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S,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Cengia</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B,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Bonkovsky</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HL. Acute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Hepatic</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Porphyrias</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Review</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and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Recent</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Progress.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Hepatol</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Commun. 2018 ;3(2) :193-206. Publié le 20 décembre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09551" y="598752"/>
            <a:ext cx="10679933" cy="596900"/>
          </a:xfrm>
          <a:prstGeom prst="rect">
            <a:avLst/>
          </a:prstGeom>
        </p:spPr>
      </p:pic>
      <p:sp>
        <p:nvSpPr>
          <p:cNvPr id="4" name="TextBox 3"/>
          <p:cNvSpPr txBox="1"/>
          <p:nvPr/>
        </p:nvSpPr>
        <p:spPr>
          <a:xfrm>
            <a:off x="6248400" y="25908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2CBDA73-FAB9-3E40-B6E6-FE4DADD482A6}"/>
              </a:ext>
            </a:extLst>
          </p:cNvPr>
          <p:cNvSpPr txBox="1"/>
          <p:nvPr/>
        </p:nvSpPr>
        <p:spPr>
          <a:xfrm>
            <a:off x="5256291" y="2004955"/>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b="1" dirty="0">
                <a:solidFill>
                  <a:srgbClr val="7FCCB4">
                    <a:lumMod val="75000"/>
                  </a:srgbClr>
                </a:solidFill>
                <a:latin typeface="Calibri"/>
                <a:ea typeface="+mn-ea"/>
                <a:cs typeface="+mn-cs"/>
              </a:rPr>
              <a:t>Dosage urinaire des toxines</a:t>
            </a:r>
          </a:p>
        </p:txBody>
      </p:sp>
      <p:sp>
        <p:nvSpPr>
          <p:cNvPr id="12" name="Oval 11"/>
          <p:cNvSpPr/>
          <p:nvPr/>
        </p:nvSpPr>
        <p:spPr>
          <a:xfrm>
            <a:off x="685968" y="2114550"/>
            <a:ext cx="2955957" cy="2955957"/>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CBDA73-FAB9-3E40-B6E6-FE4DADD482A6}"/>
              </a:ext>
            </a:extLst>
          </p:cNvPr>
          <p:cNvSpPr txBox="1"/>
          <p:nvPr/>
        </p:nvSpPr>
        <p:spPr>
          <a:xfrm>
            <a:off x="5256290" y="2658826"/>
            <a:ext cx="6014959" cy="707886"/>
          </a:xfrm>
          <a:prstGeom prst="rect">
            <a:avLst/>
          </a:prstGeom>
          <a:noFill/>
        </p:spPr>
        <p:txBody>
          <a:bodyPr wrap="square" rtlCol="0">
            <a:spAutoFit/>
          </a:bodyPr>
          <a:lstStyle/>
          <a:p>
            <a:pPr lvl="0"/>
            <a:r>
              <a:rPr lang="fr-FR" sz="2000" dirty="0"/>
              <a:t>Analyse des taux d’ALA (acide </a:t>
            </a:r>
            <a:r>
              <a:rPr lang="fr-FR" sz="2000" dirty="0" err="1"/>
              <a:t>aminolévulinique</a:t>
            </a:r>
            <a:r>
              <a:rPr lang="fr-FR" sz="2000" dirty="0"/>
              <a:t>) et de PBG (</a:t>
            </a:r>
            <a:r>
              <a:rPr lang="fr-FR" sz="2000" dirty="0" err="1"/>
              <a:t>porphobilinogène</a:t>
            </a:r>
            <a:r>
              <a:rPr lang="fr-FR" sz="2000" dirty="0"/>
              <a:t>) dans les urines</a:t>
            </a:r>
          </a:p>
        </p:txBody>
      </p:sp>
      <p:pic>
        <p:nvPicPr>
          <p:cNvPr id="2" name="Picture 1"/>
          <p:cNvPicPr>
            <a:picLocks noChangeAspect="1"/>
          </p:cNvPicPr>
          <p:nvPr/>
        </p:nvPicPr>
        <p:blipFill>
          <a:blip r:embed="rId5"/>
          <a:stretch>
            <a:fillRect/>
          </a:stretch>
        </p:blipFill>
        <p:spPr>
          <a:xfrm>
            <a:off x="1417912" y="2466074"/>
            <a:ext cx="2443750" cy="2443750"/>
          </a:xfrm>
          <a:prstGeom prst="rect">
            <a:avLst/>
          </a:prstGeom>
        </p:spPr>
      </p:pic>
      <p:sp>
        <p:nvSpPr>
          <p:cNvPr id="15" name="Rectangle 11">
            <a:extLst>
              <a:ext uri="{FF2B5EF4-FFF2-40B4-BE49-F238E27FC236}">
                <a16:creationId xmlns:a16="http://schemas.microsoft.com/office/drawing/2014/main" id="{2A11F506-AAA9-AE4A-A8E1-960D6FD3FD27}"/>
              </a:ext>
            </a:extLst>
          </p:cNvPr>
          <p:cNvSpPr/>
          <p:nvPr/>
        </p:nvSpPr>
        <p:spPr>
          <a:xfrm>
            <a:off x="5346251" y="3710138"/>
            <a:ext cx="6382532" cy="1392119"/>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47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CBDA73-FAB9-3E40-B6E6-FE4DADD482A6}"/>
              </a:ext>
            </a:extLst>
          </p:cNvPr>
          <p:cNvSpPr txBox="1"/>
          <p:nvPr/>
        </p:nvSpPr>
        <p:spPr>
          <a:xfrm>
            <a:off x="5568501" y="4001114"/>
            <a:ext cx="5909124" cy="707886"/>
          </a:xfrm>
          <a:prstGeom prst="rect">
            <a:avLst/>
          </a:prstGeom>
          <a:noFill/>
        </p:spPr>
        <p:txBody>
          <a:bodyPr wrap="square" rtlCol="0">
            <a:spAutoFit/>
          </a:bodyPr>
          <a:lstStyle/>
          <a:p>
            <a:pPr lvl="0">
              <a:defRPr/>
            </a:pPr>
            <a:r>
              <a:rPr lang="fr-FR" sz="2000">
                <a:solidFill>
                  <a:srgbClr val="0A0A0A"/>
                </a:solidFill>
              </a:rPr>
              <a:t>Recommandé pendant ou peu après une crise, quand les taux d’ALA et de PBG sont encore élevés</a:t>
            </a:r>
          </a:p>
        </p:txBody>
      </p:sp>
    </p:spTree>
    <p:extLst>
      <p:ext uri="{BB962C8B-B14F-4D97-AF65-F5344CB8AC3E}">
        <p14:creationId xmlns:p14="http://schemas.microsoft.com/office/powerpoint/2010/main" val="2797524419"/>
      </p:ext>
    </p:extLst>
  </p:cSld>
  <p:clrMapOvr>
    <a:masterClrMapping/>
  </p:clrMapOvr>
</p:sld>
</file>

<file path=ppt/theme/theme1.xml><?xml version="1.0" encoding="utf-8"?>
<a:theme xmlns:a="http://schemas.openxmlformats.org/drawingml/2006/main" name="Office Theme">
  <a:themeElements>
    <a:clrScheme name="MIAB">
      <a:dk1>
        <a:srgbClr val="0A0A0A"/>
      </a:dk1>
      <a:lt1>
        <a:srgbClr val="FFFFFF"/>
      </a:lt1>
      <a:dk2>
        <a:srgbClr val="5C375E"/>
      </a:dk2>
      <a:lt2>
        <a:srgbClr val="E7E6E6"/>
      </a:lt2>
      <a:accent1>
        <a:srgbClr val="E6D98F"/>
      </a:accent1>
      <a:accent2>
        <a:srgbClr val="7FCCB4"/>
      </a:accent2>
      <a:accent3>
        <a:srgbClr val="D8A8B6"/>
      </a:accent3>
      <a:accent4>
        <a:srgbClr val="8BCAD9"/>
      </a:accent4>
      <a:accent5>
        <a:srgbClr val="D1C4CD"/>
      </a:accent5>
      <a:accent6>
        <a:srgbClr val="C6E0ED"/>
      </a:accent6>
      <a:hlink>
        <a:srgbClr val="05A7C1"/>
      </a:hlink>
      <a:folHlink>
        <a:srgbClr val="954F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9AB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17931</TotalTime>
  <Words>6415</Words>
  <Application>Microsoft Office PowerPoint</Application>
  <PresentationFormat>Widescreen</PresentationFormat>
  <Paragraphs>371</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Open Sans</vt:lpstr>
      <vt:lpstr>Office Theme</vt:lpstr>
      <vt:lpstr>L’importance du dépistage génétique familial de la porphyrie hépatique aiguë (PHA) </vt:lpstr>
      <vt:lpstr>Qu’est-ce que la porphyrie hépatique aiguë (PHA) ? </vt:lpstr>
      <vt:lpstr>Ces toxines sont à l’origine de la PHA</vt:lpstr>
      <vt:lpstr>Les quatre types de PHA </vt:lpstr>
      <vt:lpstr>C’est dans vos gènes </vt:lpstr>
      <vt:lpstr>Ce que vous devez savoir à propos de la PHA</vt:lpstr>
      <vt:lpstr>Souffrir de PHA</vt:lpstr>
      <vt:lpstr>Connaître les facteurs déclenchants de la PHA</vt:lpstr>
      <vt:lpstr>La PHA est diagnostiquée par dépistage biochimique1</vt:lpstr>
      <vt:lpstr>La PHA et le dépistage génétique</vt:lpstr>
      <vt:lpstr>En quoi recevoir un diagnostic peut-il aider ?</vt:lpstr>
      <vt:lpstr>Dépistage génétique : si seulement j’avais su plus tôt...</vt:lpstr>
      <vt:lpstr>Qui devrait effectuer un dépistage génétique1 ?</vt:lpstr>
      <vt:lpstr>Où puis-je aller pour effectuer un test génétique ?</vt:lpstr>
      <vt:lpstr>Un conseiller en génétique peut également vous aider1  </vt:lpstr>
      <vt:lpstr>Le dépistage génétique nous a aidées ma sœur et moi </vt:lpstr>
      <vt:lpstr>Parler de la PHA avec vos proches</vt:lpstr>
      <vt:lpstr>Le dépistage précoce de la PHA a eu un gros impact sur ma famille et moi </vt:lpstr>
      <vt:lpstr>Identifiez les cas  familiaux de PHA</vt:lpstr>
      <vt:lpstr>Expliquer la PHA à votre entourage</vt:lpstr>
      <vt:lpstr>Votre soignant et vous </vt:lpstr>
      <vt:lpstr>PHA : comprendre les réalités</vt:lpstr>
      <vt:lpstr>Ressources et informations</vt:lpstr>
      <vt:lpstr>L’importance du dépistage génétique familial de la porphyrie hépatique aiguë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Hepatic Porphyria A guide for patients</dc:title>
  <dc:subject/>
  <dc:creator>Editor</dc:creator>
  <cp:keywords/>
  <dc:description/>
  <cp:lastModifiedBy>Annegret Wenzel</cp:lastModifiedBy>
  <cp:revision>989</cp:revision>
  <cp:lastPrinted>2021-09-13T15:09:48Z</cp:lastPrinted>
  <dcterms:created xsi:type="dcterms:W3CDTF">2021-03-12T17:48:17Z</dcterms:created>
  <dcterms:modified xsi:type="dcterms:W3CDTF">2022-11-03T13:41:19Z</dcterms:modified>
  <cp:category/>
</cp:coreProperties>
</file>