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20" r:id="rId2"/>
    <p:sldId id="294" r:id="rId3"/>
    <p:sldId id="324" r:id="rId4"/>
    <p:sldId id="325" r:id="rId5"/>
    <p:sldId id="327" r:id="rId6"/>
    <p:sldId id="297" r:id="rId7"/>
    <p:sldId id="302" r:id="rId8"/>
    <p:sldId id="303" r:id="rId9"/>
    <p:sldId id="334" r:id="rId10"/>
    <p:sldId id="335" r:id="rId11"/>
    <p:sldId id="322" r:id="rId12"/>
    <p:sldId id="307" r:id="rId13"/>
    <p:sldId id="308" r:id="rId14"/>
    <p:sldId id="309" r:id="rId15"/>
    <p:sldId id="331" r:id="rId16"/>
    <p:sldId id="310" r:id="rId17"/>
    <p:sldId id="311" r:id="rId18"/>
    <p:sldId id="330" r:id="rId19"/>
    <p:sldId id="333" r:id="rId20"/>
    <p:sldId id="323" r:id="rId21"/>
    <p:sldId id="316" r:id="rId22"/>
    <p:sldId id="317" r:id="rId23"/>
    <p:sldId id="318" r:id="rId24"/>
    <p:sldId id="25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4XaomTj3Cc+VhJq69g1Mg==" hashData="S5XWtxGrAM/j3wFQLGS9pAitJoCrdIynZILuiLaD0Vxldr92xwQ4u2HPCaMvBNOpj1T1kU1Z/LSP1dY5/TXGvg=="/>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an Nolan" initials="AN" lastIdx="13" clrIdx="6"/>
  <p:cmAuthor id="1" name="Anita Smith (SnowCo)" initials="AS(" lastIdx="30" clrIdx="0"/>
  <p:cmAuthor id="8" name="Sophie Weber (SnowCo)" initials="SW(" lastIdx="50" clrIdx="7"/>
  <p:cmAuthor id="2" name="Aprile Castagna Cappuzzo (SnowCo)" initials="ACC(" lastIdx="59" clrIdx="1"/>
  <p:cmAuthor id="9" name="Evgeniya Monico (SnowCo)" initials="EM(" lastIdx="11" clrIdx="8"/>
  <p:cmAuthor id="3" name="Desdemona De Souza (SnowCo)" initials="DDS(" lastIdx="36" clrIdx="2"/>
  <p:cmAuthor id="10" name="Veronica Dudu" initials="VD" lastIdx="5" clrIdx="9"/>
  <p:cmAuthor id="4" name="Banks Shewey (SnowCo)" initials="BS(" lastIdx="45" clrIdx="3"/>
  <p:cmAuthor id="11" name="Amy Templin (SnowCo)" initials="AT(" lastIdx="5" clrIdx="10"/>
  <p:cmAuthor id="5" name="Jordanna Mora" initials="JM" lastIdx="26" clrIdx="4"/>
  <p:cmAuthor id="6" name="Joseph Salameh" initials="JS" lastIdx="19"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365E"/>
    <a:srgbClr val="442686"/>
    <a:srgbClr val="522EA2"/>
    <a:srgbClr val="C10012"/>
    <a:srgbClr val="2F7660"/>
    <a:srgbClr val="F0F0C0"/>
    <a:srgbClr val="FFFFFF"/>
    <a:srgbClr val="00667B"/>
    <a:srgbClr val="68365E"/>
    <a:srgbClr val="7FCC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90" autoAdjust="0"/>
    <p:restoredTop sz="87675" autoAdjust="0"/>
  </p:normalViewPr>
  <p:slideViewPr>
    <p:cSldViewPr snapToGrid="0" snapToObjects="1">
      <p:cViewPr varScale="1">
        <p:scale>
          <a:sx n="56" d="100"/>
          <a:sy n="56" d="100"/>
        </p:scale>
        <p:origin x="1284" y="24"/>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8480"/>
    </p:cViewPr>
  </p:sorterViewPr>
  <p:notesViewPr>
    <p:cSldViewPr snapToGrid="0" snapToObjects="1">
      <p:cViewPr varScale="1">
        <p:scale>
          <a:sx n="45" d="100"/>
          <a:sy n="45" d="100"/>
        </p:scale>
        <p:origin x="254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gret wenzel" userId="c6455187-f045-465c-b382-4406fd26330b" providerId="ADAL" clId="{83BD28F7-9977-47F2-90CD-D6576C05D885}"/>
    <pc:docChg chg="modSld">
      <pc:chgData name="annegret wenzel" userId="c6455187-f045-465c-b382-4406fd26330b" providerId="ADAL" clId="{83BD28F7-9977-47F2-90CD-D6576C05D885}" dt="2022-10-25T09:04:23.820" v="1" actId="207"/>
      <pc:docMkLst>
        <pc:docMk/>
      </pc:docMkLst>
      <pc:sldChg chg="modSp mod">
        <pc:chgData name="annegret wenzel" userId="c6455187-f045-465c-b382-4406fd26330b" providerId="ADAL" clId="{83BD28F7-9977-47F2-90CD-D6576C05D885}" dt="2022-10-25T09:04:23.820" v="1" actId="207"/>
        <pc:sldMkLst>
          <pc:docMk/>
          <pc:sldMk cId="1969076594" sldId="333"/>
        </pc:sldMkLst>
        <pc:spChg chg="mod">
          <ac:chgData name="annegret wenzel" userId="c6455187-f045-465c-b382-4406fd26330b" providerId="ADAL" clId="{83BD28F7-9977-47F2-90CD-D6576C05D885}" dt="2022-10-25T09:04:23.820" v="1" actId="207"/>
          <ac:spMkLst>
            <pc:docMk/>
            <pc:sldMk cId="1969076594" sldId="333"/>
            <ac:spMk id="7" creationId="{C8C96603-83B0-4978-9226-309436ABB103}"/>
          </ac:spMkLst>
        </pc:spChg>
      </pc:sldChg>
    </pc:docChg>
  </pc:docChgLst>
  <pc:docChgLst>
    <pc:chgData name="Annegret Wenzel" userId="8b1db1ce-9461-48b4-b233-fc010038baa2" providerId="ADAL" clId="{83BD28F7-9977-47F2-90CD-D6576C05D885}"/>
    <pc:docChg chg="undo custSel modSld">
      <pc:chgData name="Annegret Wenzel" userId="8b1db1ce-9461-48b4-b233-fc010038baa2" providerId="ADAL" clId="{83BD28F7-9977-47F2-90CD-D6576C05D885}" dt="2022-09-09T12:46:28.922" v="216" actId="20577"/>
      <pc:docMkLst>
        <pc:docMk/>
      </pc:docMkLst>
      <pc:sldChg chg="modSp mod">
        <pc:chgData name="Annegret Wenzel" userId="8b1db1ce-9461-48b4-b233-fc010038baa2" providerId="ADAL" clId="{83BD28F7-9977-47F2-90CD-D6576C05D885}" dt="2022-09-09T12:33:02.158" v="168" actId="1036"/>
        <pc:sldMkLst>
          <pc:docMk/>
          <pc:sldMk cId="1248330497" sldId="256"/>
        </pc:sldMkLst>
        <pc:spChg chg="mod">
          <ac:chgData name="Annegret Wenzel" userId="8b1db1ce-9461-48b4-b233-fc010038baa2" providerId="ADAL" clId="{83BD28F7-9977-47F2-90CD-D6576C05D885}" dt="2022-09-09T12:27:18.263" v="25" actId="1037"/>
          <ac:spMkLst>
            <pc:docMk/>
            <pc:sldMk cId="1248330497" sldId="256"/>
            <ac:spMk id="6" creationId="{D15C0234-351B-A04F-9A96-C0B30733CD61}"/>
          </ac:spMkLst>
        </pc:spChg>
        <pc:spChg chg="mod">
          <ac:chgData name="Annegret Wenzel" userId="8b1db1ce-9461-48b4-b233-fc010038baa2" providerId="ADAL" clId="{83BD28F7-9977-47F2-90CD-D6576C05D885}" dt="2022-09-09T12:33:02.158" v="168" actId="1036"/>
          <ac:spMkLst>
            <pc:docMk/>
            <pc:sldMk cId="1248330497" sldId="256"/>
            <ac:spMk id="20" creationId="{D15C0234-351B-A04F-9A96-C0B30733CD61}"/>
          </ac:spMkLst>
        </pc:spChg>
      </pc:sldChg>
      <pc:sldChg chg="modSp mod">
        <pc:chgData name="Annegret Wenzel" userId="8b1db1ce-9461-48b4-b233-fc010038baa2" providerId="ADAL" clId="{83BD28F7-9977-47F2-90CD-D6576C05D885}" dt="2022-09-09T12:30:49.783" v="104" actId="6549"/>
        <pc:sldMkLst>
          <pc:docMk/>
          <pc:sldMk cId="1482281971" sldId="294"/>
        </pc:sldMkLst>
        <pc:spChg chg="mod">
          <ac:chgData name="Annegret Wenzel" userId="8b1db1ce-9461-48b4-b233-fc010038baa2" providerId="ADAL" clId="{83BD28F7-9977-47F2-90CD-D6576C05D885}" dt="2022-09-09T12:30:49.783" v="104" actId="6549"/>
          <ac:spMkLst>
            <pc:docMk/>
            <pc:sldMk cId="1482281971" sldId="294"/>
            <ac:spMk id="19" creationId="{00000000-0000-0000-0000-000000000000}"/>
          </ac:spMkLst>
        </pc:spChg>
      </pc:sldChg>
      <pc:sldChg chg="modSp mod">
        <pc:chgData name="Annegret Wenzel" userId="8b1db1ce-9461-48b4-b233-fc010038baa2" providerId="ADAL" clId="{83BD28F7-9977-47F2-90CD-D6576C05D885}" dt="2022-09-09T12:31:22.488" v="113" actId="6549"/>
        <pc:sldMkLst>
          <pc:docMk/>
          <pc:sldMk cId="3513696728" sldId="297"/>
        </pc:sldMkLst>
        <pc:spChg chg="mod">
          <ac:chgData name="Annegret Wenzel" userId="8b1db1ce-9461-48b4-b233-fc010038baa2" providerId="ADAL" clId="{83BD28F7-9977-47F2-90CD-D6576C05D885}" dt="2022-09-09T12:31:22.488" v="113" actId="6549"/>
          <ac:spMkLst>
            <pc:docMk/>
            <pc:sldMk cId="3513696728" sldId="297"/>
            <ac:spMk id="10" creationId="{00000000-0000-0000-0000-000000000000}"/>
          </ac:spMkLst>
        </pc:spChg>
      </pc:sldChg>
      <pc:sldChg chg="modSp mod">
        <pc:chgData name="Annegret Wenzel" userId="8b1db1ce-9461-48b4-b233-fc010038baa2" providerId="ADAL" clId="{83BD28F7-9977-47F2-90CD-D6576C05D885}" dt="2022-09-09T12:35:08.775" v="174"/>
        <pc:sldMkLst>
          <pc:docMk/>
          <pc:sldMk cId="4037132751" sldId="302"/>
        </pc:sldMkLst>
        <pc:spChg chg="mod">
          <ac:chgData name="Annegret Wenzel" userId="8b1db1ce-9461-48b4-b233-fc010038baa2" providerId="ADAL" clId="{83BD28F7-9977-47F2-90CD-D6576C05D885}" dt="2022-09-09T12:31:27.134" v="115" actId="6549"/>
          <ac:spMkLst>
            <pc:docMk/>
            <pc:sldMk cId="4037132751" sldId="302"/>
            <ac:spMk id="14" creationId="{00000000-0000-0000-0000-000000000000}"/>
          </ac:spMkLst>
        </pc:spChg>
        <pc:spChg chg="mod">
          <ac:chgData name="Annegret Wenzel" userId="8b1db1ce-9461-48b4-b233-fc010038baa2" providerId="ADAL" clId="{83BD28F7-9977-47F2-90CD-D6576C05D885}" dt="2022-09-09T12:35:08.775" v="174"/>
          <ac:spMkLst>
            <pc:docMk/>
            <pc:sldMk cId="4037132751" sldId="302"/>
            <ac:spMk id="32" creationId="{D15C0234-351B-A04F-9A96-C0B30733CD61}"/>
          </ac:spMkLst>
        </pc:spChg>
      </pc:sldChg>
      <pc:sldChg chg="modSp mod modNotesTx">
        <pc:chgData name="Annegret Wenzel" userId="8b1db1ce-9461-48b4-b233-fc010038baa2" providerId="ADAL" clId="{83BD28F7-9977-47F2-90CD-D6576C05D885}" dt="2022-09-09T12:43:23.810" v="199" actId="6549"/>
        <pc:sldMkLst>
          <pc:docMk/>
          <pc:sldMk cId="1346894055" sldId="303"/>
        </pc:sldMkLst>
        <pc:spChg chg="mod">
          <ac:chgData name="Annegret Wenzel" userId="8b1db1ce-9461-48b4-b233-fc010038baa2" providerId="ADAL" clId="{83BD28F7-9977-47F2-90CD-D6576C05D885}" dt="2022-09-09T12:31:31.610" v="117" actId="6549"/>
          <ac:spMkLst>
            <pc:docMk/>
            <pc:sldMk cId="1346894055" sldId="303"/>
            <ac:spMk id="19" creationId="{00000000-0000-0000-0000-000000000000}"/>
          </ac:spMkLst>
        </pc:spChg>
      </pc:sldChg>
      <pc:sldChg chg="modSp mod">
        <pc:chgData name="Annegret Wenzel" userId="8b1db1ce-9461-48b4-b233-fc010038baa2" providerId="ADAL" clId="{83BD28F7-9977-47F2-90CD-D6576C05D885}" dt="2022-09-09T12:35:29.504" v="177" actId="6549"/>
        <pc:sldMkLst>
          <pc:docMk/>
          <pc:sldMk cId="4259609358" sldId="307"/>
        </pc:sldMkLst>
        <pc:spChg chg="mod">
          <ac:chgData name="Annegret Wenzel" userId="8b1db1ce-9461-48b4-b233-fc010038baa2" providerId="ADAL" clId="{83BD28F7-9977-47F2-90CD-D6576C05D885}" dt="2022-09-09T12:31:52.730" v="124" actId="6549"/>
          <ac:spMkLst>
            <pc:docMk/>
            <pc:sldMk cId="4259609358" sldId="307"/>
            <ac:spMk id="19" creationId="{53045CD9-AC57-4A00-B3D9-9E7D1069B1BD}"/>
          </ac:spMkLst>
        </pc:spChg>
        <pc:spChg chg="mod">
          <ac:chgData name="Annegret Wenzel" userId="8b1db1ce-9461-48b4-b233-fc010038baa2" providerId="ADAL" clId="{83BD28F7-9977-47F2-90CD-D6576C05D885}" dt="2022-09-09T12:35:29.504" v="177" actId="6549"/>
          <ac:spMkLst>
            <pc:docMk/>
            <pc:sldMk cId="4259609358" sldId="307"/>
            <ac:spMk id="20" creationId="{D2CBDA73-FAB9-3E40-B6E6-FE4DADD482A6}"/>
          </ac:spMkLst>
        </pc:spChg>
      </pc:sldChg>
      <pc:sldChg chg="modSp mod">
        <pc:chgData name="Annegret Wenzel" userId="8b1db1ce-9461-48b4-b233-fc010038baa2" providerId="ADAL" clId="{83BD28F7-9977-47F2-90CD-D6576C05D885}" dt="2022-09-09T12:31:58.943" v="126" actId="6549"/>
        <pc:sldMkLst>
          <pc:docMk/>
          <pc:sldMk cId="2348409754" sldId="308"/>
        </pc:sldMkLst>
        <pc:spChg chg="mod">
          <ac:chgData name="Annegret Wenzel" userId="8b1db1ce-9461-48b4-b233-fc010038baa2" providerId="ADAL" clId="{83BD28F7-9977-47F2-90CD-D6576C05D885}" dt="2022-09-09T12:31:58.943" v="126" actId="6549"/>
          <ac:spMkLst>
            <pc:docMk/>
            <pc:sldMk cId="2348409754" sldId="308"/>
            <ac:spMk id="19" creationId="{00000000-0000-0000-0000-000000000000}"/>
          </ac:spMkLst>
        </pc:spChg>
      </pc:sldChg>
      <pc:sldChg chg="modSp mod">
        <pc:chgData name="Annegret Wenzel" userId="8b1db1ce-9461-48b4-b233-fc010038baa2" providerId="ADAL" clId="{83BD28F7-9977-47F2-90CD-D6576C05D885}" dt="2022-09-09T12:32:03.206" v="128" actId="6549"/>
        <pc:sldMkLst>
          <pc:docMk/>
          <pc:sldMk cId="4254871565" sldId="309"/>
        </pc:sldMkLst>
        <pc:spChg chg="mod">
          <ac:chgData name="Annegret Wenzel" userId="8b1db1ce-9461-48b4-b233-fc010038baa2" providerId="ADAL" clId="{83BD28F7-9977-47F2-90CD-D6576C05D885}" dt="2022-09-09T12:32:03.206" v="128" actId="6549"/>
          <ac:spMkLst>
            <pc:docMk/>
            <pc:sldMk cId="4254871565" sldId="309"/>
            <ac:spMk id="14" creationId="{F356F8CC-2DF2-416D-B74F-1A98A8833DC6}"/>
          </ac:spMkLst>
        </pc:spChg>
      </pc:sldChg>
      <pc:sldChg chg="modSp mod">
        <pc:chgData name="Annegret Wenzel" userId="8b1db1ce-9461-48b4-b233-fc010038baa2" providerId="ADAL" clId="{83BD28F7-9977-47F2-90CD-D6576C05D885}" dt="2022-09-09T12:37:43.596" v="179"/>
        <pc:sldMkLst>
          <pc:docMk/>
          <pc:sldMk cId="1748598322" sldId="310"/>
        </pc:sldMkLst>
        <pc:spChg chg="mod">
          <ac:chgData name="Annegret Wenzel" userId="8b1db1ce-9461-48b4-b233-fc010038baa2" providerId="ADAL" clId="{83BD28F7-9977-47F2-90CD-D6576C05D885}" dt="2022-09-09T12:37:43.596" v="179"/>
          <ac:spMkLst>
            <pc:docMk/>
            <pc:sldMk cId="1748598322" sldId="310"/>
            <ac:spMk id="10" creationId="{D2CBDA73-FAB9-3E40-B6E6-FE4DADD482A6}"/>
          </ac:spMkLst>
        </pc:spChg>
        <pc:spChg chg="mod">
          <ac:chgData name="Annegret Wenzel" userId="8b1db1ce-9461-48b4-b233-fc010038baa2" providerId="ADAL" clId="{83BD28F7-9977-47F2-90CD-D6576C05D885}" dt="2022-09-09T12:32:13.368" v="135" actId="20577"/>
          <ac:spMkLst>
            <pc:docMk/>
            <pc:sldMk cId="1748598322" sldId="310"/>
            <ac:spMk id="19" creationId="{46FCF496-5FC0-492C-B46E-C070E4D4723E}"/>
          </ac:spMkLst>
        </pc:spChg>
      </pc:sldChg>
      <pc:sldChg chg="modSp mod">
        <pc:chgData name="Annegret Wenzel" userId="8b1db1ce-9461-48b4-b233-fc010038baa2" providerId="ADAL" clId="{83BD28F7-9977-47F2-90CD-D6576C05D885}" dt="2022-09-09T12:32:16.993" v="137" actId="6549"/>
        <pc:sldMkLst>
          <pc:docMk/>
          <pc:sldMk cId="899775444" sldId="311"/>
        </pc:sldMkLst>
        <pc:spChg chg="mod">
          <ac:chgData name="Annegret Wenzel" userId="8b1db1ce-9461-48b4-b233-fc010038baa2" providerId="ADAL" clId="{83BD28F7-9977-47F2-90CD-D6576C05D885}" dt="2022-09-09T12:32:16.993" v="137" actId="6549"/>
          <ac:spMkLst>
            <pc:docMk/>
            <pc:sldMk cId="899775444" sldId="311"/>
            <ac:spMk id="36" creationId="{82E646E4-0381-4E18-808D-464348BF72BF}"/>
          </ac:spMkLst>
        </pc:spChg>
      </pc:sldChg>
      <pc:sldChg chg="modSp mod">
        <pc:chgData name="Annegret Wenzel" userId="8b1db1ce-9461-48b4-b233-fc010038baa2" providerId="ADAL" clId="{83BD28F7-9977-47F2-90CD-D6576C05D885}" dt="2022-09-09T12:32:34.497" v="147" actId="20577"/>
        <pc:sldMkLst>
          <pc:docMk/>
          <pc:sldMk cId="4259978417" sldId="316"/>
        </pc:sldMkLst>
        <pc:spChg chg="mod">
          <ac:chgData name="Annegret Wenzel" userId="8b1db1ce-9461-48b4-b233-fc010038baa2" providerId="ADAL" clId="{83BD28F7-9977-47F2-90CD-D6576C05D885}" dt="2022-09-09T12:32:34.497" v="147" actId="20577"/>
          <ac:spMkLst>
            <pc:docMk/>
            <pc:sldMk cId="4259978417" sldId="316"/>
            <ac:spMk id="15" creationId="{66BA111D-3585-4289-9186-649DE07799AD}"/>
          </ac:spMkLst>
        </pc:spChg>
      </pc:sldChg>
      <pc:sldChg chg="modSp mod">
        <pc:chgData name="Annegret Wenzel" userId="8b1db1ce-9461-48b4-b233-fc010038baa2" providerId="ADAL" clId="{83BD28F7-9977-47F2-90CD-D6576C05D885}" dt="2022-09-09T12:32:39.250" v="149" actId="6549"/>
        <pc:sldMkLst>
          <pc:docMk/>
          <pc:sldMk cId="593583469" sldId="317"/>
        </pc:sldMkLst>
        <pc:spChg chg="mod">
          <ac:chgData name="Annegret Wenzel" userId="8b1db1ce-9461-48b4-b233-fc010038baa2" providerId="ADAL" clId="{83BD28F7-9977-47F2-90CD-D6576C05D885}" dt="2022-09-09T12:32:39.250" v="149" actId="6549"/>
          <ac:spMkLst>
            <pc:docMk/>
            <pc:sldMk cId="593583469" sldId="317"/>
            <ac:spMk id="19" creationId="{00000000-0000-0000-0000-000000000000}"/>
          </ac:spMkLst>
        </pc:spChg>
      </pc:sldChg>
      <pc:sldChg chg="modSp mod">
        <pc:chgData name="Annegret Wenzel" userId="8b1db1ce-9461-48b4-b233-fc010038baa2" providerId="ADAL" clId="{83BD28F7-9977-47F2-90CD-D6576C05D885}" dt="2022-09-09T12:32:44.191" v="152" actId="20577"/>
        <pc:sldMkLst>
          <pc:docMk/>
          <pc:sldMk cId="418681890" sldId="318"/>
        </pc:sldMkLst>
        <pc:spChg chg="mod">
          <ac:chgData name="Annegret Wenzel" userId="8b1db1ce-9461-48b4-b233-fc010038baa2" providerId="ADAL" clId="{83BD28F7-9977-47F2-90CD-D6576C05D885}" dt="2022-09-09T12:32:44.191" v="152" actId="20577"/>
          <ac:spMkLst>
            <pc:docMk/>
            <pc:sldMk cId="418681890" sldId="318"/>
            <ac:spMk id="17" creationId="{6191B536-6AE5-453D-BB19-550D886858B8}"/>
          </ac:spMkLst>
        </pc:spChg>
      </pc:sldChg>
      <pc:sldChg chg="modSp mod">
        <pc:chgData name="Annegret Wenzel" userId="8b1db1ce-9461-48b4-b233-fc010038baa2" providerId="ADAL" clId="{83BD28F7-9977-47F2-90CD-D6576C05D885}" dt="2022-09-09T12:34:51.534" v="172"/>
        <pc:sldMkLst>
          <pc:docMk/>
          <pc:sldMk cId="1123929496" sldId="320"/>
        </pc:sldMkLst>
        <pc:spChg chg="mod">
          <ac:chgData name="Annegret Wenzel" userId="8b1db1ce-9461-48b4-b233-fc010038baa2" providerId="ADAL" clId="{83BD28F7-9977-47F2-90CD-D6576C05D885}" dt="2022-09-09T12:27:01.732" v="11" actId="1076"/>
          <ac:spMkLst>
            <pc:docMk/>
            <pc:sldMk cId="1123929496" sldId="320"/>
            <ac:spMk id="6" creationId="{D15C0234-351B-A04F-9A96-C0B30733CD61}"/>
          </ac:spMkLst>
        </pc:spChg>
        <pc:spChg chg="mod">
          <ac:chgData name="Annegret Wenzel" userId="8b1db1ce-9461-48b4-b233-fc010038baa2" providerId="ADAL" clId="{83BD28F7-9977-47F2-90CD-D6576C05D885}" dt="2022-09-09T12:34:51.534" v="172"/>
          <ac:spMkLst>
            <pc:docMk/>
            <pc:sldMk cId="1123929496" sldId="320"/>
            <ac:spMk id="20" creationId="{D15C0234-351B-A04F-9A96-C0B30733CD61}"/>
          </ac:spMkLst>
        </pc:spChg>
        <pc:spChg chg="mod">
          <ac:chgData name="Annegret Wenzel" userId="8b1db1ce-9461-48b4-b233-fc010038baa2" providerId="ADAL" clId="{83BD28F7-9977-47F2-90CD-D6576C05D885}" dt="2022-09-09T12:30:35.501" v="28" actId="6549"/>
          <ac:spMkLst>
            <pc:docMk/>
            <pc:sldMk cId="1123929496" sldId="320"/>
            <ac:spMk id="31" creationId="{D15C0234-351B-A04F-9A96-C0B30733CD61}"/>
          </ac:spMkLst>
        </pc:spChg>
      </pc:sldChg>
      <pc:sldChg chg="modSp mod">
        <pc:chgData name="Annegret Wenzel" userId="8b1db1ce-9461-48b4-b233-fc010038baa2" providerId="ADAL" clId="{83BD28F7-9977-47F2-90CD-D6576C05D885}" dt="2022-09-09T12:44:43.498" v="212" actId="20577"/>
        <pc:sldMkLst>
          <pc:docMk/>
          <pc:sldMk cId="1953581191" sldId="322"/>
        </pc:sldMkLst>
        <pc:spChg chg="mod">
          <ac:chgData name="Annegret Wenzel" userId="8b1db1ce-9461-48b4-b233-fc010038baa2" providerId="ADAL" clId="{83BD28F7-9977-47F2-90CD-D6576C05D885}" dt="2022-09-09T12:44:43.498" v="212" actId="20577"/>
          <ac:spMkLst>
            <pc:docMk/>
            <pc:sldMk cId="1953581191" sldId="322"/>
            <ac:spMk id="16" creationId="{D2CBDA73-FAB9-3E40-B6E6-FE4DADD482A6}"/>
          </ac:spMkLst>
        </pc:spChg>
        <pc:spChg chg="mod">
          <ac:chgData name="Annegret Wenzel" userId="8b1db1ce-9461-48b4-b233-fc010038baa2" providerId="ADAL" clId="{83BD28F7-9977-47F2-90CD-D6576C05D885}" dt="2022-09-09T12:31:48.785" v="123" actId="6549"/>
          <ac:spMkLst>
            <pc:docMk/>
            <pc:sldMk cId="1953581191" sldId="322"/>
            <ac:spMk id="19" creationId="{00000000-0000-0000-0000-000000000000}"/>
          </ac:spMkLst>
        </pc:spChg>
      </pc:sldChg>
      <pc:sldChg chg="modSp mod">
        <pc:chgData name="Annegret Wenzel" userId="8b1db1ce-9461-48b4-b233-fc010038baa2" providerId="ADAL" clId="{83BD28F7-9977-47F2-90CD-D6576C05D885}" dt="2022-09-09T12:46:28.922" v="216" actId="20577"/>
        <pc:sldMkLst>
          <pc:docMk/>
          <pc:sldMk cId="1878326288" sldId="323"/>
        </pc:sldMkLst>
        <pc:spChg chg="mod">
          <ac:chgData name="Annegret Wenzel" userId="8b1db1ce-9461-48b4-b233-fc010038baa2" providerId="ADAL" clId="{83BD28F7-9977-47F2-90CD-D6576C05D885}" dt="2022-09-09T12:38:10.413" v="184"/>
          <ac:spMkLst>
            <pc:docMk/>
            <pc:sldMk cId="1878326288" sldId="323"/>
            <ac:spMk id="10" creationId="{D15C0234-351B-A04F-9A96-C0B30733CD61}"/>
          </ac:spMkLst>
        </pc:spChg>
        <pc:spChg chg="mod">
          <ac:chgData name="Annegret Wenzel" userId="8b1db1ce-9461-48b4-b233-fc010038baa2" providerId="ADAL" clId="{83BD28F7-9977-47F2-90CD-D6576C05D885}" dt="2022-09-09T12:46:28.922" v="216" actId="20577"/>
          <ac:spMkLst>
            <pc:docMk/>
            <pc:sldMk cId="1878326288" sldId="323"/>
            <ac:spMk id="25" creationId="{00000000-0000-0000-0000-000000000000}"/>
          </ac:spMkLst>
        </pc:spChg>
        <pc:spChg chg="mod">
          <ac:chgData name="Annegret Wenzel" userId="8b1db1ce-9461-48b4-b233-fc010038baa2" providerId="ADAL" clId="{83BD28F7-9977-47F2-90CD-D6576C05D885}" dt="2022-09-09T12:32:29.494" v="144" actId="20577"/>
          <ac:spMkLst>
            <pc:docMk/>
            <pc:sldMk cId="1878326288" sldId="323"/>
            <ac:spMk id="30" creationId="{74EC10F8-09F9-4D09-805C-23658011E494}"/>
          </ac:spMkLst>
        </pc:spChg>
      </pc:sldChg>
      <pc:sldChg chg="modSp mod">
        <pc:chgData name="Annegret Wenzel" userId="8b1db1ce-9461-48b4-b233-fc010038baa2" providerId="ADAL" clId="{83BD28F7-9977-47F2-90CD-D6576C05D885}" dt="2022-09-09T12:30:59.787" v="105" actId="20577"/>
        <pc:sldMkLst>
          <pc:docMk/>
          <pc:sldMk cId="140811226" sldId="324"/>
        </pc:sldMkLst>
        <pc:spChg chg="mod">
          <ac:chgData name="Annegret Wenzel" userId="8b1db1ce-9461-48b4-b233-fc010038baa2" providerId="ADAL" clId="{83BD28F7-9977-47F2-90CD-D6576C05D885}" dt="2022-09-09T12:30:59.787" v="105" actId="20577"/>
          <ac:spMkLst>
            <pc:docMk/>
            <pc:sldMk cId="140811226" sldId="324"/>
            <ac:spMk id="19" creationId="{00000000-0000-0000-0000-000000000000}"/>
          </ac:spMkLst>
        </pc:spChg>
      </pc:sldChg>
      <pc:sldChg chg="modSp mod">
        <pc:chgData name="Annegret Wenzel" userId="8b1db1ce-9461-48b4-b233-fc010038baa2" providerId="ADAL" clId="{83BD28F7-9977-47F2-90CD-D6576C05D885}" dt="2022-09-09T12:31:10.902" v="109" actId="20577"/>
        <pc:sldMkLst>
          <pc:docMk/>
          <pc:sldMk cId="1389907517" sldId="325"/>
        </pc:sldMkLst>
        <pc:spChg chg="mod">
          <ac:chgData name="Annegret Wenzel" userId="8b1db1ce-9461-48b4-b233-fc010038baa2" providerId="ADAL" clId="{83BD28F7-9977-47F2-90CD-D6576C05D885}" dt="2022-09-09T12:31:10.902" v="109" actId="20577"/>
          <ac:spMkLst>
            <pc:docMk/>
            <pc:sldMk cId="1389907517" sldId="325"/>
            <ac:spMk id="10" creationId="{00000000-0000-0000-0000-000000000000}"/>
          </ac:spMkLst>
        </pc:spChg>
      </pc:sldChg>
      <pc:sldChg chg="modSp mod">
        <pc:chgData name="Annegret Wenzel" userId="8b1db1ce-9461-48b4-b233-fc010038baa2" providerId="ADAL" clId="{83BD28F7-9977-47F2-90CD-D6576C05D885}" dt="2022-09-09T12:31:17.724" v="111" actId="6549"/>
        <pc:sldMkLst>
          <pc:docMk/>
          <pc:sldMk cId="1345866066" sldId="327"/>
        </pc:sldMkLst>
        <pc:spChg chg="mod">
          <ac:chgData name="Annegret Wenzel" userId="8b1db1ce-9461-48b4-b233-fc010038baa2" providerId="ADAL" clId="{83BD28F7-9977-47F2-90CD-D6576C05D885}" dt="2022-09-09T12:31:17.724" v="111" actId="6549"/>
          <ac:spMkLst>
            <pc:docMk/>
            <pc:sldMk cId="1345866066" sldId="327"/>
            <ac:spMk id="10" creationId="{00000000-0000-0000-0000-000000000000}"/>
          </ac:spMkLst>
        </pc:spChg>
      </pc:sldChg>
      <pc:sldChg chg="modSp mod">
        <pc:chgData name="Annegret Wenzel" userId="8b1db1ce-9461-48b4-b233-fc010038baa2" providerId="ADAL" clId="{83BD28F7-9977-47F2-90CD-D6576C05D885}" dt="2022-09-09T12:37:56.668" v="182" actId="6549"/>
        <pc:sldMkLst>
          <pc:docMk/>
          <pc:sldMk cId="2844093209" sldId="330"/>
        </pc:sldMkLst>
        <pc:spChg chg="mod">
          <ac:chgData name="Annegret Wenzel" userId="8b1db1ce-9461-48b4-b233-fc010038baa2" providerId="ADAL" clId="{83BD28F7-9977-47F2-90CD-D6576C05D885}" dt="2022-09-09T12:37:56.668" v="182" actId="6549"/>
          <ac:spMkLst>
            <pc:docMk/>
            <pc:sldMk cId="2844093209" sldId="330"/>
            <ac:spMk id="14" creationId="{D2CBDA73-FAB9-3E40-B6E6-FE4DADD482A6}"/>
          </ac:spMkLst>
        </pc:spChg>
        <pc:spChg chg="mod">
          <ac:chgData name="Annegret Wenzel" userId="8b1db1ce-9461-48b4-b233-fc010038baa2" providerId="ADAL" clId="{83BD28F7-9977-47F2-90CD-D6576C05D885}" dt="2022-09-09T12:32:21.293" v="139" actId="6549"/>
          <ac:spMkLst>
            <pc:docMk/>
            <pc:sldMk cId="2844093209" sldId="330"/>
            <ac:spMk id="19" creationId="{3268A091-ECF8-4038-8E8C-9F83D49FCC1A}"/>
          </ac:spMkLst>
        </pc:spChg>
      </pc:sldChg>
      <pc:sldChg chg="modSp mod">
        <pc:chgData name="Annegret Wenzel" userId="8b1db1ce-9461-48b4-b233-fc010038baa2" providerId="ADAL" clId="{83BD28F7-9977-47F2-90CD-D6576C05D885}" dt="2022-09-09T12:32:06.939" v="130" actId="6549"/>
        <pc:sldMkLst>
          <pc:docMk/>
          <pc:sldMk cId="270765086" sldId="331"/>
        </pc:sldMkLst>
        <pc:spChg chg="mod">
          <ac:chgData name="Annegret Wenzel" userId="8b1db1ce-9461-48b4-b233-fc010038baa2" providerId="ADAL" clId="{83BD28F7-9977-47F2-90CD-D6576C05D885}" dt="2022-09-09T12:32:06.939" v="130" actId="6549"/>
          <ac:spMkLst>
            <pc:docMk/>
            <pc:sldMk cId="270765086" sldId="331"/>
            <ac:spMk id="19" creationId="{00000000-0000-0000-0000-000000000000}"/>
          </ac:spMkLst>
        </pc:spChg>
      </pc:sldChg>
      <pc:sldChg chg="modSp mod">
        <pc:chgData name="Annegret Wenzel" userId="8b1db1ce-9461-48b4-b233-fc010038baa2" providerId="ADAL" clId="{83BD28F7-9977-47F2-90CD-D6576C05D885}" dt="2022-09-09T12:32:24.458" v="141" actId="6549"/>
        <pc:sldMkLst>
          <pc:docMk/>
          <pc:sldMk cId="1969076594" sldId="333"/>
        </pc:sldMkLst>
        <pc:spChg chg="mod">
          <ac:chgData name="Annegret Wenzel" userId="8b1db1ce-9461-48b4-b233-fc010038baa2" providerId="ADAL" clId="{83BD28F7-9977-47F2-90CD-D6576C05D885}" dt="2022-09-09T12:32:24.458" v="141" actId="6549"/>
          <ac:spMkLst>
            <pc:docMk/>
            <pc:sldMk cId="1969076594" sldId="333"/>
            <ac:spMk id="9" creationId="{8E669333-9862-482E-957E-AA5D93057E44}"/>
          </ac:spMkLst>
        </pc:spChg>
      </pc:sldChg>
      <pc:sldChg chg="modSp mod">
        <pc:chgData name="Annegret Wenzel" userId="8b1db1ce-9461-48b4-b233-fc010038baa2" providerId="ADAL" clId="{83BD28F7-9977-47F2-90CD-D6576C05D885}" dt="2022-09-09T12:31:35.730" v="119" actId="6549"/>
        <pc:sldMkLst>
          <pc:docMk/>
          <pc:sldMk cId="2797524419" sldId="334"/>
        </pc:sldMkLst>
        <pc:spChg chg="mod">
          <ac:chgData name="Annegret Wenzel" userId="8b1db1ce-9461-48b4-b233-fc010038baa2" providerId="ADAL" clId="{83BD28F7-9977-47F2-90CD-D6576C05D885}" dt="2022-09-09T12:31:35.730" v="119" actId="6549"/>
          <ac:spMkLst>
            <pc:docMk/>
            <pc:sldMk cId="2797524419" sldId="334"/>
            <ac:spMk id="19" creationId="{00000000-0000-0000-0000-000000000000}"/>
          </ac:spMkLst>
        </pc:spChg>
      </pc:sldChg>
      <pc:sldChg chg="modSp mod">
        <pc:chgData name="Annegret Wenzel" userId="8b1db1ce-9461-48b4-b233-fc010038baa2" providerId="ADAL" clId="{83BD28F7-9977-47F2-90CD-D6576C05D885}" dt="2022-09-09T12:31:39.665" v="121" actId="6549"/>
        <pc:sldMkLst>
          <pc:docMk/>
          <pc:sldMk cId="4259641886" sldId="335"/>
        </pc:sldMkLst>
        <pc:spChg chg="mod">
          <ac:chgData name="Annegret Wenzel" userId="8b1db1ce-9461-48b4-b233-fc010038baa2" providerId="ADAL" clId="{83BD28F7-9977-47F2-90CD-D6576C05D885}" dt="2022-09-09T12:31:39.665" v="121" actId="6549"/>
          <ac:spMkLst>
            <pc:docMk/>
            <pc:sldMk cId="4259641886" sldId="335"/>
            <ac:spMk id="19"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43441E8-FEE1-9344-96A0-E6FD15ED26C8}" type="datetimeFigureOut">
              <a:rPr lang="en-US" smtClean="0"/>
              <a:t>10/25/2022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09D4F0C-8331-CE4F-9C88-319CE822A691}" type="slidenum">
              <a:rPr lang="en-US" smtClean="0"/>
              <a:t>‹#›</a:t>
            </a:fld>
            <a:endParaRPr lang="en-US" dirty="0"/>
          </a:p>
        </p:txBody>
      </p:sp>
    </p:spTree>
    <p:extLst>
      <p:ext uri="{BB962C8B-B14F-4D97-AF65-F5344CB8AC3E}">
        <p14:creationId xmlns:p14="http://schemas.microsoft.com/office/powerpoint/2010/main" val="39755148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68D6458-8D0E-5549-86C4-0CBA3165C295}" type="datetimeFigureOut">
              <a:rPr lang="en-US" smtClean="0"/>
              <a:t>10/25/2022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C96E42B7-F35E-454D-95A0-4626A4D25AEC}" type="slidenum">
              <a:rPr lang="en-US" smtClean="0"/>
              <a:t>‹#›</a:t>
            </a:fld>
            <a:endParaRPr lang="en-US" dirty="0"/>
          </a:p>
        </p:txBody>
      </p:sp>
    </p:spTree>
    <p:extLst>
      <p:ext uri="{BB962C8B-B14F-4D97-AF65-F5344CB8AC3E}">
        <p14:creationId xmlns:p14="http://schemas.microsoft.com/office/powerpoint/2010/main" val="34651576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300" b="1" dirty="0"/>
              <a:t>Presenter: </a:t>
            </a:r>
            <a:r>
              <a:rPr lang="en-US" sz="1300" dirty="0"/>
              <a:t>If you are living with or have recently been diagnosed with Acute Hepatic Porphyria (AHP), you may want to speak with your family about the disease and how it might impact them. In this presentation, you’ll learn about Acute Hepatic Porphyria—what it is, how people experience it, and tips for living with it—as well as family inheritance and genetic testing. It’s designed to inform and empower you and your family members to make the right choices for your health and the future.</a:t>
            </a:r>
            <a:endParaRPr lang="en-US" sz="1300" strike="sngStrike" dirty="0"/>
          </a:p>
        </p:txBody>
      </p:sp>
      <p:sp>
        <p:nvSpPr>
          <p:cNvPr id="4" name="Slide Number Placeholder 3"/>
          <p:cNvSpPr>
            <a:spLocks noGrp="1"/>
          </p:cNvSpPr>
          <p:nvPr>
            <p:ph type="sldNum" sz="quarter" idx="5"/>
          </p:nvPr>
        </p:nvSpPr>
        <p:spPr/>
        <p:txBody>
          <a:bodyPr/>
          <a:lstStyle/>
          <a:p>
            <a:fld id="{C96E42B7-F35E-454D-95A0-4626A4D25AEC}" type="slidenum">
              <a:rPr lang="en-US" smtClean="0"/>
              <a:t>1</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307105"/>
          </a:xfrm>
        </p:spPr>
        <p:txBody>
          <a:bodyPr/>
          <a:lstStyle/>
          <a:p>
            <a:pPr algn="just" defTabSz="966612">
              <a:defRPr/>
            </a:pPr>
            <a:r>
              <a:rPr lang="en-US" sz="1100" b="1" dirty="0"/>
              <a:t>Presenter</a:t>
            </a:r>
            <a:r>
              <a:rPr lang="en-US" sz="1100" dirty="0"/>
              <a:t>:  For those with symptoms and a positive biochemical test, genetic testing can be used to confirm an AHP diagnosis and determine the specific type of AHP. (1) </a:t>
            </a:r>
          </a:p>
          <a:p>
            <a:pPr algn="just" defTabSz="966612">
              <a:defRPr/>
            </a:pPr>
            <a:endParaRPr lang="en-US" sz="1100" dirty="0"/>
          </a:p>
          <a:p>
            <a:pPr algn="just" defTabSz="966612">
              <a:defRPr/>
            </a:pPr>
            <a:r>
              <a:rPr lang="en-US" sz="1100" dirty="0"/>
              <a:t>Genetic testing uses a sample of your blood or saliva to check for an AHP gene change. (1)</a:t>
            </a:r>
          </a:p>
          <a:p>
            <a:pPr algn="just"/>
            <a:endParaRPr lang="en-US" sz="1100" dirty="0"/>
          </a:p>
          <a:p>
            <a:pPr algn="just"/>
            <a:r>
              <a:rPr lang="en-US" sz="1100" dirty="0"/>
              <a:t>For family members, because AHP runs in families, genetic testing is a good way to determine whether you carry the AHP gene mutation and may be at risk of AHP symptoms. Not only does this provide you with your own diagnosis, but also allows you and your family to understand the past and prepare for the future. (2)</a:t>
            </a:r>
          </a:p>
          <a:p>
            <a:pPr algn="just"/>
            <a:endParaRPr lang="en-US" sz="1100" dirty="0">
              <a:highlight>
                <a:srgbClr val="FFFF00"/>
              </a:highlight>
            </a:endParaRPr>
          </a:p>
          <a:p>
            <a:pPr marL="241653" indent="-241653">
              <a:buFont typeface="+mj-lt"/>
              <a:buAutoNum type="arabicPeriod"/>
            </a:pPr>
            <a:r>
              <a:rPr lang="de-DE" sz="1100" dirty="0"/>
              <a:t>Bissell DM &amp; Wang B. J C/,n Transl Hepatol. 2015 Mar,3(1):17-26</a:t>
            </a:r>
            <a:endParaRPr lang="en-US" sz="1100" dirty="0"/>
          </a:p>
          <a:p>
            <a:pPr marL="241653" indent="-241653">
              <a:buFont typeface="+mj-lt"/>
              <a:buAutoNum type="arabicPeriod"/>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9526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AHP can go unnoticed for generations, but the gene mutation can still be silently carried from parent to child until one day someone develops symptoms. Genetic testing allows individuals to know their genetic risk of AHP and make informed decisions regarding lifestyle and treatment plan with the intent to prevent attacks and complications of the disease. (1)</a:t>
            </a:r>
          </a:p>
          <a:p>
            <a:pPr algn="just" defTabSz="966612">
              <a:defRPr/>
            </a:pPr>
            <a:endParaRPr lang="en-US" sz="1100" dirty="0"/>
          </a:p>
          <a:p>
            <a:pPr marL="241653" indent="-241653">
              <a:buFont typeface="+mj-lt"/>
              <a:buAutoNum type="arabicPeriod"/>
            </a:pPr>
            <a:r>
              <a:rPr lang="en-US" sz="1100" dirty="0">
                <a:solidFill>
                  <a:schemeClr val="tx1">
                    <a:lumMod val="50000"/>
                    <a:lumOff val="50000"/>
                  </a:schemeClr>
                </a:solidFill>
              </a:rPr>
              <a:t>Anderson KE, Bloomer JR, </a:t>
            </a:r>
            <a:r>
              <a:rPr lang="en-US" sz="1100" dirty="0" err="1">
                <a:solidFill>
                  <a:schemeClr val="tx1">
                    <a:lumMod val="50000"/>
                    <a:lumOff val="50000"/>
                  </a:schemeClr>
                </a:solidFill>
              </a:rPr>
              <a:t>Bonkovsky</a:t>
            </a:r>
            <a:r>
              <a:rPr lang="en-US" sz="1100" dirty="0">
                <a:solidFill>
                  <a:schemeClr val="tx1">
                    <a:lumMod val="50000"/>
                    <a:lumOff val="50000"/>
                  </a:schemeClr>
                </a:solidFill>
              </a:rPr>
              <a:t> HL, et al. Recommendations for the diagnosis and treatment of the acute </a:t>
            </a:r>
            <a:r>
              <a:rPr lang="en-US" sz="1100" dirty="0" err="1">
                <a:solidFill>
                  <a:schemeClr val="tx1">
                    <a:lumMod val="50000"/>
                    <a:lumOff val="50000"/>
                  </a:schemeClr>
                </a:solidFill>
              </a:rPr>
              <a:t>porphyrias</a:t>
            </a:r>
            <a:r>
              <a:rPr lang="en-US" sz="1100" dirty="0">
                <a:solidFill>
                  <a:schemeClr val="tx1">
                    <a:lumMod val="50000"/>
                    <a:lumOff val="50000"/>
                  </a:schemeClr>
                </a:solidFill>
              </a:rPr>
              <a:t> [published correction appears in Ann Intern Med. 2005 Aug 16;143(4):316]. Ann Intern Med. 2005;142(6):439-450. doi:10.7326/0003-4819-142-6-200503150-00010.</a:t>
            </a:r>
          </a:p>
        </p:txBody>
      </p:sp>
      <p:sp>
        <p:nvSpPr>
          <p:cNvPr id="4" name="Slide Number Placeholder 3"/>
          <p:cNvSpPr>
            <a:spLocks noGrp="1"/>
          </p:cNvSpPr>
          <p:nvPr>
            <p:ph type="sldNum" sz="quarter" idx="10"/>
          </p:nvPr>
        </p:nvSpPr>
        <p:spPr/>
        <p:txBody>
          <a:bodyPr/>
          <a:lstStyle/>
          <a:p>
            <a:fld id="{C96E42B7-F35E-454D-95A0-4626A4D25AEC}" type="slidenum">
              <a:rPr lang="en-US" smtClean="0"/>
              <a:t>11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C96E42B7-F35E-454D-95A0-4626A4D25AEC}" type="slidenum">
              <a:rPr lang="en-US" smtClean="0"/>
              <a:t>12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You should consider genetic testing If you have a history of AHP in your family, or if you have been told that you have AHP after a biochemical test. Genetic testing can also benefit your family members should they choose to determine their own AHP status. (1)</a:t>
            </a:r>
            <a:endParaRPr lang="en-US" sz="1100" b="1" dirty="0"/>
          </a:p>
          <a:p>
            <a:pPr algn="just"/>
            <a:endParaRPr lang="en-US" sz="1100" dirty="0"/>
          </a:p>
          <a:p>
            <a:pPr defTabSz="966612">
              <a:defRPr/>
            </a:pPr>
            <a:r>
              <a:rPr lang="en-US" sz="1100" dirty="0"/>
              <a:t>1. 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a:t>
            </a:r>
            <a:r>
              <a:rPr lang="en-US" sz="1100" dirty="0"/>
              <a:t> Your healthcare provider is the best place to start when it comes to knowing what steps to follow. They can advise you concerning the options available in your area, and once you have been genetically tested, they can further assist you with managing your symptoms and overall health. </a:t>
            </a:r>
          </a:p>
          <a:p>
            <a:pPr algn="just" defTabSz="966612">
              <a:defRPr/>
            </a:pPr>
            <a:endParaRPr lang="en-US" b="0" dirty="0"/>
          </a:p>
          <a:p>
            <a:pPr algn="just" defTabSz="966612">
              <a:defRPr/>
            </a:pPr>
            <a:endParaRPr lang="en-US" b="0" dirty="0"/>
          </a:p>
          <a:p>
            <a:pPr algn="just" defTabSz="966612">
              <a:defRPr/>
            </a:pPr>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14</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a:t>
            </a:r>
            <a:r>
              <a:rPr lang="en-US" sz="1100" dirty="0"/>
              <a:t> Not everyone who becomes aware of their genetic predisposition to AHP wants to be tested. Whether this is true for you or not, a genetic counsellor can help you make informed decisions. They are equipped to explain how AHP might affect you, your health, your family planning decisions, and they can also suggest ways to approach learning more about your family’s history. (1)</a:t>
            </a:r>
            <a:endParaRPr lang="en-US" sz="1100" b="1" dirty="0"/>
          </a:p>
          <a:p>
            <a:pPr algn="just"/>
            <a:endParaRPr lang="en-US" sz="1100" dirty="0"/>
          </a:p>
          <a:p>
            <a:pPr defTabSz="966612">
              <a:defRPr/>
            </a:pPr>
            <a:r>
              <a:rPr lang="en-US" sz="1100" dirty="0"/>
              <a:t>1. Patch, C., &amp; Middleton, A. (2018). Genetic counselling in the era of genomic medicine. </a:t>
            </a:r>
            <a:r>
              <a:rPr lang="en-US" sz="1100" i="1" dirty="0"/>
              <a:t>British medical bulletin</a:t>
            </a:r>
            <a:r>
              <a:rPr lang="en-US" sz="1100" dirty="0"/>
              <a:t>, </a:t>
            </a:r>
            <a:r>
              <a:rPr lang="en-US" sz="1100" i="1" dirty="0"/>
              <a:t>126</a:t>
            </a:r>
            <a:r>
              <a:rPr lang="en-US" sz="1100" dirty="0"/>
              <a:t>(1), 27–36. https://doi.org/10.1093/bmb/ldy008</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15</a:t>
            </a:fld>
            <a:endParaRPr lang="en-US" dirty="0"/>
          </a:p>
        </p:txBody>
      </p:sp>
    </p:spTree>
    <p:extLst>
      <p:ext uri="{BB962C8B-B14F-4D97-AF65-F5344CB8AC3E}">
        <p14:creationId xmlns:p14="http://schemas.microsoft.com/office/powerpoint/2010/main" val="212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Because AHP is a rare genetic disease that can go undiagnosed for years, it creates a unique challenge for families. Even if you are not sure someone in your family has had symptoms associated with AHP, they could still be a carrier. By informing family members of your AHP diagnosis, you open the door to helping them determine whether they too are at risk.</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16</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a:t>
            </a:r>
            <a:r>
              <a:rPr lang="en-US" sz="1100" dirty="0"/>
              <a:t>: Starting a conversation about AHP is perhaps the hardest part, but the earlier the diagnosis, the sooner triggers can be avoided, and treatment can begin.</a:t>
            </a:r>
          </a:p>
          <a:p>
            <a:pPr algn="just" defTabSz="966612">
              <a:defRPr/>
            </a:pPr>
            <a:endParaRPr lang="en-US" sz="1100" dirty="0"/>
          </a:p>
          <a:p>
            <a:pPr algn="just" defTabSz="966612">
              <a:defRPr/>
            </a:pPr>
            <a:r>
              <a:rPr lang="en-US" sz="1100" dirty="0"/>
              <a:t>First, ask yourself if you are emotionally ready to speak with your family members. Do you think you are ready to cope with a variety of questions and emotions from those you tell? Are you prepared to explain AHP?                                                             </a:t>
            </a:r>
          </a:p>
          <a:p>
            <a:pPr algn="just" defTabSz="966612">
              <a:defRPr/>
            </a:pPr>
            <a:endParaRPr lang="en-US" sz="1100" dirty="0"/>
          </a:p>
          <a:p>
            <a:pPr algn="just" defTabSz="966612">
              <a:defRPr/>
            </a:pPr>
            <a:r>
              <a:rPr lang="en-US" sz="1100" dirty="0"/>
              <a:t>Take into consideration whether other family members have been diagnosed with AHP or have experienced symptoms that might be related. </a:t>
            </a:r>
          </a:p>
        </p:txBody>
      </p:sp>
      <p:sp>
        <p:nvSpPr>
          <p:cNvPr id="4" name="Slide Number Placeholder 3"/>
          <p:cNvSpPr>
            <a:spLocks noGrp="1"/>
          </p:cNvSpPr>
          <p:nvPr>
            <p:ph type="sldNum" sz="quarter" idx="10"/>
          </p:nvPr>
        </p:nvSpPr>
        <p:spPr/>
        <p:txBody>
          <a:bodyPr/>
          <a:lstStyle/>
          <a:p>
            <a:fld id="{C96E42B7-F35E-454D-95A0-4626A4D25AEC}" type="slidenum">
              <a:rPr lang="en-US" smtClean="0"/>
              <a:t>17</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300" dirty="0">
              <a:latin typeface="Calibri" panose="020F0502020204030204" pitchFamily="34" charset="0"/>
              <a:ea typeface="Calibri" panose="020F0502020204030204" pitchFamily="34" charset="0"/>
              <a:cs typeface="Calibri"/>
            </a:endParaRPr>
          </a:p>
          <a:p>
            <a:pPr algn="just"/>
            <a:endParaRPr lang="en-US" sz="1300" dirty="0">
              <a:latin typeface="Calibri" panose="020F0502020204030204" pitchFamily="34" charset="0"/>
              <a:ea typeface="Calibri" panose="020F0502020204030204" pitchFamily="34" charset="0"/>
              <a:cs typeface="Calibri"/>
            </a:endParaRPr>
          </a:p>
          <a:p>
            <a:endParaRPr lang="en-US" dirty="0"/>
          </a:p>
          <a:p>
            <a:endParaRPr lang="en-US" sz="2500" dirty="0"/>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18</a:t>
            </a:fld>
            <a:endParaRPr lang="en-US" dirty="0"/>
          </a:p>
        </p:txBody>
      </p:sp>
    </p:spTree>
    <p:extLst>
      <p:ext uri="{BB962C8B-B14F-4D97-AF65-F5344CB8AC3E}">
        <p14:creationId xmlns:p14="http://schemas.microsoft.com/office/powerpoint/2010/main" val="156661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 </a:t>
            </a:r>
            <a:r>
              <a:rPr lang="en-US" sz="1100" dirty="0"/>
              <a:t>Once you've started the conversation with your family, the next step is to determine who else might also be or have been affected by AHP. </a:t>
            </a:r>
          </a:p>
          <a:p>
            <a:pPr algn="just"/>
            <a:endParaRPr lang="en-US" sz="1100" dirty="0"/>
          </a:p>
          <a:p>
            <a:pPr algn="just"/>
            <a:r>
              <a:rPr lang="en-US" sz="1100" dirty="0"/>
              <a:t>Using this Family Tree as a guide, add the names of your relatives such as your mum, dad, grandparents, your own children, and so on, to map your family's AHP history. </a:t>
            </a:r>
          </a:p>
          <a:p>
            <a:pPr algn="just"/>
            <a:endParaRPr lang="en-US" sz="1100" dirty="0"/>
          </a:p>
          <a:p>
            <a:pPr algn="just"/>
            <a:r>
              <a:rPr lang="en-US" sz="1100" dirty="0"/>
              <a:t>Start with what you know and gently go! You can use your Family Tree to help you continue the conversation.</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19</a:t>
            </a:fld>
            <a:endParaRPr lang="en-US" dirty="0"/>
          </a:p>
        </p:txBody>
      </p:sp>
    </p:spTree>
    <p:extLst>
      <p:ext uri="{BB962C8B-B14F-4D97-AF65-F5344CB8AC3E}">
        <p14:creationId xmlns:p14="http://schemas.microsoft.com/office/powerpoint/2010/main" val="14068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70596"/>
          </a:xfrm>
        </p:spPr>
        <p:txBody>
          <a:bodyPr/>
          <a:lstStyle/>
          <a:p>
            <a:pPr algn="just" defTabSz="966612">
              <a:defRPr/>
            </a:pPr>
            <a:r>
              <a:rPr lang="en-US" sz="1100" b="1" dirty="0"/>
              <a:t>Presenter</a:t>
            </a:r>
            <a:r>
              <a:rPr lang="en-US" sz="1100" dirty="0"/>
              <a:t>: AHP refers to a family of rare genetic diseases, each caused by a unique gene mutation that affects the body’s ability to make haem, which our liver needs to function properly. (1,2) The result is the buildup of toxins, which are released throughout the body. (3)</a:t>
            </a:r>
          </a:p>
          <a:p>
            <a:pPr algn="just" defTabSz="966612">
              <a:defRPr/>
            </a:pPr>
            <a:endParaRPr lang="en-US" sz="1100" dirty="0"/>
          </a:p>
          <a:p>
            <a:pPr algn="just" defTabSz="966612">
              <a:defRPr/>
            </a:pPr>
            <a:r>
              <a:rPr lang="en-US" sz="1100" dirty="0"/>
              <a:t>AHP is part of a larger family of conditions called porphyria. (3) Each porphyria is caused by a unique gene mutation that affects the body’s ability to make </a:t>
            </a:r>
            <a:r>
              <a:rPr lang="en-US" sz="1100" dirty="0" err="1"/>
              <a:t>haem</a:t>
            </a:r>
            <a:r>
              <a:rPr lang="en-US" sz="1100" dirty="0"/>
              <a:t>. (1)</a:t>
            </a:r>
          </a:p>
          <a:p>
            <a:pPr algn="just" defTabSz="966612">
              <a:defRPr/>
            </a:pPr>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a:t>Puy H, </a:t>
            </a:r>
            <a:r>
              <a:rPr lang="en-US" sz="1100" dirty="0" err="1"/>
              <a:t>Gouya</a:t>
            </a:r>
            <a:r>
              <a:rPr lang="en-US" sz="1100" dirty="0"/>
              <a:t> L, Deybach JC. </a:t>
            </a:r>
            <a:r>
              <a:rPr lang="en-US" sz="1100" dirty="0" err="1"/>
              <a:t>Porphyrias</a:t>
            </a:r>
            <a:r>
              <a:rPr lang="en-US" sz="1100" dirty="0"/>
              <a:t>. Lancet. 2010;375(9718):924-937. doi:10.1016/S0140-6736(09)61925-5.</a:t>
            </a:r>
          </a:p>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 </a:t>
            </a:r>
            <a:r>
              <a:rPr lang="en-US" sz="1100" dirty="0"/>
              <a:t>Because AHP is a rare genetic disease that can go undiagnosed for years but still result in symptoms, it creates a unique burden for the patient as well as those in their world. Debilitating AHP attacks can cause disruptions in daily life leading to stress and misunderstanding, as well as present fluctuating challenges regarding lifestyle and diet choices. By informing others in your life about your AHP diagnosis, you allow them the opportunity to be more supportive and understanding.</a:t>
            </a:r>
          </a:p>
          <a:p>
            <a:pPr algn="just" defTabSz="966612">
              <a:defRPr/>
            </a:pPr>
            <a:endParaRPr lang="en-US" b="1" dirty="0">
              <a:effectLst/>
            </a:endParaRPr>
          </a:p>
          <a:p>
            <a:pPr algn="just" defTabSz="966612">
              <a:defRPr/>
            </a:pPr>
            <a:endParaRPr lang="en-US" b="1" dirty="0">
              <a:effectLst/>
            </a:endParaRPr>
          </a:p>
          <a:p>
            <a:pPr algn="just"/>
            <a:endParaRPr lang="en-US" b="0" dirty="0"/>
          </a:p>
          <a:p>
            <a:pPr algn="just"/>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20</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latin typeface="Calibri"/>
                <a:ea typeface="Calibri" panose="020F0502020204030204" pitchFamily="34" charset="0"/>
                <a:cs typeface="Calibri"/>
              </a:rPr>
              <a:t>AHP affects everyone differently. While some people may have no symptoms, others have chronic and acutely debilitating pain, often resulting in hospital stays.</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A caregiver can be a family member, a partner, or even a good friend, and can mean the world of difference during attacks.</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You might be the first to notice an approaching attack, or called upon to drive to medical appointments, monitor medications, ask questions, do the shopping, help with financial or legal matters, or simply be a shoulder for tears and fears.</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If you are a caregiver for someone you love who has AHP, don’t forget to take care of yourself, too!</a:t>
            </a:r>
            <a:endParaRPr lang="en-US" sz="1100" dirty="0">
              <a:latin typeface="Calibri" panose="020F0502020204030204" pitchFamily="34" charset="0"/>
              <a:ea typeface="Calibri" panose="020F0502020204030204" pitchFamily="34" charset="0"/>
              <a:cs typeface="Calibri"/>
            </a:endParaRPr>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AHP is a rare condition, and the more you are aware of the truths/facts, the better prepared you can be to manage your health. Here is a quick look at some of the more common misunderstandings.</a:t>
            </a:r>
          </a:p>
          <a:p>
            <a:pPr algn="just"/>
            <a:endParaRPr lang="en-US" sz="1100" dirty="0"/>
          </a:p>
          <a:p>
            <a:pPr algn="just"/>
            <a:r>
              <a:rPr lang="en-US" sz="1100" dirty="0"/>
              <a:t>M: I have AHP but have not experienced any symptoms. This must mean my family won’t be affected, right?</a:t>
            </a:r>
          </a:p>
          <a:p>
            <a:pPr algn="just" defTabSz="966612">
              <a:defRPr/>
            </a:pPr>
            <a:r>
              <a:rPr lang="en-US" sz="1100" dirty="0"/>
              <a:t>T: In truth, even someone without symptoms can pass on an AHP gene mutation to a child, who can develop symptoms. (1)</a:t>
            </a:r>
          </a:p>
          <a:p>
            <a:pPr algn="just" defTabSz="966612">
              <a:defRPr/>
            </a:pPr>
            <a:endParaRPr lang="en-US" sz="1100" dirty="0"/>
          </a:p>
          <a:p>
            <a:pPr algn="just" defTabSz="966612">
              <a:defRPr/>
            </a:pPr>
            <a:r>
              <a:rPr lang="en-US" sz="1100" dirty="0"/>
              <a:t>M: I have AHP, but nobody in my family has symptoms so they don’t need to be tested.</a:t>
            </a:r>
          </a:p>
          <a:p>
            <a:pPr algn="just" defTabSz="966612">
              <a:defRPr/>
            </a:pPr>
            <a:r>
              <a:rPr lang="en-US" sz="1100" dirty="0"/>
              <a:t>T: A genetic test is important to help your family members who may be at risk of having AHP receive a diagnosis and prevent future attacks. (1)</a:t>
            </a:r>
          </a:p>
          <a:p>
            <a:pPr algn="just"/>
            <a:endParaRPr lang="en-US" sz="1100" dirty="0"/>
          </a:p>
          <a:p>
            <a:pPr algn="just"/>
            <a:r>
              <a:rPr lang="en-US" sz="1100" dirty="0"/>
              <a:t>M: AHP only affects physical health, right?</a:t>
            </a:r>
          </a:p>
          <a:p>
            <a:pPr algn="just"/>
            <a:r>
              <a:rPr lang="en-US" sz="1100" dirty="0"/>
              <a:t>T: While AHP is a physical illness, the sometimes-debilitating symptoms can impact sleep, social life, career, sleep, and even finances and nutrition. (2)</a:t>
            </a:r>
          </a:p>
          <a:p>
            <a:pPr algn="just"/>
            <a:endParaRPr lang="en-US" sz="1100" dirty="0"/>
          </a:p>
          <a:p>
            <a:pPr algn="just"/>
            <a:r>
              <a:rPr lang="en-US" sz="1100" dirty="0"/>
              <a:t>M: Only women have AHP attacks.</a:t>
            </a:r>
          </a:p>
          <a:p>
            <a:pPr algn="just"/>
            <a:r>
              <a:rPr lang="en-US" sz="1100" dirty="0"/>
              <a:t>T: Both men and women can experience the variety of AHP symptoms/attacks, though women tend to be more at risk. (3)</a:t>
            </a:r>
          </a:p>
          <a:p>
            <a:pPr algn="just"/>
            <a:endParaRPr lang="en-US" sz="1100" dirty="0"/>
          </a:p>
          <a:p>
            <a:pPr algn="just"/>
            <a:r>
              <a:rPr lang="en-US" sz="1100" dirty="0"/>
              <a:t>M: One genetic test won’t be enough.</a:t>
            </a:r>
          </a:p>
          <a:p>
            <a:pPr algn="just"/>
            <a:r>
              <a:rPr lang="en-US" sz="1100" dirty="0"/>
              <a:t>T: Because genetic testing is up to 100% accurate, it is very unlikely you will ever need to have more than one in your lifetime. (4)</a:t>
            </a:r>
          </a:p>
          <a:p>
            <a:pPr algn="just"/>
            <a:endParaRPr lang="en-US" sz="1100" dirty="0"/>
          </a:p>
          <a:p>
            <a:pPr marL="241653" indent="-241653">
              <a:buFont typeface="+mj-lt"/>
              <a:buAutoNum type="arabicPeriod"/>
            </a:pPr>
            <a:r>
              <a:rPr lang="en-US" sz="1100" dirty="0"/>
              <a:t>Whatley SD, Badminton MN. Role of genetic testing in the management of patients with inherited porphyria and their families. Ann Clin </a:t>
            </a:r>
            <a:r>
              <a:rPr lang="en-US" sz="1100" dirty="0" err="1"/>
              <a:t>Biochem</a:t>
            </a:r>
            <a:r>
              <a:rPr lang="en-US" sz="1100" dirty="0"/>
              <a:t>. 2013;50(Pt 3):204-216. doi:10.1177/0004563212473278.</a:t>
            </a:r>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a:buFont typeface="+mj-lt"/>
              <a:buAutoNum type="arabicPeriod"/>
            </a:pPr>
            <a:r>
              <a:rPr lang="de-DE" sz="1100" dirty="0"/>
              <a:t>Bissell DM &amp; Wang B. J C/,n Transl Hepatol. 2015 Mar,3(1):17-26</a:t>
            </a:r>
          </a:p>
        </p:txBody>
      </p:sp>
      <p:sp>
        <p:nvSpPr>
          <p:cNvPr id="4" name="Slide Number Placeholder 3"/>
          <p:cNvSpPr>
            <a:spLocks noGrp="1"/>
          </p:cNvSpPr>
          <p:nvPr>
            <p:ph type="sldNum" sz="quarter" idx="10"/>
          </p:nvPr>
        </p:nvSpPr>
        <p:spPr/>
        <p:txBody>
          <a:bodyPr/>
          <a:lstStyle/>
          <a:p>
            <a:fld id="{C96E42B7-F35E-454D-95A0-4626A4D25AEC}" type="slidenum">
              <a:rPr lang="en-US" smtClean="0"/>
              <a:t>22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23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C96E42B7-F35E-454D-95A0-4626A4D25AEC}" type="slidenum">
              <a:rPr lang="en-US" smtClean="0"/>
              <a:t>24</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a:t>
            </a:r>
            <a:r>
              <a:rPr lang="en-US" sz="1100" dirty="0"/>
              <a:t>: AHP occurs when these toxins are released throughout the body, attacking the nerves and causing a variety of physical responses including acute attacks, chronic symptoms, or other long-term complications. AHP can significantly affect sleep, work, and daily life. (1,2</a:t>
            </a:r>
            <a:r>
              <a:rPr lang="en-US" sz="1100"/>
              <a:t>) Toxins </a:t>
            </a:r>
            <a:r>
              <a:rPr lang="en-US" sz="1100" dirty="0"/>
              <a:t>include aminolevulinic acid (ALA), porphobilinogen (PBG), and porphyrins. (1)</a:t>
            </a:r>
          </a:p>
          <a:p>
            <a:pPr algn="just"/>
            <a:endParaRPr lang="en-US" sz="1100" dirty="0"/>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err="1"/>
              <a:t>Gouya</a:t>
            </a:r>
            <a:r>
              <a:rPr lang="en-US" sz="1100" dirty="0"/>
              <a:t> L, Ventura P, </a:t>
            </a:r>
            <a:r>
              <a:rPr lang="en-US" sz="1100" dirty="0" err="1"/>
              <a:t>Balwani</a:t>
            </a:r>
            <a:r>
              <a:rPr lang="en-US" sz="1100" dirty="0"/>
              <a:t> M, et al. EXPLORE: A Prospective, Multinational, Natural History Study of Patients with Acute Hepatic Porphyria with Recurrent Attacks. Hepatology. 2020;71(5):1546-1558. doi:10.1002/hep.30936</a:t>
            </a:r>
          </a:p>
          <a:p>
            <a:endParaRPr lang="en-US" sz="1100" dirty="0"/>
          </a:p>
          <a:p>
            <a:pPr algn="just"/>
            <a:endParaRPr lang="en-US" sz="1300" dirty="0"/>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b="1" dirty="0"/>
              <a:t>Presenter</a:t>
            </a:r>
            <a:r>
              <a:rPr lang="en-US" dirty="0"/>
              <a:t>: </a:t>
            </a:r>
            <a:r>
              <a:rPr lang="en-US" b="0" dirty="0"/>
              <a:t>There are four types of AHP: Acute Intermittent Porphyria (AIP), Variegate Porphyria (VP), Hereditary </a:t>
            </a:r>
            <a:r>
              <a:rPr lang="en-US" sz="1300" dirty="0"/>
              <a:t>Coproporphyria (HCP)</a:t>
            </a:r>
            <a:r>
              <a:rPr lang="en-US" sz="1300" b="1" dirty="0"/>
              <a:t>, </a:t>
            </a:r>
            <a:r>
              <a:rPr lang="en-US" b="0" dirty="0"/>
              <a:t>and ALAD-Deficient Porphyria (ADP). (1) AIP is the most common type of AHP, affecting 5 to 10 individuals in every 100,000. (1,3) VP and HCP are rarer forms of the condition (2), and ADP is the rarest type. There are only a few known cases of ADP. (3)</a:t>
            </a:r>
          </a:p>
          <a:p>
            <a:pPr algn="just" defTabSz="966612">
              <a:defRPr/>
            </a:pPr>
            <a:endParaRPr lang="en-US" sz="1300" dirty="0"/>
          </a:p>
          <a:p>
            <a:pPr algn="just" defTabSz="966612">
              <a:defRPr/>
            </a:pPr>
            <a:r>
              <a:rPr lang="en-US" sz="1300" dirty="0"/>
              <a:t>Each type of AHP is caused by a unique gene mutation, which inhibits production of a certain enzyme in the haem synthesis pathway. (3)</a:t>
            </a:r>
          </a:p>
          <a:p>
            <a:pPr algn="just"/>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Elder G, Harper P, Badminton M, Sandberg S, Deybach JC. The incidence of inherited porphyrias in Europe. </a:t>
            </a:r>
            <a:r>
              <a:rPr lang="en-US" sz="1100" i="1" dirty="0"/>
              <a:t>J Inherit Metab Dis</a:t>
            </a:r>
            <a:r>
              <a:rPr lang="en-US" sz="1100" dirty="0"/>
              <a:t>. 2013;36(5):849-857. doi:10.1007/s10545-012-9544-4</a:t>
            </a:r>
          </a:p>
          <a:p>
            <a:pPr marL="241653" indent="-241653">
              <a:buFont typeface="+mj-lt"/>
              <a:buAutoNum type="arabicPeriod"/>
            </a:pPr>
            <a:r>
              <a:rPr lang="de-DE" sz="1100" dirty="0"/>
              <a:t>Bissell DM &amp; Wang B. J C/,n Transl Hepatol. 2015 Mar,3(1):17-26.</a:t>
            </a:r>
            <a:endParaRPr lang="en-US" sz="1100" dirty="0"/>
          </a:p>
        </p:txBody>
      </p:sp>
      <p:sp>
        <p:nvSpPr>
          <p:cNvPr id="4" name="Slide Number Placeholder 3"/>
          <p:cNvSpPr>
            <a:spLocks noGrp="1"/>
          </p:cNvSpPr>
          <p:nvPr>
            <p:ph type="sldNum" sz="quarter" idx="10"/>
          </p:nvPr>
        </p:nvSpPr>
        <p:spPr/>
        <p:txBody>
          <a:bodyPr/>
          <a:lstStyle/>
          <a:p>
            <a:fld id="{C96E42B7-F35E-454D-95A0-4626A4D25AEC}" type="slidenum">
              <a:rPr lang="en-US" smtClean="0"/>
              <a:t>4</a:t>
            </a:fld>
            <a:endParaRPr lang="en-US" dirty="0"/>
          </a:p>
        </p:txBody>
      </p:sp>
    </p:spTree>
    <p:extLst>
      <p:ext uri="{BB962C8B-B14F-4D97-AF65-F5344CB8AC3E}">
        <p14:creationId xmlns:p14="http://schemas.microsoft.com/office/powerpoint/2010/main" val="377666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AHP is hereditary, meaning it can be passed from one generation to the next. The three most common types of AHP are passed down in an autosomal dominant pattern, which means a person only needs to inherit one copy of the affected gene from one parent in order to develop the disease risk. (1) When one parent carries an autosomal dominant mutation, any child will have a 50% chance of inheriting that mutation, which can become clinically active. </a:t>
            </a:r>
          </a:p>
          <a:p>
            <a:pPr algn="just"/>
            <a:endParaRPr lang="en-US" sz="1100" dirty="0"/>
          </a:p>
          <a:p>
            <a:pPr algn="just"/>
            <a:r>
              <a:rPr lang="en-US" sz="1100" dirty="0"/>
              <a:t>It is important to remember that a family member may inherit the altered gene that causes AHP without ever developing symptoms. You may hear the term ‘penetrance’ from your doctor, which refers to the likelihood of developing symptoms. </a:t>
            </a:r>
          </a:p>
          <a:p>
            <a:pPr algn="just"/>
            <a:endParaRPr lang="en-US" sz="1100" dirty="0"/>
          </a:p>
          <a:p>
            <a:pPr algn="just" defTabSz="966612">
              <a:defRPr/>
            </a:pPr>
            <a:r>
              <a:rPr lang="en-US" sz="1100" dirty="0"/>
              <a:t>The fourth and extremely rare type of AHP, ALAD-deficient porphyria (ADP), is passed down in an autosomal recessive pattern, which means a person needs to inherit a copy of the affected gene from each parent in order to develop the disease risk; in other words, they need two copies of the affected gene. (1)</a:t>
            </a:r>
          </a:p>
          <a:p>
            <a:pPr algn="just"/>
            <a:endParaRPr lang="en-US" sz="1100" dirty="0"/>
          </a:p>
          <a:p>
            <a:pPr marL="241653" indent="-241653">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p:txBody>
      </p:sp>
      <p:sp>
        <p:nvSpPr>
          <p:cNvPr id="4" name="Slide Number Placeholder 3"/>
          <p:cNvSpPr>
            <a:spLocks noGrp="1"/>
          </p:cNvSpPr>
          <p:nvPr>
            <p:ph type="sldNum" sz="quarter" idx="10"/>
          </p:nvPr>
        </p:nvSpPr>
        <p:spPr/>
        <p:txBody>
          <a:bodyPr/>
          <a:lstStyle/>
          <a:p>
            <a:fld id="{C96E42B7-F35E-454D-95A0-4626A4D25AEC}" type="slidenum">
              <a:rPr lang="en-US" smtClean="0"/>
              <a:t>5</a:t>
            </a:fld>
            <a:endParaRPr lang="en-US" dirty="0"/>
          </a:p>
        </p:txBody>
      </p:sp>
    </p:spTree>
    <p:extLst>
      <p:ext uri="{BB962C8B-B14F-4D97-AF65-F5344CB8AC3E}">
        <p14:creationId xmlns:p14="http://schemas.microsoft.com/office/powerpoint/2010/main" val="83311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The AHP gene is not linked to gender, so women and men have an equal chance of inheriting the disease risk. However, women are more likely to experience symptoms. (1) The first attack is often seen after puberty, between 14 and 45 years old. (1) Sometimes, there are no symptoms, so AHP can go undetected for generations and suddenly happen without warning. (2)</a:t>
            </a:r>
          </a:p>
          <a:p>
            <a:pPr algn="just"/>
            <a:endParaRPr lang="en-US" sz="1100" b="1" dirty="0"/>
          </a:p>
          <a:p>
            <a:pPr marL="241653" indent="-241653" defTabSz="966612">
              <a:buFontTx/>
              <a:buAutoNum type="arabicPeriod"/>
              <a:defRPr/>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defTabSz="966612">
              <a:buFontTx/>
              <a:buAutoNum type="arabicPeriod"/>
              <a:defRPr/>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6</a:t>
            </a:fld>
            <a:endParaRPr lang="en-US" dirty="0"/>
          </a:p>
        </p:txBody>
      </p:sp>
    </p:spTree>
    <p:extLst>
      <p:ext uri="{BB962C8B-B14F-4D97-AF65-F5344CB8AC3E}">
        <p14:creationId xmlns:p14="http://schemas.microsoft.com/office/powerpoint/2010/main" val="72749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While the severity and types of symptoms of AHP vary widely, the most common is severe abdominal pain, occurring in about 90% of patients. AHP attacks can be acute or chronic and can lead to long-term complications. Because the symptoms of AHP vary and are non-specific, they are often attributed to other health issues, and diagnosis can take time. (1,2)</a:t>
            </a:r>
          </a:p>
          <a:p>
            <a:pPr algn="just"/>
            <a:endParaRPr lang="en-US" sz="1100" dirty="0"/>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err="1"/>
              <a:t>Gouya</a:t>
            </a:r>
            <a:r>
              <a:rPr lang="en-US" sz="1100" dirty="0"/>
              <a:t> L, Ventura P, Balwani M, et al. EXPLORE: A Prospective, Multinational, Natural History Study of Patients with Acute Hepatic Porphyria with Recurrent Attacks. </a:t>
            </a:r>
            <a:r>
              <a:rPr lang="en-US" sz="1100" i="1" dirty="0"/>
              <a:t>Hepatology</a:t>
            </a:r>
            <a:r>
              <a:rPr lang="en-US" sz="1100" dirty="0"/>
              <a:t>. 2020;71(5):1546-1558. doi:10.1002/hep.30936</a:t>
            </a:r>
          </a:p>
        </p:txBody>
      </p:sp>
      <p:sp>
        <p:nvSpPr>
          <p:cNvPr id="4" name="Slide Number Placeholder 3"/>
          <p:cNvSpPr>
            <a:spLocks noGrp="1"/>
          </p:cNvSpPr>
          <p:nvPr>
            <p:ph type="sldNum" sz="quarter" idx="10"/>
          </p:nvPr>
        </p:nvSpPr>
        <p:spPr/>
        <p:txBody>
          <a:bodyPr/>
          <a:lstStyle/>
          <a:p>
            <a:fld id="{C96E42B7-F35E-454D-95A0-4626A4D25AEC}" type="slidenum">
              <a:rPr lang="en-US" smtClean="0"/>
              <a:t>7</a:t>
            </a:fld>
            <a:endParaRPr lang="en-US" dirty="0"/>
          </a:p>
        </p:txBody>
      </p:sp>
    </p:spTree>
    <p:extLst>
      <p:ext uri="{BB962C8B-B14F-4D97-AF65-F5344CB8AC3E}">
        <p14:creationId xmlns:p14="http://schemas.microsoft.com/office/powerpoint/2010/main" val="36422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Along with the variety of symptoms, there are also triggers that can cause an AHP attack. For some people, triggers can lead to symptoms developing. Triggers are different for every person, but can include certain medications, contraceptives, hormone level fluctuations, especially during a woman’s menstrual cycle, stress, alcohol, smoking, and fasting. </a:t>
            </a:r>
            <a:r>
              <a:rPr lang="en-GB" sz="1100" dirty="0"/>
              <a:t>Identifying and avoiding triggers is one of the best ways to prevent attacks, but without a confirmed AHP diagnosis, this is harder to do.</a:t>
            </a:r>
            <a:r>
              <a:rPr lang="en-US" sz="1100" dirty="0"/>
              <a:t> (1)</a:t>
            </a:r>
          </a:p>
          <a:p>
            <a:pPr marL="0" indent="0">
              <a:buFont typeface="+mj-lt"/>
              <a:buNone/>
            </a:pP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algn="just"/>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8</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a:t>
            </a:r>
            <a:r>
              <a:rPr lang="en-US" sz="1100" dirty="0"/>
              <a:t>: AHP is diagnosed through biochemical testing in individuals with symptoms suggestive of AHP. (1)</a:t>
            </a:r>
          </a:p>
          <a:p>
            <a:pPr algn="just" defTabSz="966612">
              <a:defRPr/>
            </a:pPr>
            <a:endParaRPr lang="en-US" sz="1100" dirty="0"/>
          </a:p>
          <a:p>
            <a:pPr algn="just" defTabSz="966612">
              <a:defRPr/>
            </a:pPr>
            <a:r>
              <a:rPr lang="en-US" sz="1100" dirty="0"/>
              <a:t>A small sample of urine is taken, which is tested for the toxins, ALA, PBG and porphyrins, that circulate in the body with AHP.  Biochemical testing is recommended during or shortly after an attack when ALA and PBG levels are still elevated. (1)</a:t>
            </a:r>
          </a:p>
          <a:p>
            <a:pPr algn="just" defTabSz="966612">
              <a:defRPr/>
            </a:pPr>
            <a:endParaRPr lang="en-US" sz="1100" dirty="0"/>
          </a:p>
          <a:p>
            <a:pPr marL="241653" indent="-241653" algn="just">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algn="just" defTabSz="966612">
              <a:defRPr/>
            </a:pPr>
            <a:endParaRPr lang="en-US" sz="1300" b="1" dirty="0"/>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604599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89841-BA58-D243-8046-AFCE18504FC3}"/>
              </a:ext>
            </a:extLst>
          </p:cNvPr>
          <p:cNvPicPr>
            <a:picLocks noChangeAspect="1"/>
          </p:cNvPicPr>
          <p:nvPr userDrawn="1"/>
        </p:nvPicPr>
        <p:blipFill>
          <a:blip r:embed="rId2">
            <a:duotone>
              <a:prstClr val="black"/>
              <a:schemeClr val="accent4">
                <a:tint val="45000"/>
                <a:satMod val="400000"/>
              </a:schemeClr>
            </a:duotone>
            <a:alphaModFix amt="60000"/>
          </a:blip>
          <a:stretch>
            <a:fillRect/>
          </a:stretch>
        </p:blipFill>
        <p:spPr>
          <a:xfrm rot="10800000">
            <a:off x="288066" y="324046"/>
            <a:ext cx="11615869" cy="5939188"/>
          </a:xfrm>
          <a:prstGeom prst="rect">
            <a:avLst/>
          </a:prstGeom>
        </p:spPr>
      </p:pic>
      <p:sp>
        <p:nvSpPr>
          <p:cNvPr id="2" name="Title 1">
            <a:extLst>
              <a:ext uri="{FF2B5EF4-FFF2-40B4-BE49-F238E27FC236}">
                <a16:creationId xmlns:a16="http://schemas.microsoft.com/office/drawing/2014/main" id="{69317E89-8CB9-D043-B61D-77BF79C87BD7}"/>
              </a:ext>
            </a:extLst>
          </p:cNvPr>
          <p:cNvSpPr>
            <a:spLocks noGrp="1"/>
          </p:cNvSpPr>
          <p:nvPr>
            <p:ph type="ctrTitle"/>
          </p:nvPr>
        </p:nvSpPr>
        <p:spPr>
          <a:xfrm>
            <a:off x="1524000" y="1122363"/>
            <a:ext cx="9144000" cy="2387600"/>
          </a:xfrm>
        </p:spPr>
        <p:txBody>
          <a:bodyPr anchor="b"/>
          <a:lstStyle>
            <a:lvl1pPr algn="ctr">
              <a:defRPr sz="6000">
                <a:solidFill>
                  <a:srgbClr val="67365E"/>
                </a:solidFill>
              </a:defRPr>
            </a:lvl1pPr>
          </a:lstStyle>
          <a:p>
            <a:r>
              <a:rPr lang="en-US" dirty="0"/>
              <a:t>Click to edit Master title style</a:t>
            </a:r>
          </a:p>
        </p:txBody>
      </p:sp>
      <p:sp>
        <p:nvSpPr>
          <p:cNvPr id="3" name="Subtitle 2">
            <a:extLst>
              <a:ext uri="{FF2B5EF4-FFF2-40B4-BE49-F238E27FC236}">
                <a16:creationId xmlns:a16="http://schemas.microsoft.com/office/drawing/2014/main" id="{CCC5FE08-0174-624B-B856-3C74DAA08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6AC77F-AFC2-A144-B941-57B45234C253}"/>
              </a:ext>
            </a:extLst>
          </p:cNvPr>
          <p:cNvSpPr>
            <a:spLocks noGrp="1"/>
          </p:cNvSpPr>
          <p:nvPr>
            <p:ph type="dt" sz="half" idx="10"/>
          </p:nvPr>
        </p:nvSpPr>
        <p:spPr/>
        <p:txBody>
          <a:bodyPr/>
          <a:lstStyle/>
          <a:p>
            <a:fld id="{6305594F-BFE7-EF49-99AE-9CC155B78F79}" type="datetime1">
              <a:rPr lang="en-US" smtClean="0"/>
              <a:t>10/25/2022</a:t>
            </a:fld>
            <a:endParaRPr lang="en-US" dirty="0"/>
          </a:p>
        </p:txBody>
      </p:sp>
      <p:sp>
        <p:nvSpPr>
          <p:cNvPr id="5" name="Footer Placeholder 4">
            <a:extLst>
              <a:ext uri="{FF2B5EF4-FFF2-40B4-BE49-F238E27FC236}">
                <a16:creationId xmlns:a16="http://schemas.microsoft.com/office/drawing/2014/main" id="{1FCA1214-E5F4-064F-B8EE-0C1E5885B44C}"/>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DC607835-BB59-6245-8B33-BB1913797E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287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57D1F-AAED-5543-94A5-17AADA23FDD2}"/>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78BA4-BA51-9E47-A970-8E88F3B31A72}"/>
              </a:ext>
            </a:extLst>
          </p:cNvPr>
          <p:cNvSpPr>
            <a:spLocks noGrp="1"/>
          </p:cNvSpPr>
          <p:nvPr>
            <p:ph type="title"/>
          </p:nvPr>
        </p:nvSpPr>
        <p:spPr>
          <a:xfrm>
            <a:off x="839788" y="365125"/>
            <a:ext cx="10515600" cy="82391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7158E1AB-E77F-6642-A2C7-E9CEE57CF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6532C-E1A4-A448-AC43-A0EFA33A12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EB0C3-A9C3-4F4D-AB25-20F3E0EB7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29408-DBB6-2141-810D-17BAA9A2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7675-E882-5643-9DFD-B2D4DAEBD05D}"/>
              </a:ext>
            </a:extLst>
          </p:cNvPr>
          <p:cNvSpPr>
            <a:spLocks noGrp="1"/>
          </p:cNvSpPr>
          <p:nvPr>
            <p:ph type="dt" sz="half" idx="10"/>
          </p:nvPr>
        </p:nvSpPr>
        <p:spPr/>
        <p:txBody>
          <a:bodyPr/>
          <a:lstStyle/>
          <a:p>
            <a:fld id="{0DEE8262-4DDE-6242-906C-A53EB9593F4B}" type="datetime1">
              <a:rPr lang="en-US" smtClean="0"/>
              <a:t>10/25/2022</a:t>
            </a:fld>
            <a:endParaRPr lang="en-US" dirty="0"/>
          </a:p>
        </p:txBody>
      </p:sp>
      <p:sp>
        <p:nvSpPr>
          <p:cNvPr id="8" name="Footer Placeholder 7">
            <a:extLst>
              <a:ext uri="{FF2B5EF4-FFF2-40B4-BE49-F238E27FC236}">
                <a16:creationId xmlns:a16="http://schemas.microsoft.com/office/drawing/2014/main" id="{4786EC18-6651-054D-8F0A-697031D05218}"/>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9" name="Slide Number Placeholder 8">
            <a:extLst>
              <a:ext uri="{FF2B5EF4-FFF2-40B4-BE49-F238E27FC236}">
                <a16:creationId xmlns:a16="http://schemas.microsoft.com/office/drawing/2014/main" id="{E3375E09-AB8A-7E44-9F9C-E331E1DBBF50}"/>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50369F9C-0000-9743-9991-E7A939C53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995" y="920479"/>
            <a:ext cx="13749050" cy="596900"/>
          </a:xfrm>
          <a:prstGeom prst="rect">
            <a:avLst/>
          </a:prstGeom>
        </p:spPr>
      </p:pic>
    </p:spTree>
    <p:extLst>
      <p:ext uri="{BB962C8B-B14F-4D97-AF65-F5344CB8AC3E}">
        <p14:creationId xmlns:p14="http://schemas.microsoft.com/office/powerpoint/2010/main" val="21675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B9AB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CBC569-54E7-9B47-A6E0-C7A7DA8A7D53}"/>
              </a:ext>
            </a:extLst>
          </p:cNvPr>
          <p:cNvPicPr>
            <a:picLocks noChangeAspect="1"/>
          </p:cNvPicPr>
          <p:nvPr userDrawn="1"/>
        </p:nvPicPr>
        <p:blipFill>
          <a:blip r:embed="rId2"/>
          <a:stretch>
            <a:fillRect/>
          </a:stretch>
        </p:blipFill>
        <p:spPr>
          <a:xfrm>
            <a:off x="304799" y="1602832"/>
            <a:ext cx="5774359" cy="4476247"/>
          </a:xfrm>
          <a:prstGeom prst="rect">
            <a:avLst/>
          </a:prstGeom>
        </p:spPr>
      </p:pic>
      <p:pic>
        <p:nvPicPr>
          <p:cNvPr id="16" name="Picture 15">
            <a:extLst>
              <a:ext uri="{FF2B5EF4-FFF2-40B4-BE49-F238E27FC236}">
                <a16:creationId xmlns:a16="http://schemas.microsoft.com/office/drawing/2014/main" id="{9BE138C0-0B49-2E4F-B57B-B5415E5FCB07}"/>
              </a:ext>
            </a:extLst>
          </p:cNvPr>
          <p:cNvPicPr>
            <a:picLocks noChangeAspect="1"/>
          </p:cNvPicPr>
          <p:nvPr userDrawn="1"/>
        </p:nvPicPr>
        <p:blipFill>
          <a:blip r:embed="rId3"/>
          <a:stretch>
            <a:fillRect/>
          </a:stretch>
        </p:blipFill>
        <p:spPr>
          <a:xfrm>
            <a:off x="6095999" y="1598614"/>
            <a:ext cx="5774357" cy="4476246"/>
          </a:xfrm>
          <a:prstGeom prst="rect">
            <a:avLst/>
          </a:prstGeom>
        </p:spPr>
      </p:pic>
      <p:sp>
        <p:nvSpPr>
          <p:cNvPr id="8" name="Rectangle 7">
            <a:extLst>
              <a:ext uri="{FF2B5EF4-FFF2-40B4-BE49-F238E27FC236}">
                <a16:creationId xmlns:a16="http://schemas.microsoft.com/office/drawing/2014/main" id="{6D7FC52F-4473-B348-989D-17AF747E21B9}"/>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FADDC-24D3-1740-AD81-F6620C5E1BE5}"/>
              </a:ext>
            </a:extLst>
          </p:cNvPr>
          <p:cNvSpPr>
            <a:spLocks noGrp="1"/>
          </p:cNvSpPr>
          <p:nvPr>
            <p:ph type="title"/>
          </p:nvPr>
        </p:nvSpPr>
        <p:spPr>
          <a:xfrm>
            <a:off x="457465" y="162026"/>
            <a:ext cx="10718623" cy="1325563"/>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C1BB6-13C1-134B-B959-992A19DBDA59}"/>
              </a:ext>
            </a:extLst>
          </p:cNvPr>
          <p:cNvSpPr>
            <a:spLocks noGrp="1"/>
          </p:cNvSpPr>
          <p:nvPr>
            <p:ph sz="half" idx="1"/>
          </p:nvPr>
        </p:nvSpPr>
        <p:spPr>
          <a:xfrm>
            <a:off x="635177" y="1825625"/>
            <a:ext cx="5181600"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87D02-C06E-7644-9ECE-C8BD9DAD0608}"/>
              </a:ext>
            </a:extLst>
          </p:cNvPr>
          <p:cNvSpPr>
            <a:spLocks noGrp="1"/>
          </p:cNvSpPr>
          <p:nvPr>
            <p:ph sz="half" idx="2"/>
          </p:nvPr>
        </p:nvSpPr>
        <p:spPr>
          <a:xfrm>
            <a:off x="6375223" y="1825625"/>
            <a:ext cx="5083714"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6410-9265-A14B-A178-93C2A48636BC}"/>
              </a:ext>
            </a:extLst>
          </p:cNvPr>
          <p:cNvSpPr>
            <a:spLocks noGrp="1"/>
          </p:cNvSpPr>
          <p:nvPr>
            <p:ph type="dt" sz="half" idx="10"/>
          </p:nvPr>
        </p:nvSpPr>
        <p:spPr/>
        <p:txBody>
          <a:bodyPr/>
          <a:lstStyle/>
          <a:p>
            <a:fld id="{5DEF737B-BF06-BC46-A13C-1441B7A63F12}" type="datetime1">
              <a:rPr lang="en-US" smtClean="0"/>
              <a:t>10/25/2022</a:t>
            </a:fld>
            <a:endParaRPr lang="en-US" dirty="0"/>
          </a:p>
        </p:txBody>
      </p:sp>
      <p:sp>
        <p:nvSpPr>
          <p:cNvPr id="6" name="Footer Placeholder 5">
            <a:extLst>
              <a:ext uri="{FF2B5EF4-FFF2-40B4-BE49-F238E27FC236}">
                <a16:creationId xmlns:a16="http://schemas.microsoft.com/office/drawing/2014/main" id="{0CD93D19-4ECD-DC46-B4A9-14853D331C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19E76557-4CB5-3B4B-9B0E-2A1A1D738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14386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F1DC2F-91BB-4A48-B307-549E06DFD20C}"/>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811ED6E-DEFB-A94A-8B7D-9A06169CCA75}"/>
              </a:ext>
            </a:extLst>
          </p:cNvPr>
          <p:cNvSpPr>
            <a:spLocks noGrp="1"/>
          </p:cNvSpPr>
          <p:nvPr>
            <p:ph type="dt" sz="half" idx="10"/>
          </p:nvPr>
        </p:nvSpPr>
        <p:spPr/>
        <p:txBody>
          <a:bodyPr/>
          <a:lstStyle/>
          <a:p>
            <a:fld id="{FD8D5AC5-F5CC-6B48-B3FE-92885A7154BA}" type="datetime1">
              <a:rPr lang="en-US" smtClean="0"/>
              <a:t>10/25/2022</a:t>
            </a:fld>
            <a:endParaRPr lang="en-US" dirty="0"/>
          </a:p>
        </p:txBody>
      </p:sp>
      <p:sp>
        <p:nvSpPr>
          <p:cNvPr id="4" name="Footer Placeholder 3">
            <a:extLst>
              <a:ext uri="{FF2B5EF4-FFF2-40B4-BE49-F238E27FC236}">
                <a16:creationId xmlns:a16="http://schemas.microsoft.com/office/drawing/2014/main" id="{570750CA-4A85-3449-88EC-CFD6881F4A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DF351E29-59F3-2546-AC3E-C57744EDB81D}"/>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8">
            <a:extLst>
              <a:ext uri="{FF2B5EF4-FFF2-40B4-BE49-F238E27FC236}">
                <a16:creationId xmlns:a16="http://schemas.microsoft.com/office/drawing/2014/main" id="{4CB2AA0D-985A-5A4B-BA32-E825910D0421}"/>
              </a:ext>
            </a:extLst>
          </p:cNvPr>
          <p:cNvSpPr/>
          <p:nvPr userDrawn="1"/>
        </p:nvSpPr>
        <p:spPr>
          <a:xfrm>
            <a:off x="418046" y="1338147"/>
            <a:ext cx="5007064" cy="3656438"/>
          </a:xfrm>
          <a:custGeom>
            <a:avLst/>
            <a:gdLst>
              <a:gd name="connsiteX0" fmla="*/ 0 w 4783874"/>
              <a:gd name="connsiteY0" fmla="*/ 2391937 h 4783874"/>
              <a:gd name="connsiteX1" fmla="*/ 2391937 w 4783874"/>
              <a:gd name="connsiteY1" fmla="*/ 0 h 4783874"/>
              <a:gd name="connsiteX2" fmla="*/ 4783874 w 4783874"/>
              <a:gd name="connsiteY2" fmla="*/ 2391937 h 4783874"/>
              <a:gd name="connsiteX3" fmla="*/ 2391937 w 4783874"/>
              <a:gd name="connsiteY3" fmla="*/ 4783874 h 4783874"/>
              <a:gd name="connsiteX4" fmla="*/ 0 w 4783874"/>
              <a:gd name="connsiteY4" fmla="*/ 2391937 h 4783874"/>
              <a:gd name="connsiteX0" fmla="*/ 0 w 4783874"/>
              <a:gd name="connsiteY0" fmla="*/ 2412934 h 4804871"/>
              <a:gd name="connsiteX1" fmla="*/ 2391937 w 4783874"/>
              <a:gd name="connsiteY1" fmla="*/ 20997 h 4804871"/>
              <a:gd name="connsiteX2" fmla="*/ 4783874 w 4783874"/>
              <a:gd name="connsiteY2" fmla="*/ 2412934 h 4804871"/>
              <a:gd name="connsiteX3" fmla="*/ 2391937 w 4783874"/>
              <a:gd name="connsiteY3" fmla="*/ 4804871 h 4804871"/>
              <a:gd name="connsiteX4" fmla="*/ 0 w 4783874"/>
              <a:gd name="connsiteY4" fmla="*/ 2412934 h 4804871"/>
              <a:gd name="connsiteX0" fmla="*/ 0 w 4783874"/>
              <a:gd name="connsiteY0" fmla="*/ 2412934 h 4816650"/>
              <a:gd name="connsiteX1" fmla="*/ 2391937 w 4783874"/>
              <a:gd name="connsiteY1" fmla="*/ 20997 h 4816650"/>
              <a:gd name="connsiteX2" fmla="*/ 4783874 w 4783874"/>
              <a:gd name="connsiteY2" fmla="*/ 2412934 h 4816650"/>
              <a:gd name="connsiteX3" fmla="*/ 2391937 w 4783874"/>
              <a:gd name="connsiteY3" fmla="*/ 4804871 h 4816650"/>
              <a:gd name="connsiteX4" fmla="*/ 0 w 4783874"/>
              <a:gd name="connsiteY4" fmla="*/ 2412934 h 4816650"/>
              <a:gd name="connsiteX0" fmla="*/ 0 w 4783874"/>
              <a:gd name="connsiteY0" fmla="*/ 2412934 h 4806164"/>
              <a:gd name="connsiteX1" fmla="*/ 2391937 w 4783874"/>
              <a:gd name="connsiteY1" fmla="*/ 20997 h 4806164"/>
              <a:gd name="connsiteX2" fmla="*/ 4783874 w 4783874"/>
              <a:gd name="connsiteY2" fmla="*/ 2412934 h 4806164"/>
              <a:gd name="connsiteX3" fmla="*/ 2391937 w 4783874"/>
              <a:gd name="connsiteY3" fmla="*/ 4804871 h 4806164"/>
              <a:gd name="connsiteX4" fmla="*/ 0 w 4783874"/>
              <a:gd name="connsiteY4" fmla="*/ 2412934 h 4806164"/>
              <a:gd name="connsiteX0" fmla="*/ 0 w 4616606"/>
              <a:gd name="connsiteY0" fmla="*/ 2392273 h 4784590"/>
              <a:gd name="connsiteX1" fmla="*/ 2391937 w 4616606"/>
              <a:gd name="connsiteY1" fmla="*/ 336 h 4784590"/>
              <a:gd name="connsiteX2" fmla="*/ 4616606 w 4616606"/>
              <a:gd name="connsiteY2" fmla="*/ 2526088 h 4784590"/>
              <a:gd name="connsiteX3" fmla="*/ 2391937 w 4616606"/>
              <a:gd name="connsiteY3" fmla="*/ 4784210 h 4784590"/>
              <a:gd name="connsiteX4" fmla="*/ 0 w 4616606"/>
              <a:gd name="connsiteY4" fmla="*/ 2392273 h 4784590"/>
              <a:gd name="connsiteX0" fmla="*/ 1355 w 4617961"/>
              <a:gd name="connsiteY0" fmla="*/ 2146871 h 4539188"/>
              <a:gd name="connsiteX1" fmla="*/ 2727829 w 4617961"/>
              <a:gd name="connsiteY1" fmla="*/ 261 h 4539188"/>
              <a:gd name="connsiteX2" fmla="*/ 4617961 w 4617961"/>
              <a:gd name="connsiteY2" fmla="*/ 2280686 h 4539188"/>
              <a:gd name="connsiteX3" fmla="*/ 2393292 w 4617961"/>
              <a:gd name="connsiteY3" fmla="*/ 4538808 h 4539188"/>
              <a:gd name="connsiteX4" fmla="*/ 1355 w 4617961"/>
              <a:gd name="connsiteY4" fmla="*/ 2146871 h 4539188"/>
              <a:gd name="connsiteX0" fmla="*/ 1355 w 4617961"/>
              <a:gd name="connsiteY0" fmla="*/ 2147626 h 4539943"/>
              <a:gd name="connsiteX1" fmla="*/ 2727829 w 4617961"/>
              <a:gd name="connsiteY1" fmla="*/ 1016 h 4539943"/>
              <a:gd name="connsiteX2" fmla="*/ 4617961 w 4617961"/>
              <a:gd name="connsiteY2" fmla="*/ 2281441 h 4539943"/>
              <a:gd name="connsiteX3" fmla="*/ 2393292 w 4617961"/>
              <a:gd name="connsiteY3" fmla="*/ 4539563 h 4539943"/>
              <a:gd name="connsiteX4" fmla="*/ 1355 w 4617961"/>
              <a:gd name="connsiteY4" fmla="*/ 2147626 h 4539943"/>
              <a:gd name="connsiteX0" fmla="*/ 1539 w 4372818"/>
              <a:gd name="connsiteY0" fmla="*/ 1958720 h 4542325"/>
              <a:gd name="connsiteX1" fmla="*/ 2482686 w 4372818"/>
              <a:gd name="connsiteY1" fmla="*/ 1681 h 4542325"/>
              <a:gd name="connsiteX2" fmla="*/ 4372818 w 4372818"/>
              <a:gd name="connsiteY2" fmla="*/ 2282106 h 4542325"/>
              <a:gd name="connsiteX3" fmla="*/ 2148149 w 4372818"/>
              <a:gd name="connsiteY3" fmla="*/ 4540228 h 4542325"/>
              <a:gd name="connsiteX4" fmla="*/ 1539 w 4372818"/>
              <a:gd name="connsiteY4" fmla="*/ 1958720 h 4542325"/>
              <a:gd name="connsiteX0" fmla="*/ 4793 w 4376072"/>
              <a:gd name="connsiteY0" fmla="*/ 1959751 h 4543356"/>
              <a:gd name="connsiteX1" fmla="*/ 2485940 w 4376072"/>
              <a:gd name="connsiteY1" fmla="*/ 2712 h 4543356"/>
              <a:gd name="connsiteX2" fmla="*/ 4376072 w 4376072"/>
              <a:gd name="connsiteY2" fmla="*/ 2283137 h 4543356"/>
              <a:gd name="connsiteX3" fmla="*/ 2151403 w 4376072"/>
              <a:gd name="connsiteY3" fmla="*/ 4541259 h 4543356"/>
              <a:gd name="connsiteX4" fmla="*/ 4793 w 4376072"/>
              <a:gd name="connsiteY4" fmla="*/ 1959751 h 4543356"/>
              <a:gd name="connsiteX0" fmla="*/ 125 w 4371404"/>
              <a:gd name="connsiteY0" fmla="*/ 1958661 h 4253129"/>
              <a:gd name="connsiteX1" fmla="*/ 2481272 w 4371404"/>
              <a:gd name="connsiteY1" fmla="*/ 1622 h 4253129"/>
              <a:gd name="connsiteX2" fmla="*/ 4371404 w 4371404"/>
              <a:gd name="connsiteY2" fmla="*/ 2282047 h 4253129"/>
              <a:gd name="connsiteX3" fmla="*/ 2380911 w 4371404"/>
              <a:gd name="connsiteY3" fmla="*/ 4250237 h 4253129"/>
              <a:gd name="connsiteX4" fmla="*/ 125 w 4371404"/>
              <a:gd name="connsiteY4" fmla="*/ 1958661 h 4253129"/>
              <a:gd name="connsiteX0" fmla="*/ 192 w 4371471"/>
              <a:gd name="connsiteY0" fmla="*/ 1958661 h 4251209"/>
              <a:gd name="connsiteX1" fmla="*/ 2481339 w 4371471"/>
              <a:gd name="connsiteY1" fmla="*/ 1622 h 4251209"/>
              <a:gd name="connsiteX2" fmla="*/ 4371471 w 4371471"/>
              <a:gd name="connsiteY2" fmla="*/ 2282047 h 4251209"/>
              <a:gd name="connsiteX3" fmla="*/ 2380978 w 4371471"/>
              <a:gd name="connsiteY3" fmla="*/ 4250237 h 4251209"/>
              <a:gd name="connsiteX4" fmla="*/ 192 w 4371471"/>
              <a:gd name="connsiteY4" fmla="*/ 1958661 h 4251209"/>
              <a:gd name="connsiteX0" fmla="*/ 157 w 3958841"/>
              <a:gd name="connsiteY0" fmla="*/ 2080289 h 4250378"/>
              <a:gd name="connsiteX1" fmla="*/ 2068709 w 3958841"/>
              <a:gd name="connsiteY1" fmla="*/ 587 h 4250378"/>
              <a:gd name="connsiteX2" fmla="*/ 3958841 w 3958841"/>
              <a:gd name="connsiteY2" fmla="*/ 2281012 h 4250378"/>
              <a:gd name="connsiteX3" fmla="*/ 1968348 w 3958841"/>
              <a:gd name="connsiteY3" fmla="*/ 4249202 h 4250378"/>
              <a:gd name="connsiteX4" fmla="*/ 157 w 3958841"/>
              <a:gd name="connsiteY4" fmla="*/ 2080289 h 4250378"/>
              <a:gd name="connsiteX0" fmla="*/ 429 w 3959113"/>
              <a:gd name="connsiteY0" fmla="*/ 2080695 h 4250784"/>
              <a:gd name="connsiteX1" fmla="*/ 2068981 w 3959113"/>
              <a:gd name="connsiteY1" fmla="*/ 993 h 4250784"/>
              <a:gd name="connsiteX2" fmla="*/ 3959113 w 3959113"/>
              <a:gd name="connsiteY2" fmla="*/ 2281418 h 4250784"/>
              <a:gd name="connsiteX3" fmla="*/ 1968620 w 3959113"/>
              <a:gd name="connsiteY3" fmla="*/ 4249608 h 4250784"/>
              <a:gd name="connsiteX4" fmla="*/ 429 w 3959113"/>
              <a:gd name="connsiteY4" fmla="*/ 2080695 h 4250784"/>
              <a:gd name="connsiteX0" fmla="*/ 272 w 4895658"/>
              <a:gd name="connsiteY0" fmla="*/ 1927161 h 4255662"/>
              <a:gd name="connsiteX1" fmla="*/ 3005526 w 4895658"/>
              <a:gd name="connsiteY1" fmla="*/ 3576 h 4255662"/>
              <a:gd name="connsiteX2" fmla="*/ 4895658 w 4895658"/>
              <a:gd name="connsiteY2" fmla="*/ 2284001 h 4255662"/>
              <a:gd name="connsiteX3" fmla="*/ 2905165 w 4895658"/>
              <a:gd name="connsiteY3" fmla="*/ 4252191 h 4255662"/>
              <a:gd name="connsiteX4" fmla="*/ 272 w 4895658"/>
              <a:gd name="connsiteY4" fmla="*/ 1927161 h 4255662"/>
              <a:gd name="connsiteX0" fmla="*/ 2212 w 4897598"/>
              <a:gd name="connsiteY0" fmla="*/ 1925595 h 4254096"/>
              <a:gd name="connsiteX1" fmla="*/ 2472207 w 4897598"/>
              <a:gd name="connsiteY1" fmla="*/ 2010 h 4254096"/>
              <a:gd name="connsiteX2" fmla="*/ 4897598 w 4897598"/>
              <a:gd name="connsiteY2" fmla="*/ 2282435 h 4254096"/>
              <a:gd name="connsiteX3" fmla="*/ 2907105 w 4897598"/>
              <a:gd name="connsiteY3" fmla="*/ 4250625 h 4254096"/>
              <a:gd name="connsiteX4" fmla="*/ 2212 w 4897598"/>
              <a:gd name="connsiteY4" fmla="*/ 1925595 h 4254096"/>
              <a:gd name="connsiteX0" fmla="*/ 2439 w 4897825"/>
              <a:gd name="connsiteY0" fmla="*/ 1934816 h 4263317"/>
              <a:gd name="connsiteX1" fmla="*/ 2472434 w 4897825"/>
              <a:gd name="connsiteY1" fmla="*/ 11231 h 4263317"/>
              <a:gd name="connsiteX2" fmla="*/ 4897825 w 4897825"/>
              <a:gd name="connsiteY2" fmla="*/ 2291656 h 4263317"/>
              <a:gd name="connsiteX3" fmla="*/ 2907332 w 4897825"/>
              <a:gd name="connsiteY3" fmla="*/ 4259846 h 4263317"/>
              <a:gd name="connsiteX4" fmla="*/ 2439 w 4897825"/>
              <a:gd name="connsiteY4" fmla="*/ 1934816 h 4263317"/>
              <a:gd name="connsiteX0" fmla="*/ 7873 w 4903259"/>
              <a:gd name="connsiteY0" fmla="*/ 1934816 h 4263317"/>
              <a:gd name="connsiteX1" fmla="*/ 2477868 w 4903259"/>
              <a:gd name="connsiteY1" fmla="*/ 11231 h 4263317"/>
              <a:gd name="connsiteX2" fmla="*/ 4903259 w 4903259"/>
              <a:gd name="connsiteY2" fmla="*/ 2291656 h 4263317"/>
              <a:gd name="connsiteX3" fmla="*/ 1808795 w 4903259"/>
              <a:gd name="connsiteY3" fmla="*/ 4259846 h 4263317"/>
              <a:gd name="connsiteX4" fmla="*/ 7873 w 4903259"/>
              <a:gd name="connsiteY4" fmla="*/ 1934816 h 4263317"/>
              <a:gd name="connsiteX0" fmla="*/ 15660 w 4911046"/>
              <a:gd name="connsiteY0" fmla="*/ 1934816 h 4260090"/>
              <a:gd name="connsiteX1" fmla="*/ 2485655 w 4911046"/>
              <a:gd name="connsiteY1" fmla="*/ 11231 h 4260090"/>
              <a:gd name="connsiteX2" fmla="*/ 4911046 w 4911046"/>
              <a:gd name="connsiteY2" fmla="*/ 2291656 h 4260090"/>
              <a:gd name="connsiteX3" fmla="*/ 1816582 w 4911046"/>
              <a:gd name="connsiteY3" fmla="*/ 4259846 h 4260090"/>
              <a:gd name="connsiteX4" fmla="*/ 15660 w 4911046"/>
              <a:gd name="connsiteY4" fmla="*/ 1934816 h 4260090"/>
              <a:gd name="connsiteX0" fmla="*/ 7779 w 4813955"/>
              <a:gd name="connsiteY0" fmla="*/ 1925717 h 4254474"/>
              <a:gd name="connsiteX1" fmla="*/ 2477774 w 4813955"/>
              <a:gd name="connsiteY1" fmla="*/ 2132 h 4254474"/>
              <a:gd name="connsiteX2" fmla="*/ 4813955 w 4813955"/>
              <a:gd name="connsiteY2" fmla="*/ 2293708 h 4254474"/>
              <a:gd name="connsiteX3" fmla="*/ 1808701 w 4813955"/>
              <a:gd name="connsiteY3" fmla="*/ 4250747 h 4254474"/>
              <a:gd name="connsiteX4" fmla="*/ 7779 w 4813955"/>
              <a:gd name="connsiteY4" fmla="*/ 1925717 h 4254474"/>
              <a:gd name="connsiteX0" fmla="*/ 12816 w 4818992"/>
              <a:gd name="connsiteY0" fmla="*/ 1892309 h 4221066"/>
              <a:gd name="connsiteX1" fmla="*/ 2694684 w 4818992"/>
              <a:gd name="connsiteY1" fmla="*/ 2178 h 4221066"/>
              <a:gd name="connsiteX2" fmla="*/ 4818992 w 4818992"/>
              <a:gd name="connsiteY2" fmla="*/ 2260300 h 4221066"/>
              <a:gd name="connsiteX3" fmla="*/ 1813738 w 4818992"/>
              <a:gd name="connsiteY3" fmla="*/ 4217339 h 4221066"/>
              <a:gd name="connsiteX4" fmla="*/ 12816 w 4818992"/>
              <a:gd name="connsiteY4" fmla="*/ 1892309 h 4221066"/>
              <a:gd name="connsiteX0" fmla="*/ 16702 w 4466039"/>
              <a:gd name="connsiteY0" fmla="*/ 1969486 h 4218851"/>
              <a:gd name="connsiteX1" fmla="*/ 2341731 w 4466039"/>
              <a:gd name="connsiteY1" fmla="*/ 1297 h 4218851"/>
              <a:gd name="connsiteX2" fmla="*/ 4466039 w 4466039"/>
              <a:gd name="connsiteY2" fmla="*/ 2259419 h 4218851"/>
              <a:gd name="connsiteX3" fmla="*/ 1460785 w 4466039"/>
              <a:gd name="connsiteY3" fmla="*/ 4216458 h 4218851"/>
              <a:gd name="connsiteX4" fmla="*/ 16702 w 4466039"/>
              <a:gd name="connsiteY4" fmla="*/ 1969486 h 4218851"/>
              <a:gd name="connsiteX0" fmla="*/ 7204 w 4456541"/>
              <a:gd name="connsiteY0" fmla="*/ 1969680 h 4219045"/>
              <a:gd name="connsiteX1" fmla="*/ 2332233 w 4456541"/>
              <a:gd name="connsiteY1" fmla="*/ 1491 h 4219045"/>
              <a:gd name="connsiteX2" fmla="*/ 4456541 w 4456541"/>
              <a:gd name="connsiteY2" fmla="*/ 2259613 h 4219045"/>
              <a:gd name="connsiteX3" fmla="*/ 1451287 w 4456541"/>
              <a:gd name="connsiteY3" fmla="*/ 4216652 h 4219045"/>
              <a:gd name="connsiteX4" fmla="*/ 7204 w 4456541"/>
              <a:gd name="connsiteY4" fmla="*/ 1969680 h 4219045"/>
              <a:gd name="connsiteX0" fmla="*/ 6109 w 4845738"/>
              <a:gd name="connsiteY0" fmla="*/ 1837835 h 4223449"/>
              <a:gd name="connsiteX1" fmla="*/ 2721430 w 4845738"/>
              <a:gd name="connsiteY1" fmla="*/ 3460 h 4223449"/>
              <a:gd name="connsiteX2" fmla="*/ 4845738 w 4845738"/>
              <a:gd name="connsiteY2" fmla="*/ 2261582 h 4223449"/>
              <a:gd name="connsiteX3" fmla="*/ 1840484 w 4845738"/>
              <a:gd name="connsiteY3" fmla="*/ 4218621 h 4223449"/>
              <a:gd name="connsiteX4" fmla="*/ 6109 w 4845738"/>
              <a:gd name="connsiteY4" fmla="*/ 1837835 h 4223449"/>
              <a:gd name="connsiteX0" fmla="*/ 12257 w 4851886"/>
              <a:gd name="connsiteY0" fmla="*/ 1659331 h 4044945"/>
              <a:gd name="connsiteX1" fmla="*/ 2716427 w 4851886"/>
              <a:gd name="connsiteY1" fmla="*/ 3376 h 4044945"/>
              <a:gd name="connsiteX2" fmla="*/ 4851886 w 4851886"/>
              <a:gd name="connsiteY2" fmla="*/ 2083078 h 4044945"/>
              <a:gd name="connsiteX3" fmla="*/ 1846632 w 4851886"/>
              <a:gd name="connsiteY3" fmla="*/ 4040117 h 4044945"/>
              <a:gd name="connsiteX4" fmla="*/ 12257 w 4851886"/>
              <a:gd name="connsiteY4" fmla="*/ 1659331 h 4044945"/>
              <a:gd name="connsiteX0" fmla="*/ 22570 w 4862199"/>
              <a:gd name="connsiteY0" fmla="*/ 1659260 h 3900974"/>
              <a:gd name="connsiteX1" fmla="*/ 2726740 w 4862199"/>
              <a:gd name="connsiteY1" fmla="*/ 3305 h 3900974"/>
              <a:gd name="connsiteX2" fmla="*/ 4862199 w 4862199"/>
              <a:gd name="connsiteY2" fmla="*/ 2083007 h 3900974"/>
              <a:gd name="connsiteX3" fmla="*/ 1622769 w 4862199"/>
              <a:gd name="connsiteY3" fmla="*/ 3895080 h 3900974"/>
              <a:gd name="connsiteX4" fmla="*/ 22570 w 4862199"/>
              <a:gd name="connsiteY4" fmla="*/ 1659260 h 3900974"/>
              <a:gd name="connsiteX0" fmla="*/ 45572 w 4885201"/>
              <a:gd name="connsiteY0" fmla="*/ 1659260 h 3895100"/>
              <a:gd name="connsiteX1" fmla="*/ 2749742 w 4885201"/>
              <a:gd name="connsiteY1" fmla="*/ 3305 h 3895100"/>
              <a:gd name="connsiteX2" fmla="*/ 4885201 w 4885201"/>
              <a:gd name="connsiteY2" fmla="*/ 2083007 h 3895100"/>
              <a:gd name="connsiteX3" fmla="*/ 1645771 w 4885201"/>
              <a:gd name="connsiteY3" fmla="*/ 3895080 h 3895100"/>
              <a:gd name="connsiteX4" fmla="*/ 45572 w 4885201"/>
              <a:gd name="connsiteY4" fmla="*/ 1659260 h 3895100"/>
              <a:gd name="connsiteX0" fmla="*/ 22857 w 4951695"/>
              <a:gd name="connsiteY0" fmla="*/ 1659945 h 3903297"/>
              <a:gd name="connsiteX1" fmla="*/ 2727027 w 4951695"/>
              <a:gd name="connsiteY1" fmla="*/ 3990 h 3903297"/>
              <a:gd name="connsiteX2" fmla="*/ 4951695 w 4951695"/>
              <a:gd name="connsiteY2" fmla="*/ 2128297 h 3903297"/>
              <a:gd name="connsiteX3" fmla="*/ 1623056 w 4951695"/>
              <a:gd name="connsiteY3" fmla="*/ 3895765 h 3903297"/>
              <a:gd name="connsiteX4" fmla="*/ 22857 w 4951695"/>
              <a:gd name="connsiteY4" fmla="*/ 1659945 h 3903297"/>
              <a:gd name="connsiteX0" fmla="*/ 22857 w 4951760"/>
              <a:gd name="connsiteY0" fmla="*/ 1659945 h 3903297"/>
              <a:gd name="connsiteX1" fmla="*/ 2727027 w 4951760"/>
              <a:gd name="connsiteY1" fmla="*/ 3990 h 3903297"/>
              <a:gd name="connsiteX2" fmla="*/ 4951695 w 4951760"/>
              <a:gd name="connsiteY2" fmla="*/ 2128297 h 3903297"/>
              <a:gd name="connsiteX3" fmla="*/ 1623056 w 4951760"/>
              <a:gd name="connsiteY3" fmla="*/ 3895765 h 3903297"/>
              <a:gd name="connsiteX4" fmla="*/ 22857 w 4951760"/>
              <a:gd name="connsiteY4" fmla="*/ 1659945 h 3903297"/>
              <a:gd name="connsiteX0" fmla="*/ 8666 w 4937553"/>
              <a:gd name="connsiteY0" fmla="*/ 1571012 h 3814364"/>
              <a:gd name="connsiteX1" fmla="*/ 2244485 w 4937553"/>
              <a:gd name="connsiteY1" fmla="*/ 4267 h 3814364"/>
              <a:gd name="connsiteX2" fmla="*/ 4937504 w 4937553"/>
              <a:gd name="connsiteY2" fmla="*/ 2039364 h 3814364"/>
              <a:gd name="connsiteX3" fmla="*/ 1608865 w 4937553"/>
              <a:gd name="connsiteY3" fmla="*/ 3806832 h 3814364"/>
              <a:gd name="connsiteX4" fmla="*/ 8666 w 4937553"/>
              <a:gd name="connsiteY4" fmla="*/ 1571012 h 3814364"/>
              <a:gd name="connsiteX0" fmla="*/ 8666 w 4937585"/>
              <a:gd name="connsiteY0" fmla="*/ 1566964 h 3810316"/>
              <a:gd name="connsiteX1" fmla="*/ 2244485 w 4937585"/>
              <a:gd name="connsiteY1" fmla="*/ 219 h 3810316"/>
              <a:gd name="connsiteX2" fmla="*/ 4937504 w 4937585"/>
              <a:gd name="connsiteY2" fmla="*/ 2035316 h 3810316"/>
              <a:gd name="connsiteX3" fmla="*/ 1608865 w 4937585"/>
              <a:gd name="connsiteY3" fmla="*/ 3802784 h 3810316"/>
              <a:gd name="connsiteX4" fmla="*/ 8666 w 4937585"/>
              <a:gd name="connsiteY4" fmla="*/ 1566964 h 3810316"/>
              <a:gd name="connsiteX0" fmla="*/ 43333 w 4972252"/>
              <a:gd name="connsiteY0" fmla="*/ 1566964 h 3645661"/>
              <a:gd name="connsiteX1" fmla="*/ 2279152 w 4972252"/>
              <a:gd name="connsiteY1" fmla="*/ 219 h 3645661"/>
              <a:gd name="connsiteX2" fmla="*/ 4972171 w 4972252"/>
              <a:gd name="connsiteY2" fmla="*/ 2035316 h 3645661"/>
              <a:gd name="connsiteX3" fmla="*/ 1130576 w 4972252"/>
              <a:gd name="connsiteY3" fmla="*/ 3635516 h 3645661"/>
              <a:gd name="connsiteX4" fmla="*/ 43333 w 4972252"/>
              <a:gd name="connsiteY4" fmla="*/ 1566964 h 3645661"/>
              <a:gd name="connsiteX0" fmla="*/ 78145 w 5007064"/>
              <a:gd name="connsiteY0" fmla="*/ 1566964 h 3656438"/>
              <a:gd name="connsiteX1" fmla="*/ 2313964 w 5007064"/>
              <a:gd name="connsiteY1" fmla="*/ 219 h 3656438"/>
              <a:gd name="connsiteX2" fmla="*/ 5006983 w 5007064"/>
              <a:gd name="connsiteY2" fmla="*/ 2035316 h 3656438"/>
              <a:gd name="connsiteX3" fmla="*/ 1165388 w 5007064"/>
              <a:gd name="connsiteY3" fmla="*/ 3635516 h 3656438"/>
              <a:gd name="connsiteX4" fmla="*/ 78145 w 5007064"/>
              <a:gd name="connsiteY4" fmla="*/ 1566964 h 365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064" h="3656438">
                <a:moveTo>
                  <a:pt x="78145" y="1566964"/>
                </a:moveTo>
                <a:cubicBezTo>
                  <a:pt x="269574" y="961081"/>
                  <a:pt x="745360" y="11370"/>
                  <a:pt x="2313964" y="219"/>
                </a:cubicBezTo>
                <a:cubicBezTo>
                  <a:pt x="3882568" y="-10932"/>
                  <a:pt x="5018134" y="402052"/>
                  <a:pt x="5006983" y="2035316"/>
                </a:cubicBezTo>
                <a:cubicBezTo>
                  <a:pt x="5006983" y="3356346"/>
                  <a:pt x="2354851" y="3758180"/>
                  <a:pt x="1165388" y="3635516"/>
                </a:cubicBezTo>
                <a:cubicBezTo>
                  <a:pt x="-24075" y="3512852"/>
                  <a:pt x="-113284" y="2172847"/>
                  <a:pt x="78145" y="1566964"/>
                </a:cubicBezTo>
                <a:close/>
              </a:path>
            </a:pathLst>
          </a:custGeom>
          <a:solidFill>
            <a:srgbClr val="E7D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32E699A-8209-5142-B2D0-62E784EF14E4}"/>
              </a:ext>
            </a:extLst>
          </p:cNvPr>
          <p:cNvPicPr>
            <a:picLocks noChangeAspect="1"/>
          </p:cNvPicPr>
          <p:nvPr userDrawn="1"/>
        </p:nvPicPr>
        <p:blipFill>
          <a:blip r:embed="rId2"/>
          <a:stretch>
            <a:fillRect/>
          </a:stretch>
        </p:blipFill>
        <p:spPr>
          <a:xfrm>
            <a:off x="418046" y="1338147"/>
            <a:ext cx="5257693" cy="4343399"/>
          </a:xfrm>
          <a:prstGeom prst="rect">
            <a:avLst/>
          </a:prstGeom>
        </p:spPr>
      </p:pic>
      <p:sp>
        <p:nvSpPr>
          <p:cNvPr id="9" name="Title 1">
            <a:extLst>
              <a:ext uri="{FF2B5EF4-FFF2-40B4-BE49-F238E27FC236}">
                <a16:creationId xmlns:a16="http://schemas.microsoft.com/office/drawing/2014/main" id="{7636B625-381A-0D4D-A83E-06EF836244D4}"/>
              </a:ext>
            </a:extLst>
          </p:cNvPr>
          <p:cNvSpPr>
            <a:spLocks noGrp="1"/>
          </p:cNvSpPr>
          <p:nvPr>
            <p:ph type="title"/>
          </p:nvPr>
        </p:nvSpPr>
        <p:spPr>
          <a:xfrm>
            <a:off x="906035" y="1773044"/>
            <a:ext cx="4188679" cy="2843561"/>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6868FFE5-16C3-254B-BFF4-4380818FF3C3}"/>
              </a:ext>
            </a:extLst>
          </p:cNvPr>
          <p:cNvSpPr>
            <a:spLocks noGrp="1"/>
          </p:cNvSpPr>
          <p:nvPr>
            <p:ph idx="1"/>
          </p:nvPr>
        </p:nvSpPr>
        <p:spPr>
          <a:xfrm>
            <a:off x="6096000" y="1573929"/>
            <a:ext cx="5229922" cy="22955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2A734D2-2D15-8649-9876-6DF6E772C77B}"/>
              </a:ext>
            </a:extLst>
          </p:cNvPr>
          <p:cNvPicPr>
            <a:picLocks noChangeAspect="1"/>
          </p:cNvPicPr>
          <p:nvPr userDrawn="1"/>
        </p:nvPicPr>
        <p:blipFill>
          <a:blip r:embed="rId3"/>
          <a:stretch>
            <a:fillRect/>
          </a:stretch>
        </p:blipFill>
        <p:spPr>
          <a:xfrm rot="16200000">
            <a:off x="8775545" y="2055637"/>
            <a:ext cx="45719" cy="3764198"/>
          </a:xfrm>
          <a:prstGeom prst="rect">
            <a:avLst/>
          </a:prstGeom>
        </p:spPr>
      </p:pic>
      <p:sp>
        <p:nvSpPr>
          <p:cNvPr id="14" name="Content Placeholder 2">
            <a:extLst>
              <a:ext uri="{FF2B5EF4-FFF2-40B4-BE49-F238E27FC236}">
                <a16:creationId xmlns:a16="http://schemas.microsoft.com/office/drawing/2014/main" id="{FABA0416-6714-8045-8389-D1A8DB882291}"/>
              </a:ext>
            </a:extLst>
          </p:cNvPr>
          <p:cNvSpPr>
            <a:spLocks noGrp="1"/>
          </p:cNvSpPr>
          <p:nvPr>
            <p:ph idx="13"/>
          </p:nvPr>
        </p:nvSpPr>
        <p:spPr>
          <a:xfrm>
            <a:off x="6090428" y="4261373"/>
            <a:ext cx="5229922" cy="102269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0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7FCC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33A1328B-8974-D140-A021-53564BBA5ABA}" type="datetime1">
              <a:rPr lang="en-US" smtClean="0"/>
              <a:t>10/25/2022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5" r="-303" b="50000"/>
          <a:stretch/>
        </p:blipFill>
        <p:spPr>
          <a:xfrm>
            <a:off x="127321" y="598990"/>
            <a:ext cx="11771453" cy="5616616"/>
          </a:xfrm>
          <a:prstGeom prst="rect">
            <a:avLst/>
          </a:prstGeom>
        </p:spPr>
      </p:pic>
      <p:sp>
        <p:nvSpPr>
          <p:cNvPr id="9" name="Content Placeholder 6">
            <a:extLst>
              <a:ext uri="{FF2B5EF4-FFF2-40B4-BE49-F238E27FC236}">
                <a16:creationId xmlns:a16="http://schemas.microsoft.com/office/drawing/2014/main" id="{E69F79A2-8F81-6644-B0CA-EEE72DBD0BE1}"/>
              </a:ext>
            </a:extLst>
          </p:cNvPr>
          <p:cNvSpPr>
            <a:spLocks noGrp="1"/>
          </p:cNvSpPr>
          <p:nvPr>
            <p:ph sz="quarter" idx="14"/>
          </p:nvPr>
        </p:nvSpPr>
        <p:spPr>
          <a:xfrm>
            <a:off x="659384"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84B867C6-A198-1B4A-A852-95F027D8747D}"/>
              </a:ext>
            </a:extLst>
          </p:cNvPr>
          <p:cNvSpPr>
            <a:spLocks noGrp="1"/>
          </p:cNvSpPr>
          <p:nvPr>
            <p:ph sz="quarter" idx="15"/>
          </p:nvPr>
        </p:nvSpPr>
        <p:spPr>
          <a:xfrm>
            <a:off x="4353306"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B6AA58-7483-B84C-835B-7F5625C224F5}"/>
              </a:ext>
            </a:extLst>
          </p:cNvPr>
          <p:cNvSpPr>
            <a:spLocks noGrp="1"/>
          </p:cNvSpPr>
          <p:nvPr>
            <p:ph sz="quarter" idx="16"/>
          </p:nvPr>
        </p:nvSpPr>
        <p:spPr>
          <a:xfrm>
            <a:off x="8047228"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D08EAB46-9CF4-1F4A-9605-0234E4CD45B1}"/>
              </a:ext>
            </a:extLst>
          </p:cNvPr>
          <p:cNvSpPr>
            <a:spLocks noGrp="1"/>
          </p:cNvSpPr>
          <p:nvPr>
            <p:ph type="title"/>
          </p:nvPr>
        </p:nvSpPr>
        <p:spPr>
          <a:xfrm>
            <a:off x="838200" y="990600"/>
            <a:ext cx="10515600" cy="1211263"/>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113464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1312C-6CA2-D24F-8A96-BCA108219260}"/>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6B9BA-D6BC-614D-930F-CCC3CDA3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EDA0C-9DDC-6C49-8321-18C527EBB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67EE-F2D5-F743-9D13-08F24AF68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98ACC-B26F-934E-B1F6-6B563974BCB4}"/>
              </a:ext>
            </a:extLst>
          </p:cNvPr>
          <p:cNvSpPr>
            <a:spLocks noGrp="1"/>
          </p:cNvSpPr>
          <p:nvPr>
            <p:ph type="dt" sz="half" idx="10"/>
          </p:nvPr>
        </p:nvSpPr>
        <p:spPr/>
        <p:txBody>
          <a:bodyPr/>
          <a:lstStyle/>
          <a:p>
            <a:fld id="{1E8CA059-63AE-FD46-B1F3-C222D746C90F}" type="datetime1">
              <a:rPr lang="en-US" smtClean="0"/>
              <a:t>10/25/2022</a:t>
            </a:fld>
            <a:endParaRPr lang="en-US" dirty="0"/>
          </a:p>
        </p:txBody>
      </p:sp>
      <p:sp>
        <p:nvSpPr>
          <p:cNvPr id="6" name="Footer Placeholder 5">
            <a:extLst>
              <a:ext uri="{FF2B5EF4-FFF2-40B4-BE49-F238E27FC236}">
                <a16:creationId xmlns:a16="http://schemas.microsoft.com/office/drawing/2014/main" id="{B6697739-8E36-994F-A759-E889B9248C93}"/>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C48947F0-1B94-024F-B0D7-9B996C2CCA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922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2718B-E4C2-8143-BF22-39FDE3C7A7B5}"/>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78AC5FA-E6A9-E043-8D79-E29E732C9E6C}"/>
              </a:ext>
            </a:extLst>
          </p:cNvPr>
          <p:cNvSpPr>
            <a:spLocks noGrp="1"/>
          </p:cNvSpPr>
          <p:nvPr>
            <p:ph type="title"/>
          </p:nvPr>
        </p:nvSpPr>
        <p:spPr>
          <a:xfrm>
            <a:off x="514814" y="365126"/>
            <a:ext cx="10838986" cy="642394"/>
          </a:xfrm>
        </p:spPr>
        <p:txBody>
          <a:bodyPr>
            <a:norm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FAD2512-BA9F-AE43-9A64-DF9E7C17B4E4}"/>
              </a:ext>
            </a:extLst>
          </p:cNvPr>
          <p:cNvSpPr>
            <a:spLocks noGrp="1"/>
          </p:cNvSpPr>
          <p:nvPr>
            <p:ph sz="half" idx="1" hasCustomPrompt="1"/>
          </p:nvPr>
        </p:nvSpPr>
        <p:spPr>
          <a:xfrm>
            <a:off x="514814" y="3429000"/>
            <a:ext cx="5181600" cy="2747961"/>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5763439-0D63-384B-81AB-3177F9E7B31B}"/>
              </a:ext>
            </a:extLst>
          </p:cNvPr>
          <p:cNvSpPr>
            <a:spLocks noGrp="1"/>
          </p:cNvSpPr>
          <p:nvPr>
            <p:ph sz="half" idx="2" hasCustomPrompt="1"/>
          </p:nvPr>
        </p:nvSpPr>
        <p:spPr>
          <a:xfrm>
            <a:off x="6172200" y="3429000"/>
            <a:ext cx="5181600" cy="274796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CC73837D-1D39-8546-AE6F-8138A72CC57F}"/>
              </a:ext>
            </a:extLst>
          </p:cNvPr>
          <p:cNvSpPr>
            <a:spLocks noGrp="1"/>
          </p:cNvSpPr>
          <p:nvPr>
            <p:ph type="dt" sz="half" idx="10"/>
          </p:nvPr>
        </p:nvSpPr>
        <p:spPr>
          <a:xfrm>
            <a:off x="838200" y="6356350"/>
            <a:ext cx="2743200" cy="365125"/>
          </a:xfrm>
        </p:spPr>
        <p:txBody>
          <a:bodyPr/>
          <a:lstStyle/>
          <a:p>
            <a:fld id="{3FC02089-5ADB-3F4C-9FE0-380FE0C76061}" type="datetime1">
              <a:rPr lang="en-US" smtClean="0"/>
              <a:t>10/25/2022</a:t>
            </a:fld>
            <a:endParaRPr lang="en-US" dirty="0"/>
          </a:p>
        </p:txBody>
      </p:sp>
      <p:sp>
        <p:nvSpPr>
          <p:cNvPr id="11" name="Footer Placeholder 5">
            <a:extLst>
              <a:ext uri="{FF2B5EF4-FFF2-40B4-BE49-F238E27FC236}">
                <a16:creationId xmlns:a16="http://schemas.microsoft.com/office/drawing/2014/main" id="{B22417BA-B108-DB4A-B1B6-349371933AAF}"/>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493686E5-ED3A-304B-864D-C35F00E3827B}"/>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795DB3F5-B2FA-EE45-9D12-E165503E223E}"/>
              </a:ext>
            </a:extLst>
          </p:cNvPr>
          <p:cNvPicPr>
            <a:picLocks noChangeAspect="1"/>
          </p:cNvPicPr>
          <p:nvPr userDrawn="1"/>
        </p:nvPicPr>
        <p:blipFill>
          <a:blip r:embed="rId2"/>
          <a:stretch>
            <a:fillRect/>
          </a:stretch>
        </p:blipFill>
        <p:spPr>
          <a:xfrm>
            <a:off x="5876227" y="2059801"/>
            <a:ext cx="45719" cy="3764198"/>
          </a:xfrm>
          <a:prstGeom prst="rect">
            <a:avLst/>
          </a:prstGeom>
        </p:spPr>
      </p:pic>
      <p:sp>
        <p:nvSpPr>
          <p:cNvPr id="14" name="Text Placeholder 12">
            <a:extLst>
              <a:ext uri="{FF2B5EF4-FFF2-40B4-BE49-F238E27FC236}">
                <a16:creationId xmlns:a16="http://schemas.microsoft.com/office/drawing/2014/main" id="{B218DB45-2CB2-8344-B12A-02130B35327A}"/>
              </a:ext>
            </a:extLst>
          </p:cNvPr>
          <p:cNvSpPr>
            <a:spLocks noGrp="1"/>
          </p:cNvSpPr>
          <p:nvPr>
            <p:ph type="body" sz="quarter" idx="13"/>
          </p:nvPr>
        </p:nvSpPr>
        <p:spPr>
          <a:xfrm>
            <a:off x="514814"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5" name="Text Placeholder 12">
            <a:extLst>
              <a:ext uri="{FF2B5EF4-FFF2-40B4-BE49-F238E27FC236}">
                <a16:creationId xmlns:a16="http://schemas.microsoft.com/office/drawing/2014/main" id="{2CD0A364-A1EC-CA4B-9AE8-E8860F6C0DC2}"/>
              </a:ext>
            </a:extLst>
          </p:cNvPr>
          <p:cNvSpPr>
            <a:spLocks noGrp="1"/>
          </p:cNvSpPr>
          <p:nvPr>
            <p:ph type="body" sz="quarter" idx="14"/>
          </p:nvPr>
        </p:nvSpPr>
        <p:spPr>
          <a:xfrm>
            <a:off x="6172200"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6" name="Picture Placeholder 15">
            <a:extLst>
              <a:ext uri="{FF2B5EF4-FFF2-40B4-BE49-F238E27FC236}">
                <a16:creationId xmlns:a16="http://schemas.microsoft.com/office/drawing/2014/main" id="{409F7E9D-57FF-444A-BBBD-5513C990C44B}"/>
              </a:ext>
            </a:extLst>
          </p:cNvPr>
          <p:cNvSpPr>
            <a:spLocks noGrp="1"/>
          </p:cNvSpPr>
          <p:nvPr>
            <p:ph type="pic" sz="quarter" idx="15"/>
          </p:nvPr>
        </p:nvSpPr>
        <p:spPr>
          <a:xfrm>
            <a:off x="2341881" y="1260882"/>
            <a:ext cx="1346658" cy="1344868"/>
          </a:xfrm>
        </p:spPr>
        <p:txBody>
          <a:bodyPr/>
          <a:lstStyle/>
          <a:p>
            <a:endParaRPr lang="en-US" dirty="0"/>
          </a:p>
        </p:txBody>
      </p:sp>
      <p:sp>
        <p:nvSpPr>
          <p:cNvPr id="17" name="Picture Placeholder 15">
            <a:extLst>
              <a:ext uri="{FF2B5EF4-FFF2-40B4-BE49-F238E27FC236}">
                <a16:creationId xmlns:a16="http://schemas.microsoft.com/office/drawing/2014/main" id="{AA75AE70-5079-594F-A147-138E6DB03B78}"/>
              </a:ext>
            </a:extLst>
          </p:cNvPr>
          <p:cNvSpPr>
            <a:spLocks noGrp="1"/>
          </p:cNvSpPr>
          <p:nvPr>
            <p:ph type="pic" sz="quarter" idx="16"/>
          </p:nvPr>
        </p:nvSpPr>
        <p:spPr>
          <a:xfrm>
            <a:off x="7937271" y="1260882"/>
            <a:ext cx="1346658" cy="1344868"/>
          </a:xfrm>
        </p:spPr>
        <p:txBody>
          <a:bodyPr/>
          <a:lstStyle/>
          <a:p>
            <a:endParaRPr lang="en-US" dirty="0"/>
          </a:p>
        </p:txBody>
      </p:sp>
    </p:spTree>
    <p:extLst>
      <p:ext uri="{BB962C8B-B14F-4D97-AF65-F5344CB8AC3E}">
        <p14:creationId xmlns:p14="http://schemas.microsoft.com/office/powerpoint/2010/main" val="139477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2D35C1-5328-2944-949E-BC3F3B43290A}"/>
              </a:ext>
            </a:extLst>
          </p:cNvPr>
          <p:cNvSpPr/>
          <p:nvPr userDrawn="1"/>
        </p:nvSpPr>
        <p:spPr>
          <a:xfrm>
            <a:off x="0" y="6300270"/>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9726A-D583-B444-9FE9-634281544717}"/>
              </a:ext>
            </a:extLst>
          </p:cNvPr>
          <p:cNvSpPr>
            <a:spLocks noGrp="1"/>
          </p:cNvSpPr>
          <p:nvPr>
            <p:ph type="title"/>
          </p:nvPr>
        </p:nvSpPr>
        <p:spPr>
          <a:xfrm>
            <a:off x="278514" y="72057"/>
            <a:ext cx="10515600" cy="921669"/>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1A2180C-DC44-E548-BA05-51B9269D5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88B24-B089-2848-9154-DB3AD2E37246}"/>
              </a:ext>
            </a:extLst>
          </p:cNvPr>
          <p:cNvSpPr>
            <a:spLocks noGrp="1"/>
          </p:cNvSpPr>
          <p:nvPr>
            <p:ph type="dt" sz="half" idx="10"/>
          </p:nvPr>
        </p:nvSpPr>
        <p:spPr/>
        <p:txBody>
          <a:bodyPr/>
          <a:lstStyle/>
          <a:p>
            <a:fld id="{3E4D3C13-D2F4-C046-A0AF-A502F6B8BF82}" type="datetime1">
              <a:rPr lang="en-US" smtClean="0"/>
              <a:t>10/25/2022</a:t>
            </a:fld>
            <a:endParaRPr lang="en-US" dirty="0"/>
          </a:p>
        </p:txBody>
      </p:sp>
      <p:sp>
        <p:nvSpPr>
          <p:cNvPr id="5" name="Footer Placeholder 4">
            <a:extLst>
              <a:ext uri="{FF2B5EF4-FFF2-40B4-BE49-F238E27FC236}">
                <a16:creationId xmlns:a16="http://schemas.microsoft.com/office/drawing/2014/main" id="{93279AC5-7AEF-7645-8300-BD5681A33FC9}"/>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7A08B8-EFE3-CD44-A6C1-68A855497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3260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5D89B91-6AA7-BC42-94A7-4695249CDC2C}"/>
              </a:ext>
            </a:extLst>
          </p:cNvPr>
          <p:cNvSpPr/>
          <p:nvPr userDrawn="1"/>
        </p:nvSpPr>
        <p:spPr>
          <a:xfrm>
            <a:off x="3689146" y="1272194"/>
            <a:ext cx="8263203" cy="4921012"/>
          </a:xfrm>
          <a:custGeom>
            <a:avLst/>
            <a:gdLst>
              <a:gd name="connsiteX0" fmla="*/ 0 w 8369969"/>
              <a:gd name="connsiteY0" fmla="*/ 820026 h 4920059"/>
              <a:gd name="connsiteX1" fmla="*/ 820026 w 8369969"/>
              <a:gd name="connsiteY1" fmla="*/ 0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0 w 8369969"/>
              <a:gd name="connsiteY8" fmla="*/ 820026 h 4920059"/>
              <a:gd name="connsiteX0" fmla="*/ 14121 w 8384090"/>
              <a:gd name="connsiteY0" fmla="*/ 820026 h 4920059"/>
              <a:gd name="connsiteX1" fmla="*/ 348010 w 8384090"/>
              <a:gd name="connsiteY1" fmla="*/ 11575 h 4920059"/>
              <a:gd name="connsiteX2" fmla="*/ 7564064 w 8384090"/>
              <a:gd name="connsiteY2" fmla="*/ 0 h 4920059"/>
              <a:gd name="connsiteX3" fmla="*/ 8384090 w 8384090"/>
              <a:gd name="connsiteY3" fmla="*/ 820026 h 4920059"/>
              <a:gd name="connsiteX4" fmla="*/ 8384090 w 8384090"/>
              <a:gd name="connsiteY4" fmla="*/ 4100033 h 4920059"/>
              <a:gd name="connsiteX5" fmla="*/ 7564064 w 8384090"/>
              <a:gd name="connsiteY5" fmla="*/ 4920059 h 4920059"/>
              <a:gd name="connsiteX6" fmla="*/ 834147 w 8384090"/>
              <a:gd name="connsiteY6" fmla="*/ 4920059 h 4920059"/>
              <a:gd name="connsiteX7" fmla="*/ 14121 w 8384090"/>
              <a:gd name="connsiteY7" fmla="*/ 4100033 h 4920059"/>
              <a:gd name="connsiteX8" fmla="*/ 14121 w 8384090"/>
              <a:gd name="connsiteY8" fmla="*/ 820026 h 4920059"/>
              <a:gd name="connsiteX0" fmla="*/ 219919 w 8369969"/>
              <a:gd name="connsiteY0" fmla="*/ 79687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219919 w 8369969"/>
              <a:gd name="connsiteY8" fmla="*/ 79687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762153 w 8312096"/>
              <a:gd name="connsiteY6" fmla="*/ 4920059 h 4920059"/>
              <a:gd name="connsiteX7" fmla="*/ 23150 w 8312096"/>
              <a:gd name="connsiteY7" fmla="*/ 4123183 h 4920059"/>
              <a:gd name="connsiteX8" fmla="*/ 0 w 8312096"/>
              <a:gd name="connsiteY8" fmla="*/ 820026 h 4920059"/>
              <a:gd name="connsiteX0" fmla="*/ 121707 w 8433803"/>
              <a:gd name="connsiteY0" fmla="*/ 820026 h 4920059"/>
              <a:gd name="connsiteX1" fmla="*/ 397723 w 8433803"/>
              <a:gd name="connsiteY1" fmla="*/ 11575 h 4920059"/>
              <a:gd name="connsiteX2" fmla="*/ 7613777 w 8433803"/>
              <a:gd name="connsiteY2" fmla="*/ 0 h 4920059"/>
              <a:gd name="connsiteX3" fmla="*/ 8433803 w 8433803"/>
              <a:gd name="connsiteY3" fmla="*/ 820026 h 4920059"/>
              <a:gd name="connsiteX4" fmla="*/ 8433803 w 8433803"/>
              <a:gd name="connsiteY4" fmla="*/ 4100033 h 4920059"/>
              <a:gd name="connsiteX5" fmla="*/ 7613777 w 8433803"/>
              <a:gd name="connsiteY5" fmla="*/ 4920059 h 4920059"/>
              <a:gd name="connsiteX6" fmla="*/ 224103 w 8433803"/>
              <a:gd name="connsiteY6" fmla="*/ 4908484 h 4920059"/>
              <a:gd name="connsiteX7" fmla="*/ 144857 w 8433803"/>
              <a:gd name="connsiteY7" fmla="*/ 4123183 h 4920059"/>
              <a:gd name="connsiteX8" fmla="*/ 121707 w 8433803"/>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102396 w 8312096"/>
              <a:gd name="connsiteY6" fmla="*/ 4908484 h 4920059"/>
              <a:gd name="connsiteX7" fmla="*/ 23150 w 8312096"/>
              <a:gd name="connsiteY7" fmla="*/ 4123183 h 4920059"/>
              <a:gd name="connsiteX8" fmla="*/ 0 w 8312096"/>
              <a:gd name="connsiteY8" fmla="*/ 820026 h 4920059"/>
              <a:gd name="connsiteX0" fmla="*/ 0 w 8456952"/>
              <a:gd name="connsiteY0" fmla="*/ 820026 h 4909553"/>
              <a:gd name="connsiteX1" fmla="*/ 276016 w 8456952"/>
              <a:gd name="connsiteY1" fmla="*/ 11575 h 4909553"/>
              <a:gd name="connsiteX2" fmla="*/ 7492070 w 8456952"/>
              <a:gd name="connsiteY2" fmla="*/ 0 h 4909553"/>
              <a:gd name="connsiteX3" fmla="*/ 8312096 w 8456952"/>
              <a:gd name="connsiteY3" fmla="*/ 820026 h 4909553"/>
              <a:gd name="connsiteX4" fmla="*/ 8312096 w 8456952"/>
              <a:gd name="connsiteY4" fmla="*/ 4100033 h 4909553"/>
              <a:gd name="connsiteX5" fmla="*/ 8232849 w 8456952"/>
              <a:gd name="connsiteY5" fmla="*/ 4908484 h 4909553"/>
              <a:gd name="connsiteX6" fmla="*/ 102396 w 8456952"/>
              <a:gd name="connsiteY6" fmla="*/ 4908484 h 4909553"/>
              <a:gd name="connsiteX7" fmla="*/ 23150 w 8456952"/>
              <a:gd name="connsiteY7" fmla="*/ 4123183 h 4909553"/>
              <a:gd name="connsiteX8" fmla="*/ 0 w 8456952"/>
              <a:gd name="connsiteY8" fmla="*/ 820026 h 4909553"/>
              <a:gd name="connsiteX0" fmla="*/ 0 w 8333807"/>
              <a:gd name="connsiteY0" fmla="*/ 820026 h 4909553"/>
              <a:gd name="connsiteX1" fmla="*/ 276016 w 8333807"/>
              <a:gd name="connsiteY1" fmla="*/ 11575 h 4909553"/>
              <a:gd name="connsiteX2" fmla="*/ 7492070 w 8333807"/>
              <a:gd name="connsiteY2" fmla="*/ 0 h 4909553"/>
              <a:gd name="connsiteX3" fmla="*/ 8312096 w 8333807"/>
              <a:gd name="connsiteY3" fmla="*/ 820026 h 4909553"/>
              <a:gd name="connsiteX4" fmla="*/ 8312096 w 8333807"/>
              <a:gd name="connsiteY4" fmla="*/ 4100033 h 4909553"/>
              <a:gd name="connsiteX5" fmla="*/ 8232849 w 8333807"/>
              <a:gd name="connsiteY5" fmla="*/ 4908484 h 4909553"/>
              <a:gd name="connsiteX6" fmla="*/ 102396 w 8333807"/>
              <a:gd name="connsiteY6" fmla="*/ 4908484 h 4909553"/>
              <a:gd name="connsiteX7" fmla="*/ 23150 w 8333807"/>
              <a:gd name="connsiteY7" fmla="*/ 4123183 h 4909553"/>
              <a:gd name="connsiteX8" fmla="*/ 0 w 8333807"/>
              <a:gd name="connsiteY8" fmla="*/ 820026 h 4909553"/>
              <a:gd name="connsiteX0" fmla="*/ 0 w 8315173"/>
              <a:gd name="connsiteY0" fmla="*/ 820026 h 4909553"/>
              <a:gd name="connsiteX1" fmla="*/ 276016 w 8315173"/>
              <a:gd name="connsiteY1" fmla="*/ 11575 h 4909553"/>
              <a:gd name="connsiteX2" fmla="*/ 7492070 w 8315173"/>
              <a:gd name="connsiteY2" fmla="*/ 0 h 4909553"/>
              <a:gd name="connsiteX3" fmla="*/ 8312096 w 8315173"/>
              <a:gd name="connsiteY3" fmla="*/ 820026 h 4909553"/>
              <a:gd name="connsiteX4" fmla="*/ 8265797 w 8315173"/>
              <a:gd name="connsiteY4" fmla="*/ 4088458 h 4909553"/>
              <a:gd name="connsiteX5" fmla="*/ 8232849 w 8315173"/>
              <a:gd name="connsiteY5" fmla="*/ 4908484 h 4909553"/>
              <a:gd name="connsiteX6" fmla="*/ 102396 w 8315173"/>
              <a:gd name="connsiteY6" fmla="*/ 4908484 h 4909553"/>
              <a:gd name="connsiteX7" fmla="*/ 23150 w 8315173"/>
              <a:gd name="connsiteY7" fmla="*/ 4123183 h 4909553"/>
              <a:gd name="connsiteX8" fmla="*/ 0 w 8315173"/>
              <a:gd name="connsiteY8" fmla="*/ 820026 h 4909553"/>
              <a:gd name="connsiteX0" fmla="*/ 0 w 8312096"/>
              <a:gd name="connsiteY0" fmla="*/ 820026 h 4921012"/>
              <a:gd name="connsiteX1" fmla="*/ 276016 w 8312096"/>
              <a:gd name="connsiteY1" fmla="*/ 11575 h 4921012"/>
              <a:gd name="connsiteX2" fmla="*/ 7492070 w 8312096"/>
              <a:gd name="connsiteY2" fmla="*/ 0 h 4921012"/>
              <a:gd name="connsiteX3" fmla="*/ 8312096 w 8312096"/>
              <a:gd name="connsiteY3" fmla="*/ 820026 h 4921012"/>
              <a:gd name="connsiteX4" fmla="*/ 8265797 w 8312096"/>
              <a:gd name="connsiteY4" fmla="*/ 4088458 h 4921012"/>
              <a:gd name="connsiteX5" fmla="*/ 8163401 w 8312096"/>
              <a:gd name="connsiteY5" fmla="*/ 4920059 h 4921012"/>
              <a:gd name="connsiteX6" fmla="*/ 102396 w 8312096"/>
              <a:gd name="connsiteY6" fmla="*/ 4908484 h 4921012"/>
              <a:gd name="connsiteX7" fmla="*/ 23150 w 8312096"/>
              <a:gd name="connsiteY7" fmla="*/ 4123183 h 4921012"/>
              <a:gd name="connsiteX8" fmla="*/ 0 w 8312096"/>
              <a:gd name="connsiteY8" fmla="*/ 820026 h 4921012"/>
              <a:gd name="connsiteX0" fmla="*/ 0 w 8276983"/>
              <a:gd name="connsiteY0" fmla="*/ 828503 h 4929489"/>
              <a:gd name="connsiteX1" fmla="*/ 276016 w 8276983"/>
              <a:gd name="connsiteY1" fmla="*/ 20052 h 4929489"/>
              <a:gd name="connsiteX2" fmla="*/ 7492070 w 8276983"/>
              <a:gd name="connsiteY2" fmla="*/ 8477 h 4929489"/>
              <a:gd name="connsiteX3" fmla="*/ 8242647 w 8276983"/>
              <a:gd name="connsiteY3" fmla="*/ 365516 h 4929489"/>
              <a:gd name="connsiteX4" fmla="*/ 8265797 w 8276983"/>
              <a:gd name="connsiteY4" fmla="*/ 4096935 h 4929489"/>
              <a:gd name="connsiteX5" fmla="*/ 8163401 w 8276983"/>
              <a:gd name="connsiteY5" fmla="*/ 4928536 h 4929489"/>
              <a:gd name="connsiteX6" fmla="*/ 102396 w 8276983"/>
              <a:gd name="connsiteY6" fmla="*/ 4916961 h 4929489"/>
              <a:gd name="connsiteX7" fmla="*/ 23150 w 8276983"/>
              <a:gd name="connsiteY7" fmla="*/ 4131660 h 4929489"/>
              <a:gd name="connsiteX8" fmla="*/ 0 w 8276983"/>
              <a:gd name="connsiteY8" fmla="*/ 828503 h 4929489"/>
              <a:gd name="connsiteX0" fmla="*/ 0 w 8276983"/>
              <a:gd name="connsiteY0" fmla="*/ 808451 h 4909437"/>
              <a:gd name="connsiteX1" fmla="*/ 276016 w 8276983"/>
              <a:gd name="connsiteY1" fmla="*/ 0 h 4909437"/>
              <a:gd name="connsiteX2" fmla="*/ 7492070 w 8276983"/>
              <a:gd name="connsiteY2" fmla="*/ 104172 h 4909437"/>
              <a:gd name="connsiteX3" fmla="*/ 8242647 w 8276983"/>
              <a:gd name="connsiteY3" fmla="*/ 345464 h 4909437"/>
              <a:gd name="connsiteX4" fmla="*/ 8265797 w 8276983"/>
              <a:gd name="connsiteY4" fmla="*/ 4076883 h 4909437"/>
              <a:gd name="connsiteX5" fmla="*/ 8163401 w 8276983"/>
              <a:gd name="connsiteY5" fmla="*/ 4908484 h 4909437"/>
              <a:gd name="connsiteX6" fmla="*/ 102396 w 8276983"/>
              <a:gd name="connsiteY6" fmla="*/ 4896909 h 4909437"/>
              <a:gd name="connsiteX7" fmla="*/ 23150 w 8276983"/>
              <a:gd name="connsiteY7" fmla="*/ 4111608 h 4909437"/>
              <a:gd name="connsiteX8" fmla="*/ 0 w 8276983"/>
              <a:gd name="connsiteY8" fmla="*/ 808451 h 4909437"/>
              <a:gd name="connsiteX0" fmla="*/ 0 w 8276983"/>
              <a:gd name="connsiteY0" fmla="*/ 810997 h 4911983"/>
              <a:gd name="connsiteX1" fmla="*/ 276016 w 8276983"/>
              <a:gd name="connsiteY1" fmla="*/ 2546 h 4911983"/>
              <a:gd name="connsiteX2" fmla="*/ 7480496 w 8276983"/>
              <a:gd name="connsiteY2" fmla="*/ 14121 h 4911983"/>
              <a:gd name="connsiteX3" fmla="*/ 8242647 w 8276983"/>
              <a:gd name="connsiteY3" fmla="*/ 348010 h 4911983"/>
              <a:gd name="connsiteX4" fmla="*/ 8265797 w 8276983"/>
              <a:gd name="connsiteY4" fmla="*/ 4079429 h 4911983"/>
              <a:gd name="connsiteX5" fmla="*/ 8163401 w 8276983"/>
              <a:gd name="connsiteY5" fmla="*/ 4911030 h 4911983"/>
              <a:gd name="connsiteX6" fmla="*/ 102396 w 8276983"/>
              <a:gd name="connsiteY6" fmla="*/ 4899455 h 4911983"/>
              <a:gd name="connsiteX7" fmla="*/ 23150 w 8276983"/>
              <a:gd name="connsiteY7" fmla="*/ 4114154 h 4911983"/>
              <a:gd name="connsiteX8" fmla="*/ 0 w 8276983"/>
              <a:gd name="connsiteY8" fmla="*/ 810997 h 4911983"/>
              <a:gd name="connsiteX0" fmla="*/ 0 w 8276983"/>
              <a:gd name="connsiteY0" fmla="*/ 820026 h 4921012"/>
              <a:gd name="connsiteX1" fmla="*/ 276016 w 8276983"/>
              <a:gd name="connsiteY1" fmla="*/ 0 h 4921012"/>
              <a:gd name="connsiteX2" fmla="*/ 7480496 w 8276983"/>
              <a:gd name="connsiteY2" fmla="*/ 23150 h 4921012"/>
              <a:gd name="connsiteX3" fmla="*/ 8242647 w 8276983"/>
              <a:gd name="connsiteY3" fmla="*/ 357039 h 4921012"/>
              <a:gd name="connsiteX4" fmla="*/ 8265797 w 8276983"/>
              <a:gd name="connsiteY4" fmla="*/ 4088458 h 4921012"/>
              <a:gd name="connsiteX5" fmla="*/ 8163401 w 8276983"/>
              <a:gd name="connsiteY5" fmla="*/ 4920059 h 4921012"/>
              <a:gd name="connsiteX6" fmla="*/ 102396 w 8276983"/>
              <a:gd name="connsiteY6" fmla="*/ 4908484 h 4921012"/>
              <a:gd name="connsiteX7" fmla="*/ 23150 w 8276983"/>
              <a:gd name="connsiteY7" fmla="*/ 4123183 h 4921012"/>
              <a:gd name="connsiteX8" fmla="*/ 0 w 8276983"/>
              <a:gd name="connsiteY8" fmla="*/ 820026 h 4921012"/>
              <a:gd name="connsiteX0" fmla="*/ 3780 w 8280763"/>
              <a:gd name="connsiteY0" fmla="*/ 820026 h 4921012"/>
              <a:gd name="connsiteX1" fmla="*/ 279796 w 8280763"/>
              <a:gd name="connsiteY1" fmla="*/ 0 h 4921012"/>
              <a:gd name="connsiteX2" fmla="*/ 7484276 w 8280763"/>
              <a:gd name="connsiteY2" fmla="*/ 23150 h 4921012"/>
              <a:gd name="connsiteX3" fmla="*/ 8246427 w 8280763"/>
              <a:gd name="connsiteY3" fmla="*/ 357039 h 4921012"/>
              <a:gd name="connsiteX4" fmla="*/ 8269577 w 8280763"/>
              <a:gd name="connsiteY4" fmla="*/ 4088458 h 4921012"/>
              <a:gd name="connsiteX5" fmla="*/ 8167181 w 8280763"/>
              <a:gd name="connsiteY5" fmla="*/ 4920059 h 4921012"/>
              <a:gd name="connsiteX6" fmla="*/ 106176 w 8280763"/>
              <a:gd name="connsiteY6" fmla="*/ 4908484 h 4921012"/>
              <a:gd name="connsiteX7" fmla="*/ 26930 w 8280763"/>
              <a:gd name="connsiteY7" fmla="*/ 4123183 h 4921012"/>
              <a:gd name="connsiteX8" fmla="*/ 3780 w 8280763"/>
              <a:gd name="connsiteY8" fmla="*/ 820026 h 4921012"/>
              <a:gd name="connsiteX0" fmla="*/ 20944 w 8263203"/>
              <a:gd name="connsiteY0" fmla="*/ 843176 h 4921012"/>
              <a:gd name="connsiteX1" fmla="*/ 262236 w 8263203"/>
              <a:gd name="connsiteY1" fmla="*/ 0 h 4921012"/>
              <a:gd name="connsiteX2" fmla="*/ 7466716 w 8263203"/>
              <a:gd name="connsiteY2" fmla="*/ 23150 h 4921012"/>
              <a:gd name="connsiteX3" fmla="*/ 8228867 w 8263203"/>
              <a:gd name="connsiteY3" fmla="*/ 357039 h 4921012"/>
              <a:gd name="connsiteX4" fmla="*/ 8252017 w 8263203"/>
              <a:gd name="connsiteY4" fmla="*/ 4088458 h 4921012"/>
              <a:gd name="connsiteX5" fmla="*/ 8149621 w 8263203"/>
              <a:gd name="connsiteY5" fmla="*/ 4920059 h 4921012"/>
              <a:gd name="connsiteX6" fmla="*/ 88616 w 8263203"/>
              <a:gd name="connsiteY6" fmla="*/ 4908484 h 4921012"/>
              <a:gd name="connsiteX7" fmla="*/ 9370 w 8263203"/>
              <a:gd name="connsiteY7" fmla="*/ 4123183 h 4921012"/>
              <a:gd name="connsiteX8" fmla="*/ 20944 w 8263203"/>
              <a:gd name="connsiteY8" fmla="*/ 843176 h 49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203" h="4921012">
                <a:moveTo>
                  <a:pt x="20944" y="843176"/>
                </a:moveTo>
                <a:cubicBezTo>
                  <a:pt x="9369" y="529184"/>
                  <a:pt x="-28607" y="0"/>
                  <a:pt x="262236" y="0"/>
                </a:cubicBezTo>
                <a:lnTo>
                  <a:pt x="7466716" y="23150"/>
                </a:lnTo>
                <a:cubicBezTo>
                  <a:pt x="7919604" y="23150"/>
                  <a:pt x="8228867" y="-95849"/>
                  <a:pt x="8228867" y="357039"/>
                </a:cubicBezTo>
                <a:lnTo>
                  <a:pt x="8252017" y="4088458"/>
                </a:lnTo>
                <a:cubicBezTo>
                  <a:pt x="8252017" y="4541346"/>
                  <a:pt x="8313142" y="4943208"/>
                  <a:pt x="8149621" y="4920059"/>
                </a:cubicBezTo>
                <a:lnTo>
                  <a:pt x="88616" y="4908484"/>
                </a:lnTo>
                <a:cubicBezTo>
                  <a:pt x="-40181" y="4931633"/>
                  <a:pt x="9370" y="4576071"/>
                  <a:pt x="9370" y="4123183"/>
                </a:cubicBezTo>
                <a:lnTo>
                  <a:pt x="20944" y="843176"/>
                </a:lnTo>
                <a:close/>
              </a:path>
            </a:pathLst>
          </a:custGeom>
          <a:solidFill>
            <a:srgbClr val="E7D9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5AD33E2-BCF9-CB4E-9D0B-8415AC67F4C4}"/>
              </a:ext>
            </a:extLst>
          </p:cNvPr>
          <p:cNvSpPr>
            <a:spLocks noGrp="1"/>
          </p:cNvSpPr>
          <p:nvPr>
            <p:ph type="pic" idx="1"/>
          </p:nvPr>
        </p:nvSpPr>
        <p:spPr>
          <a:xfrm>
            <a:off x="240632" y="513347"/>
            <a:ext cx="3632012" cy="56789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B06F7EF-E044-CD4F-88CE-81905DB08351}"/>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E23C-55DE-E84B-99BB-BCFC4D59C03C}"/>
              </a:ext>
            </a:extLst>
          </p:cNvPr>
          <p:cNvSpPr>
            <a:spLocks noGrp="1"/>
          </p:cNvSpPr>
          <p:nvPr>
            <p:ph type="title"/>
          </p:nvPr>
        </p:nvSpPr>
        <p:spPr>
          <a:xfrm>
            <a:off x="4038600" y="401353"/>
            <a:ext cx="6229309" cy="692671"/>
          </a:xfrm>
        </p:spPr>
        <p:txBody>
          <a:bodyPr anchor="ct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9C6C1973-E3FA-A647-B220-DC1BC23DFA1C}"/>
              </a:ext>
            </a:extLst>
          </p:cNvPr>
          <p:cNvSpPr>
            <a:spLocks noGrp="1"/>
          </p:cNvSpPr>
          <p:nvPr>
            <p:ph type="body" sz="half" idx="2"/>
          </p:nvPr>
        </p:nvSpPr>
        <p:spPr>
          <a:xfrm>
            <a:off x="4038600" y="1620097"/>
            <a:ext cx="7527758" cy="43751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BF1A1B-9CFF-F045-9477-E4A00003C884}"/>
              </a:ext>
            </a:extLst>
          </p:cNvPr>
          <p:cNvSpPr>
            <a:spLocks noGrp="1"/>
          </p:cNvSpPr>
          <p:nvPr>
            <p:ph type="dt" sz="half" idx="10"/>
          </p:nvPr>
        </p:nvSpPr>
        <p:spPr/>
        <p:txBody>
          <a:bodyPr/>
          <a:lstStyle/>
          <a:p>
            <a:fld id="{54562966-91C9-4A40-B570-2F4948730CDA}" type="datetime1">
              <a:rPr lang="en-US" smtClean="0"/>
              <a:t>10/25/2022</a:t>
            </a:fld>
            <a:endParaRPr lang="en-US" dirty="0"/>
          </a:p>
        </p:txBody>
      </p:sp>
      <p:sp>
        <p:nvSpPr>
          <p:cNvPr id="6" name="Footer Placeholder 5">
            <a:extLst>
              <a:ext uri="{FF2B5EF4-FFF2-40B4-BE49-F238E27FC236}">
                <a16:creationId xmlns:a16="http://schemas.microsoft.com/office/drawing/2014/main" id="{1CD457E3-213C-924A-A58C-294B0201047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DFBBFB4B-A985-0249-9427-ACCCA2A92579}"/>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283E02E2-1A2C-754A-8921-4EC2844C6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307" y="782373"/>
            <a:ext cx="5743074" cy="596900"/>
          </a:xfrm>
          <a:prstGeom prst="rect">
            <a:avLst/>
          </a:prstGeom>
        </p:spPr>
      </p:pic>
    </p:spTree>
    <p:extLst>
      <p:ext uri="{BB962C8B-B14F-4D97-AF65-F5344CB8AC3E}">
        <p14:creationId xmlns:p14="http://schemas.microsoft.com/office/powerpoint/2010/main" val="42564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D4F2822-7E4D-9B4F-A13F-CD3E8071B369}"/>
              </a:ext>
            </a:extLst>
          </p:cNvPr>
          <p:cNvSpPr>
            <a:spLocks noGrp="1"/>
          </p:cNvSpPr>
          <p:nvPr>
            <p:ph type="pic" idx="1"/>
          </p:nvPr>
        </p:nvSpPr>
        <p:spPr>
          <a:xfrm>
            <a:off x="838199" y="747132"/>
            <a:ext cx="3023293" cy="4962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E2A54597-30D3-F140-839E-31F9C8821B89}"/>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360B901-4325-C645-9545-4FBE4A7E18EE}"/>
              </a:ext>
            </a:extLst>
          </p:cNvPr>
          <p:cNvSpPr>
            <a:spLocks noGrp="1"/>
          </p:cNvSpPr>
          <p:nvPr>
            <p:ph type="title"/>
          </p:nvPr>
        </p:nvSpPr>
        <p:spPr>
          <a:xfrm>
            <a:off x="4038600" y="742255"/>
            <a:ext cx="7315200" cy="692671"/>
          </a:xfrm>
        </p:spPr>
        <p:txBody>
          <a:bodyPr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159EE65-13BB-0A4D-9EFA-B524FC9959E4}"/>
              </a:ext>
            </a:extLst>
          </p:cNvPr>
          <p:cNvSpPr>
            <a:spLocks noGrp="1"/>
          </p:cNvSpPr>
          <p:nvPr>
            <p:ph type="body" sz="half" idx="2"/>
          </p:nvPr>
        </p:nvSpPr>
        <p:spPr>
          <a:xfrm>
            <a:off x="4038600" y="1545595"/>
            <a:ext cx="7315200" cy="38774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4">
            <a:extLst>
              <a:ext uri="{FF2B5EF4-FFF2-40B4-BE49-F238E27FC236}">
                <a16:creationId xmlns:a16="http://schemas.microsoft.com/office/drawing/2014/main" id="{81110552-EC83-3544-A56F-8FEDD7F543F6}"/>
              </a:ext>
            </a:extLst>
          </p:cNvPr>
          <p:cNvSpPr>
            <a:spLocks noGrp="1"/>
          </p:cNvSpPr>
          <p:nvPr>
            <p:ph type="dt" sz="half" idx="10"/>
          </p:nvPr>
        </p:nvSpPr>
        <p:spPr>
          <a:xfrm>
            <a:off x="838200" y="6356350"/>
            <a:ext cx="2743200" cy="365125"/>
          </a:xfrm>
        </p:spPr>
        <p:txBody>
          <a:bodyPr/>
          <a:lstStyle/>
          <a:p>
            <a:fld id="{9320DE20-993A-6249-BE46-63949DE2942C}" type="datetime1">
              <a:rPr lang="en-US" smtClean="0"/>
              <a:t>10/25/2022</a:t>
            </a:fld>
            <a:endParaRPr lang="en-US" dirty="0"/>
          </a:p>
        </p:txBody>
      </p:sp>
      <p:sp>
        <p:nvSpPr>
          <p:cNvPr id="11" name="Footer Placeholder 5">
            <a:extLst>
              <a:ext uri="{FF2B5EF4-FFF2-40B4-BE49-F238E27FC236}">
                <a16:creationId xmlns:a16="http://schemas.microsoft.com/office/drawing/2014/main" id="{0748B447-74CB-B745-A8DA-4C52F552766E}"/>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3B37C91D-B9A8-6041-932D-B4EB0F35AD11}"/>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FBFA8664-3E06-FB48-B72A-5600D73D8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4165"/>
            <a:ext cx="12192001" cy="596900"/>
          </a:xfrm>
          <a:prstGeom prst="rect">
            <a:avLst/>
          </a:prstGeom>
        </p:spPr>
      </p:pic>
      <p:pic>
        <p:nvPicPr>
          <p:cNvPr id="14" name="Picture 13">
            <a:extLst>
              <a:ext uri="{FF2B5EF4-FFF2-40B4-BE49-F238E27FC236}">
                <a16:creationId xmlns:a16="http://schemas.microsoft.com/office/drawing/2014/main" id="{DE3B197F-87D0-FB4E-815D-1F3BBAFAB4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 y="5423074"/>
            <a:ext cx="12192001" cy="596900"/>
          </a:xfrm>
          <a:prstGeom prst="rect">
            <a:avLst/>
          </a:prstGeom>
        </p:spPr>
      </p:pic>
    </p:spTree>
    <p:extLst>
      <p:ext uri="{BB962C8B-B14F-4D97-AF65-F5344CB8AC3E}">
        <p14:creationId xmlns:p14="http://schemas.microsoft.com/office/powerpoint/2010/main" val="4152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6E1ED"/>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D497ACE-4224-2B48-82E7-67A369152D3F}"/>
              </a:ext>
            </a:extLst>
          </p:cNvPr>
          <p:cNvSpPr/>
          <p:nvPr userDrawn="1"/>
        </p:nvSpPr>
        <p:spPr>
          <a:xfrm>
            <a:off x="814948" y="-324392"/>
            <a:ext cx="2902323" cy="5868663"/>
          </a:xfrm>
          <a:custGeom>
            <a:avLst/>
            <a:gdLst>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485061 w 2910309"/>
              <a:gd name="connsiteY6" fmla="*/ 5903089 h 5903089"/>
              <a:gd name="connsiteX7" fmla="*/ 0 w 2910309"/>
              <a:gd name="connsiteY7" fmla="*/ 5418028 h 5903089"/>
              <a:gd name="connsiteX8" fmla="*/ 0 w 2910309"/>
              <a:gd name="connsiteY8" fmla="*/ 485061 h 5903089"/>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380889 w 2910309"/>
              <a:gd name="connsiteY6" fmla="*/ 5741043 h 5903089"/>
              <a:gd name="connsiteX7" fmla="*/ 0 w 2910309"/>
              <a:gd name="connsiteY7" fmla="*/ 5418028 h 5903089"/>
              <a:gd name="connsiteX8" fmla="*/ 0 w 2910309"/>
              <a:gd name="connsiteY8" fmla="*/ 485061 h 5903089"/>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910309 w 2910309"/>
              <a:gd name="connsiteY4" fmla="*/ 5418028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552569 w 2910309"/>
              <a:gd name="connsiteY5" fmla="*/ 4271059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691465 w 2910309"/>
              <a:gd name="connsiteY5" fmla="*/ 4467829 h 5741043"/>
              <a:gd name="connsiteX6" fmla="*/ 380889 w 2910309"/>
              <a:gd name="connsiteY6" fmla="*/ 5741043 h 5741043"/>
              <a:gd name="connsiteX7" fmla="*/ 0 w 2910309"/>
              <a:gd name="connsiteY7" fmla="*/ 5418028 h 5741043"/>
              <a:gd name="connsiteX8" fmla="*/ 0 w 2910309"/>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56514"/>
              <a:gd name="connsiteY0" fmla="*/ 485061 h 5741043"/>
              <a:gd name="connsiteX1" fmla="*/ 493916 w 2956514"/>
              <a:gd name="connsiteY1" fmla="*/ 0 h 5741043"/>
              <a:gd name="connsiteX2" fmla="*/ 2434103 w 2956514"/>
              <a:gd name="connsiteY2" fmla="*/ 0 h 5741043"/>
              <a:gd name="connsiteX3" fmla="*/ 2919164 w 2956514"/>
              <a:gd name="connsiteY3" fmla="*/ 485061 h 5741043"/>
              <a:gd name="connsiteX4" fmla="*/ 2907590 w 2956514"/>
              <a:gd name="connsiteY4" fmla="*/ 3485056 h 5741043"/>
              <a:gd name="connsiteX5" fmla="*/ 2700320 w 2956514"/>
              <a:gd name="connsiteY5" fmla="*/ 4467829 h 5741043"/>
              <a:gd name="connsiteX6" fmla="*/ 204549 w 2956514"/>
              <a:gd name="connsiteY6" fmla="*/ 5741043 h 5741043"/>
              <a:gd name="connsiteX7" fmla="*/ 8855 w 2956514"/>
              <a:gd name="connsiteY7" fmla="*/ 5418028 h 5741043"/>
              <a:gd name="connsiteX8" fmla="*/ 8855 w 2956514"/>
              <a:gd name="connsiteY8" fmla="*/ 485061 h 5741043"/>
              <a:gd name="connsiteX0" fmla="*/ 8855 w 3009112"/>
              <a:gd name="connsiteY0" fmla="*/ 485061 h 5741043"/>
              <a:gd name="connsiteX1" fmla="*/ 493916 w 3009112"/>
              <a:gd name="connsiteY1" fmla="*/ 0 h 5741043"/>
              <a:gd name="connsiteX2" fmla="*/ 2434103 w 3009112"/>
              <a:gd name="connsiteY2" fmla="*/ 0 h 5741043"/>
              <a:gd name="connsiteX3" fmla="*/ 2919164 w 3009112"/>
              <a:gd name="connsiteY3" fmla="*/ 485061 h 5741043"/>
              <a:gd name="connsiteX4" fmla="*/ 2907590 w 3009112"/>
              <a:gd name="connsiteY4" fmla="*/ 3485056 h 5741043"/>
              <a:gd name="connsiteX5" fmla="*/ 2792918 w 3009112"/>
              <a:gd name="connsiteY5" fmla="*/ 4398381 h 5741043"/>
              <a:gd name="connsiteX6" fmla="*/ 204549 w 3009112"/>
              <a:gd name="connsiteY6" fmla="*/ 5741043 h 5741043"/>
              <a:gd name="connsiteX7" fmla="*/ 8855 w 3009112"/>
              <a:gd name="connsiteY7" fmla="*/ 5418028 h 5741043"/>
              <a:gd name="connsiteX8" fmla="*/ 8855 w 3009112"/>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32004 w 2919164"/>
              <a:gd name="connsiteY0" fmla="*/ 169391 h 5772613"/>
              <a:gd name="connsiteX1" fmla="*/ 493916 w 2919164"/>
              <a:gd name="connsiteY1" fmla="*/ 31570 h 5772613"/>
              <a:gd name="connsiteX2" fmla="*/ 2434103 w 2919164"/>
              <a:gd name="connsiteY2" fmla="*/ 31570 h 5772613"/>
              <a:gd name="connsiteX3" fmla="*/ 2919164 w 2919164"/>
              <a:gd name="connsiteY3" fmla="*/ 516631 h 5772613"/>
              <a:gd name="connsiteX4" fmla="*/ 2907590 w 2919164"/>
              <a:gd name="connsiteY4" fmla="*/ 3516626 h 5772613"/>
              <a:gd name="connsiteX5" fmla="*/ 2792918 w 2919164"/>
              <a:gd name="connsiteY5" fmla="*/ 4429951 h 5772613"/>
              <a:gd name="connsiteX6" fmla="*/ 204549 w 2919164"/>
              <a:gd name="connsiteY6" fmla="*/ 5772613 h 5772613"/>
              <a:gd name="connsiteX7" fmla="*/ 8855 w 2919164"/>
              <a:gd name="connsiteY7" fmla="*/ 5449598 h 5772613"/>
              <a:gd name="connsiteX8" fmla="*/ 32004 w 2919164"/>
              <a:gd name="connsiteY8" fmla="*/ 169391 h 5772613"/>
              <a:gd name="connsiteX0" fmla="*/ 32004 w 2919164"/>
              <a:gd name="connsiteY0" fmla="*/ 196522 h 5799744"/>
              <a:gd name="connsiteX1" fmla="*/ 679111 w 2919164"/>
              <a:gd name="connsiteY1" fmla="*/ 12402 h 5799744"/>
              <a:gd name="connsiteX2" fmla="*/ 2434103 w 2919164"/>
              <a:gd name="connsiteY2" fmla="*/ 58701 h 5799744"/>
              <a:gd name="connsiteX3" fmla="*/ 2919164 w 2919164"/>
              <a:gd name="connsiteY3" fmla="*/ 543762 h 5799744"/>
              <a:gd name="connsiteX4" fmla="*/ 2907590 w 2919164"/>
              <a:gd name="connsiteY4" fmla="*/ 3543757 h 5799744"/>
              <a:gd name="connsiteX5" fmla="*/ 2792918 w 2919164"/>
              <a:gd name="connsiteY5" fmla="*/ 4457082 h 5799744"/>
              <a:gd name="connsiteX6" fmla="*/ 204549 w 2919164"/>
              <a:gd name="connsiteY6" fmla="*/ 5799744 h 5799744"/>
              <a:gd name="connsiteX7" fmla="*/ 8855 w 2919164"/>
              <a:gd name="connsiteY7" fmla="*/ 5476729 h 5799744"/>
              <a:gd name="connsiteX8" fmla="*/ 32004 w 2919164"/>
              <a:gd name="connsiteY8" fmla="*/ 196522 h 5799744"/>
              <a:gd name="connsiteX0" fmla="*/ 32004 w 2922687"/>
              <a:gd name="connsiteY0" fmla="*/ 207269 h 5810491"/>
              <a:gd name="connsiteX1" fmla="*/ 679111 w 2922687"/>
              <a:gd name="connsiteY1" fmla="*/ 23149 h 5810491"/>
              <a:gd name="connsiteX2" fmla="*/ 2700321 w 2922687"/>
              <a:gd name="connsiteY2" fmla="*/ 0 h 5810491"/>
              <a:gd name="connsiteX3" fmla="*/ 2919164 w 2922687"/>
              <a:gd name="connsiteY3" fmla="*/ 554509 h 5810491"/>
              <a:gd name="connsiteX4" fmla="*/ 2907590 w 2922687"/>
              <a:gd name="connsiteY4" fmla="*/ 3554504 h 5810491"/>
              <a:gd name="connsiteX5" fmla="*/ 2792918 w 2922687"/>
              <a:gd name="connsiteY5" fmla="*/ 4467829 h 5810491"/>
              <a:gd name="connsiteX6" fmla="*/ 204549 w 2922687"/>
              <a:gd name="connsiteY6" fmla="*/ 5810491 h 5810491"/>
              <a:gd name="connsiteX7" fmla="*/ 8855 w 2922687"/>
              <a:gd name="connsiteY7" fmla="*/ 5487476 h 5810491"/>
              <a:gd name="connsiteX8" fmla="*/ 32004 w 2922687"/>
              <a:gd name="connsiteY8" fmla="*/ 207269 h 5810491"/>
              <a:gd name="connsiteX0" fmla="*/ 32004 w 2919164"/>
              <a:gd name="connsiteY0" fmla="*/ 207269 h 5810491"/>
              <a:gd name="connsiteX1" fmla="*/ 679111 w 2919164"/>
              <a:gd name="connsiteY1" fmla="*/ 23149 h 5810491"/>
              <a:gd name="connsiteX2" fmla="*/ 2700321 w 2919164"/>
              <a:gd name="connsiteY2" fmla="*/ 0 h 5810491"/>
              <a:gd name="connsiteX3" fmla="*/ 2919164 w 2919164"/>
              <a:gd name="connsiteY3" fmla="*/ 554509 h 5810491"/>
              <a:gd name="connsiteX4" fmla="*/ 2907590 w 2919164"/>
              <a:gd name="connsiteY4" fmla="*/ 3554504 h 5810491"/>
              <a:gd name="connsiteX5" fmla="*/ 2792918 w 2919164"/>
              <a:gd name="connsiteY5" fmla="*/ 4467829 h 5810491"/>
              <a:gd name="connsiteX6" fmla="*/ 204549 w 2919164"/>
              <a:gd name="connsiteY6" fmla="*/ 5810491 h 5810491"/>
              <a:gd name="connsiteX7" fmla="*/ 8855 w 2919164"/>
              <a:gd name="connsiteY7" fmla="*/ 5487476 h 5810491"/>
              <a:gd name="connsiteX8" fmla="*/ 32004 w 2919164"/>
              <a:gd name="connsiteY8" fmla="*/ 207269 h 5810491"/>
              <a:gd name="connsiteX0" fmla="*/ 32004 w 2919177"/>
              <a:gd name="connsiteY0" fmla="*/ 277016 h 5880238"/>
              <a:gd name="connsiteX1" fmla="*/ 679111 w 2919177"/>
              <a:gd name="connsiteY1" fmla="*/ 92896 h 5880238"/>
              <a:gd name="connsiteX2" fmla="*/ 2700321 w 2919177"/>
              <a:gd name="connsiteY2" fmla="*/ 69747 h 5880238"/>
              <a:gd name="connsiteX3" fmla="*/ 2884442 w 2919177"/>
              <a:gd name="connsiteY3" fmla="*/ 23449 h 5880238"/>
              <a:gd name="connsiteX4" fmla="*/ 2919164 w 2919177"/>
              <a:gd name="connsiteY4" fmla="*/ 624256 h 5880238"/>
              <a:gd name="connsiteX5" fmla="*/ 2907590 w 2919177"/>
              <a:gd name="connsiteY5" fmla="*/ 3624251 h 5880238"/>
              <a:gd name="connsiteX6" fmla="*/ 2792918 w 2919177"/>
              <a:gd name="connsiteY6" fmla="*/ 4537576 h 5880238"/>
              <a:gd name="connsiteX7" fmla="*/ 204549 w 2919177"/>
              <a:gd name="connsiteY7" fmla="*/ 5880238 h 5880238"/>
              <a:gd name="connsiteX8" fmla="*/ 8855 w 2919177"/>
              <a:gd name="connsiteY8" fmla="*/ 5557223 h 5880238"/>
              <a:gd name="connsiteX9" fmla="*/ 32004 w 2919177"/>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61291 w 2918403"/>
              <a:gd name="connsiteY4" fmla="*/ 624256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896015 w 2918403"/>
              <a:gd name="connsiteY5" fmla="*/ 3543229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0 w 2900533"/>
              <a:gd name="connsiteY0" fmla="*/ 277016 h 5857089"/>
              <a:gd name="connsiteX1" fmla="*/ 647107 w 2900533"/>
              <a:gd name="connsiteY1" fmla="*/ 92896 h 5857089"/>
              <a:gd name="connsiteX2" fmla="*/ 2668317 w 2900533"/>
              <a:gd name="connsiteY2" fmla="*/ 69747 h 5857089"/>
              <a:gd name="connsiteX3" fmla="*/ 2852438 w 2900533"/>
              <a:gd name="connsiteY3" fmla="*/ 23449 h 5857089"/>
              <a:gd name="connsiteX4" fmla="*/ 2852437 w 2900533"/>
              <a:gd name="connsiteY4" fmla="*/ 658980 h 5857089"/>
              <a:gd name="connsiteX5" fmla="*/ 2864011 w 2900533"/>
              <a:gd name="connsiteY5" fmla="*/ 3543229 h 5857089"/>
              <a:gd name="connsiteX6" fmla="*/ 2841937 w 2900533"/>
              <a:gd name="connsiteY6" fmla="*/ 4526001 h 5857089"/>
              <a:gd name="connsiteX7" fmla="*/ 230419 w 2900533"/>
              <a:gd name="connsiteY7" fmla="*/ 5857089 h 5857089"/>
              <a:gd name="connsiteX8" fmla="*/ 57874 w 2900533"/>
              <a:gd name="connsiteY8" fmla="*/ 5568797 h 5857089"/>
              <a:gd name="connsiteX9" fmla="*/ 0 w 2900533"/>
              <a:gd name="connsiteY9" fmla="*/ 277016 h 5857089"/>
              <a:gd name="connsiteX0" fmla="*/ 0 w 2900533"/>
              <a:gd name="connsiteY0" fmla="*/ 277016 h 5868663"/>
              <a:gd name="connsiteX1" fmla="*/ 647107 w 2900533"/>
              <a:gd name="connsiteY1" fmla="*/ 92896 h 5868663"/>
              <a:gd name="connsiteX2" fmla="*/ 2668317 w 2900533"/>
              <a:gd name="connsiteY2" fmla="*/ 69747 h 5868663"/>
              <a:gd name="connsiteX3" fmla="*/ 2852438 w 2900533"/>
              <a:gd name="connsiteY3" fmla="*/ 23449 h 5868663"/>
              <a:gd name="connsiteX4" fmla="*/ 2852437 w 2900533"/>
              <a:gd name="connsiteY4" fmla="*/ 658980 h 5868663"/>
              <a:gd name="connsiteX5" fmla="*/ 2864011 w 2900533"/>
              <a:gd name="connsiteY5" fmla="*/ 3543229 h 5868663"/>
              <a:gd name="connsiteX6" fmla="*/ 2841937 w 2900533"/>
              <a:gd name="connsiteY6" fmla="*/ 4526001 h 5868663"/>
              <a:gd name="connsiteX7" fmla="*/ 230419 w 2900533"/>
              <a:gd name="connsiteY7" fmla="*/ 5868663 h 5868663"/>
              <a:gd name="connsiteX8" fmla="*/ 57874 w 2900533"/>
              <a:gd name="connsiteY8" fmla="*/ 5568797 h 5868663"/>
              <a:gd name="connsiteX9" fmla="*/ 0 w 290053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2323" h="5868663">
                <a:moveTo>
                  <a:pt x="1790" y="277016"/>
                </a:moveTo>
                <a:cubicBezTo>
                  <a:pt x="1790" y="9124"/>
                  <a:pt x="381005" y="92896"/>
                  <a:pt x="648897" y="92896"/>
                </a:cubicBezTo>
                <a:lnTo>
                  <a:pt x="2670107" y="69747"/>
                </a:lnTo>
                <a:cubicBezTo>
                  <a:pt x="3041520" y="146912"/>
                  <a:pt x="2817754" y="-68969"/>
                  <a:pt x="2854228" y="23449"/>
                </a:cubicBezTo>
                <a:cubicBezTo>
                  <a:pt x="2890702" y="115867"/>
                  <a:pt x="2854227" y="147586"/>
                  <a:pt x="2854227" y="658980"/>
                </a:cubicBezTo>
                <a:cubicBezTo>
                  <a:pt x="2792495" y="1821024"/>
                  <a:pt x="2858085" y="2554805"/>
                  <a:pt x="2865801" y="3543229"/>
                </a:cubicBezTo>
                <a:cubicBezTo>
                  <a:pt x="2865801" y="3811121"/>
                  <a:pt x="2961148" y="4398680"/>
                  <a:pt x="2843727" y="4526001"/>
                </a:cubicBezTo>
                <a:cubicBezTo>
                  <a:pt x="1560391" y="5023713"/>
                  <a:pt x="971537" y="5532999"/>
                  <a:pt x="232209" y="5868663"/>
                </a:cubicBezTo>
                <a:cubicBezTo>
                  <a:pt x="-35683" y="5868663"/>
                  <a:pt x="1790" y="5778816"/>
                  <a:pt x="1790" y="5510924"/>
                </a:cubicBezTo>
                <a:cubicBezTo>
                  <a:pt x="129112" y="3627393"/>
                  <a:pt x="1790" y="2021652"/>
                  <a:pt x="1790" y="277016"/>
                </a:cubicBezTo>
                <a:close/>
              </a:path>
            </a:pathLst>
          </a:cu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18C75-6463-404B-996A-32901D3BDF27}"/>
              </a:ext>
            </a:extLst>
          </p:cNvPr>
          <p:cNvSpPr>
            <a:spLocks noGrp="1"/>
          </p:cNvSpPr>
          <p:nvPr>
            <p:ph type="title"/>
          </p:nvPr>
        </p:nvSpPr>
        <p:spPr>
          <a:xfrm>
            <a:off x="4358888" y="2441702"/>
            <a:ext cx="6713315" cy="1325563"/>
          </a:xfrm>
        </p:spPr>
        <p:txBody>
          <a:bodyPr/>
          <a:lstStyle>
            <a:lvl1pPr algn="l">
              <a:defRPr/>
            </a:lvl1pPr>
          </a:lstStyle>
          <a:p>
            <a:r>
              <a:rPr lang="en-US" dirty="0"/>
              <a:t>Click to edit Master title style</a:t>
            </a:r>
          </a:p>
        </p:txBody>
      </p:sp>
      <p:sp>
        <p:nvSpPr>
          <p:cNvPr id="8" name="Picture Placeholder 7">
            <a:extLst>
              <a:ext uri="{FF2B5EF4-FFF2-40B4-BE49-F238E27FC236}">
                <a16:creationId xmlns:a16="http://schemas.microsoft.com/office/drawing/2014/main" id="{11094E15-3163-CE41-BA73-E97F5430B4F9}"/>
              </a:ext>
            </a:extLst>
          </p:cNvPr>
          <p:cNvSpPr>
            <a:spLocks noGrp="1"/>
          </p:cNvSpPr>
          <p:nvPr>
            <p:ph type="pic" sz="quarter" idx="13"/>
          </p:nvPr>
        </p:nvSpPr>
        <p:spPr>
          <a:xfrm>
            <a:off x="1274959" y="1803601"/>
            <a:ext cx="1947569" cy="1949326"/>
          </a:xfrm>
        </p:spPr>
        <p:txBody>
          <a:bodyPr/>
          <a:lstStyle/>
          <a:p>
            <a:endParaRPr lang="en-US" dirty="0"/>
          </a:p>
        </p:txBody>
      </p:sp>
      <p:sp>
        <p:nvSpPr>
          <p:cNvPr id="12" name="Rectangle 11">
            <a:extLst>
              <a:ext uri="{FF2B5EF4-FFF2-40B4-BE49-F238E27FC236}">
                <a16:creationId xmlns:a16="http://schemas.microsoft.com/office/drawing/2014/main" id="{09FDC0CE-42FD-F44B-B985-65A10A0091C4}"/>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84BAC1B-6AA8-FB4A-B1E0-F79CFDF162FF}"/>
              </a:ext>
            </a:extLst>
          </p:cNvPr>
          <p:cNvSpPr>
            <a:spLocks noGrp="1"/>
          </p:cNvSpPr>
          <p:nvPr>
            <p:ph sz="quarter" idx="14"/>
          </p:nvPr>
        </p:nvSpPr>
        <p:spPr>
          <a:xfrm>
            <a:off x="4359637" y="3993484"/>
            <a:ext cx="6711950" cy="763588"/>
          </a:xfrm>
        </p:spPr>
        <p:txBody>
          <a:bodyPr/>
          <a:lstStyle>
            <a:lvl1pPr marL="0" indent="0">
              <a:buNone/>
              <a:defRPr/>
            </a:lvl1pPr>
          </a:lstStyle>
          <a:p>
            <a:pPr lvl="0"/>
            <a:r>
              <a:rPr lang="en-US" dirty="0"/>
              <a:t>Click to edit Master text styles</a:t>
            </a:r>
          </a:p>
        </p:txBody>
      </p:sp>
      <p:pic>
        <p:nvPicPr>
          <p:cNvPr id="7" name="Picture 6">
            <a:extLst>
              <a:ext uri="{FF2B5EF4-FFF2-40B4-BE49-F238E27FC236}">
                <a16:creationId xmlns:a16="http://schemas.microsoft.com/office/drawing/2014/main" id="{FB9DC5AD-5A93-8F46-A384-697D1C870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389"/>
          <a:stretch/>
        </p:blipFill>
        <p:spPr>
          <a:xfrm>
            <a:off x="793588" y="-104172"/>
            <a:ext cx="2910309" cy="5729656"/>
          </a:xfrm>
          <a:prstGeom prst="rect">
            <a:avLst/>
          </a:prstGeom>
        </p:spPr>
      </p:pic>
    </p:spTree>
    <p:extLst>
      <p:ext uri="{BB962C8B-B14F-4D97-AF65-F5344CB8AC3E}">
        <p14:creationId xmlns:p14="http://schemas.microsoft.com/office/powerpoint/2010/main" val="27342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A029EC-235E-8C42-B076-0D9ABA9079ED}"/>
              </a:ext>
            </a:extLst>
          </p:cNvPr>
          <p:cNvSpPr/>
          <p:nvPr userDrawn="1"/>
        </p:nvSpPr>
        <p:spPr>
          <a:xfrm>
            <a:off x="0" y="4021527"/>
            <a:ext cx="12192000" cy="2836474"/>
          </a:xfrm>
          <a:prstGeom prst="rect">
            <a:avLst/>
          </a:pr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7EB09F-E909-FD4F-9886-1D7F54AE7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882"/>
          <a:stretch/>
        </p:blipFill>
        <p:spPr>
          <a:xfrm>
            <a:off x="874304" y="-77620"/>
            <a:ext cx="10430691" cy="4067603"/>
          </a:xfrm>
          <a:prstGeom prst="rect">
            <a:avLst/>
          </a:prstGeom>
        </p:spPr>
      </p:pic>
      <p:sp>
        <p:nvSpPr>
          <p:cNvPr id="2" name="Title 1">
            <a:extLst>
              <a:ext uri="{FF2B5EF4-FFF2-40B4-BE49-F238E27FC236}">
                <a16:creationId xmlns:a16="http://schemas.microsoft.com/office/drawing/2014/main" id="{09A58805-11BD-434D-ADFF-96D6D1D8508D}"/>
              </a:ext>
            </a:extLst>
          </p:cNvPr>
          <p:cNvSpPr>
            <a:spLocks noGrp="1"/>
          </p:cNvSpPr>
          <p:nvPr>
            <p:ph type="title"/>
          </p:nvPr>
        </p:nvSpPr>
        <p:spPr>
          <a:xfrm>
            <a:off x="831850" y="4501436"/>
            <a:ext cx="10515600" cy="999834"/>
          </a:xfrm>
        </p:spPr>
        <p:txBody>
          <a:bodyPr anchor="ctr">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57A978E-2609-144E-8E75-C593A52076FB}"/>
              </a:ext>
            </a:extLst>
          </p:cNvPr>
          <p:cNvSpPr>
            <a:spLocks noGrp="1"/>
          </p:cNvSpPr>
          <p:nvPr>
            <p:ph type="body" idx="1"/>
          </p:nvPr>
        </p:nvSpPr>
        <p:spPr>
          <a:xfrm>
            <a:off x="838200" y="5532814"/>
            <a:ext cx="10515600" cy="36512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2476F-9483-B94A-9313-12778F299BD1}"/>
              </a:ext>
            </a:extLst>
          </p:cNvPr>
          <p:cNvSpPr>
            <a:spLocks noGrp="1"/>
          </p:cNvSpPr>
          <p:nvPr>
            <p:ph type="dt" sz="half" idx="10"/>
          </p:nvPr>
        </p:nvSpPr>
        <p:spPr/>
        <p:txBody>
          <a:bodyPr/>
          <a:lstStyle/>
          <a:p>
            <a:fld id="{CA1F667F-8F36-1B43-9260-F12CE62DC488}" type="datetime1">
              <a:rPr lang="en-US" smtClean="0"/>
              <a:t>10/25/2022</a:t>
            </a:fld>
            <a:endParaRPr lang="en-US" dirty="0"/>
          </a:p>
        </p:txBody>
      </p:sp>
      <p:sp>
        <p:nvSpPr>
          <p:cNvPr id="5" name="Footer Placeholder 4">
            <a:extLst>
              <a:ext uri="{FF2B5EF4-FFF2-40B4-BE49-F238E27FC236}">
                <a16:creationId xmlns:a16="http://schemas.microsoft.com/office/drawing/2014/main" id="{DF68B4A2-4FAB-5045-8AE5-7DE93F219880}"/>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5D5F64-6F73-6B44-A023-94EE945B2BBC}"/>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4" name="Picture 13">
            <a:extLst>
              <a:ext uri="{FF2B5EF4-FFF2-40B4-BE49-F238E27FC236}">
                <a16:creationId xmlns:a16="http://schemas.microsoft.com/office/drawing/2014/main" id="{59F4EF7C-FAB1-514C-94BB-522587ECFD40}"/>
              </a:ext>
            </a:extLst>
          </p:cNvPr>
          <p:cNvPicPr>
            <a:picLocks noChangeAspect="1"/>
          </p:cNvPicPr>
          <p:nvPr userDrawn="1"/>
        </p:nvPicPr>
        <p:blipFill>
          <a:blip r:embed="rId3"/>
          <a:stretch>
            <a:fillRect/>
          </a:stretch>
        </p:blipFill>
        <p:spPr>
          <a:xfrm>
            <a:off x="0" y="3953801"/>
            <a:ext cx="12192000" cy="103909"/>
          </a:xfrm>
          <a:prstGeom prst="rect">
            <a:avLst/>
          </a:prstGeom>
        </p:spPr>
      </p:pic>
    </p:spTree>
    <p:extLst>
      <p:ext uri="{BB962C8B-B14F-4D97-AF65-F5344CB8AC3E}">
        <p14:creationId xmlns:p14="http://schemas.microsoft.com/office/powerpoint/2010/main" val="145841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92948E-59A6-5D46-AA1D-44623C3B53D3}"/>
              </a:ext>
            </a:extLst>
          </p:cNvPr>
          <p:cNvSpPr>
            <a:spLocks noGrp="1"/>
          </p:cNvSpPr>
          <p:nvPr>
            <p:ph type="dt" sz="half" idx="10"/>
          </p:nvPr>
        </p:nvSpPr>
        <p:spPr/>
        <p:txBody>
          <a:bodyPr/>
          <a:lstStyle/>
          <a:p>
            <a:fld id="{F2793E7C-1EE9-EC4D-8A86-63FC6BB18D40}" type="datetime1">
              <a:rPr lang="en-US" smtClean="0"/>
              <a:t>10/25/2022</a:t>
            </a:fld>
            <a:endParaRPr lang="en-US" dirty="0"/>
          </a:p>
        </p:txBody>
      </p:sp>
      <p:sp>
        <p:nvSpPr>
          <p:cNvPr id="4" name="Footer Placeholder 3">
            <a:extLst>
              <a:ext uri="{FF2B5EF4-FFF2-40B4-BE49-F238E27FC236}">
                <a16:creationId xmlns:a16="http://schemas.microsoft.com/office/drawing/2014/main" id="{04177E96-E12D-BD4F-8A67-F1CBE62787D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BCB0389E-3D5E-D146-A75F-FFC9E23485A9}"/>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5">
            <a:extLst>
              <a:ext uri="{FF2B5EF4-FFF2-40B4-BE49-F238E27FC236}">
                <a16:creationId xmlns:a16="http://schemas.microsoft.com/office/drawing/2014/main" id="{8192C858-C5EB-9644-800D-15D857566702}"/>
              </a:ext>
            </a:extLst>
          </p:cNvPr>
          <p:cNvSpPr/>
          <p:nvPr userDrawn="1"/>
        </p:nvSpPr>
        <p:spPr>
          <a:xfrm>
            <a:off x="8153400" y="1365813"/>
            <a:ext cx="955876" cy="891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86DAABE-1D3B-2145-90AF-8455BB98F9C1}"/>
              </a:ext>
            </a:extLst>
          </p:cNvPr>
          <p:cNvSpPr/>
          <p:nvPr userDrawn="1"/>
        </p:nvSpPr>
        <p:spPr>
          <a:xfrm>
            <a:off x="0" y="2910324"/>
            <a:ext cx="5029200" cy="1037352"/>
          </a:xfrm>
          <a:prstGeom prst="rect">
            <a:avLst/>
          </a:prstGeom>
          <a:gradFill>
            <a:gsLst>
              <a:gs pos="0">
                <a:schemeClr val="bg1"/>
              </a:gs>
              <a:gs pos="24000">
                <a:srgbClr val="1B9AB2">
                  <a:lumMod val="90000"/>
                  <a:lumOff val="10000"/>
                </a:srgbClr>
              </a:gs>
              <a:gs pos="100000">
                <a:srgbClr val="1B9AB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C3CF2BE-965A-EB4F-99B8-EE6F6F9441F4}"/>
              </a:ext>
            </a:extLst>
          </p:cNvPr>
          <p:cNvSpPr>
            <a:spLocks noGrp="1"/>
          </p:cNvSpPr>
          <p:nvPr>
            <p:ph type="title"/>
          </p:nvPr>
        </p:nvSpPr>
        <p:spPr>
          <a:xfrm>
            <a:off x="1105929" y="2910324"/>
            <a:ext cx="3743606" cy="1037351"/>
          </a:xfrm>
        </p:spPr>
        <p:txBody>
          <a:bodyPr anchor="ctr">
            <a:noAutofit/>
          </a:bodyPr>
          <a:lstStyle>
            <a:lvl1pPr algn="l">
              <a:defRPr sz="2800">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E1266CCE-3073-2B4E-9764-BCF2F8E95359}"/>
              </a:ext>
            </a:extLst>
          </p:cNvPr>
          <p:cNvSpPr>
            <a:spLocks noGrp="1"/>
          </p:cNvSpPr>
          <p:nvPr>
            <p:ph type="body" idx="1"/>
          </p:nvPr>
        </p:nvSpPr>
        <p:spPr>
          <a:xfrm>
            <a:off x="1105930" y="4426889"/>
            <a:ext cx="3743605" cy="72512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59607035-C31E-5244-A37A-8CEDC50CD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695" r="10985" b="19227"/>
          <a:stretch/>
        </p:blipFill>
        <p:spPr>
          <a:xfrm>
            <a:off x="3979686" y="0"/>
            <a:ext cx="8141876" cy="6501161"/>
          </a:xfrm>
          <a:prstGeom prst="rect">
            <a:avLst/>
          </a:prstGeom>
        </p:spPr>
      </p:pic>
    </p:spTree>
    <p:extLst>
      <p:ext uri="{BB962C8B-B14F-4D97-AF65-F5344CB8AC3E}">
        <p14:creationId xmlns:p14="http://schemas.microsoft.com/office/powerpoint/2010/main" val="4476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D5CDC-7C6D-D246-AA78-4A7B5BF86D8F}"/>
              </a:ext>
            </a:extLst>
          </p:cNvPr>
          <p:cNvSpPr>
            <a:spLocks noGrp="1"/>
          </p:cNvSpPr>
          <p:nvPr>
            <p:ph type="title"/>
          </p:nvPr>
        </p:nvSpPr>
        <p:spPr>
          <a:xfrm>
            <a:off x="536757" y="2427592"/>
            <a:ext cx="7356806" cy="1068884"/>
          </a:xfrm>
        </p:spPr>
        <p:txBody>
          <a:bodyPr/>
          <a:lstStyle>
            <a:lvl1pPr algn="l">
              <a:defRPr>
                <a:solidFill>
                  <a:srgbClr val="67365E"/>
                </a:solidFill>
              </a:defRPr>
            </a:lvl1pPr>
          </a:lstStyle>
          <a:p>
            <a:r>
              <a:rPr lang="en-US" dirty="0"/>
              <a:t>Click to edit Master title style</a:t>
            </a:r>
          </a:p>
        </p:txBody>
      </p:sp>
      <p:sp>
        <p:nvSpPr>
          <p:cNvPr id="7" name="Picture Placeholder 7">
            <a:extLst>
              <a:ext uri="{FF2B5EF4-FFF2-40B4-BE49-F238E27FC236}">
                <a16:creationId xmlns:a16="http://schemas.microsoft.com/office/drawing/2014/main" id="{3B3FAD15-117B-924E-ACEA-1A8CFAE93714}"/>
              </a:ext>
            </a:extLst>
          </p:cNvPr>
          <p:cNvSpPr>
            <a:spLocks noGrp="1"/>
          </p:cNvSpPr>
          <p:nvPr>
            <p:ph type="pic" sz="quarter" idx="13"/>
          </p:nvPr>
        </p:nvSpPr>
        <p:spPr>
          <a:xfrm>
            <a:off x="8129239" y="1382750"/>
            <a:ext cx="3724508" cy="3936381"/>
          </a:xfrm>
        </p:spPr>
        <p:txBody>
          <a:bodyPr/>
          <a:lstStyle/>
          <a:p>
            <a:endParaRPr lang="en-US" dirty="0"/>
          </a:p>
        </p:txBody>
      </p:sp>
      <p:sp>
        <p:nvSpPr>
          <p:cNvPr id="8" name="Rectangle 7">
            <a:extLst>
              <a:ext uri="{FF2B5EF4-FFF2-40B4-BE49-F238E27FC236}">
                <a16:creationId xmlns:a16="http://schemas.microsoft.com/office/drawing/2014/main" id="{48AC599C-DAD3-F749-BAA4-457C4971A6DB}"/>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0C91AE3-55F1-F044-87D2-785379688821}"/>
              </a:ext>
            </a:extLst>
          </p:cNvPr>
          <p:cNvSpPr>
            <a:spLocks noGrp="1"/>
          </p:cNvSpPr>
          <p:nvPr>
            <p:ph sz="quarter" idx="14"/>
          </p:nvPr>
        </p:nvSpPr>
        <p:spPr>
          <a:xfrm>
            <a:off x="536757" y="3870689"/>
            <a:ext cx="6711950" cy="763588"/>
          </a:xfrm>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4A23361E-E085-014D-8B9C-B83607D2F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402" y="3262029"/>
            <a:ext cx="8068898" cy="596900"/>
          </a:xfrm>
          <a:prstGeom prst="rect">
            <a:avLst/>
          </a:prstGeom>
        </p:spPr>
      </p:pic>
      <p:sp>
        <p:nvSpPr>
          <p:cNvPr id="3" name="Date Placeholder 2">
            <a:extLst>
              <a:ext uri="{FF2B5EF4-FFF2-40B4-BE49-F238E27FC236}">
                <a16:creationId xmlns:a16="http://schemas.microsoft.com/office/drawing/2014/main" id="{604B90F2-5408-9547-A566-4BEDABA78841}"/>
              </a:ext>
            </a:extLst>
          </p:cNvPr>
          <p:cNvSpPr>
            <a:spLocks noGrp="1"/>
          </p:cNvSpPr>
          <p:nvPr>
            <p:ph type="dt" sz="half" idx="10"/>
          </p:nvPr>
        </p:nvSpPr>
        <p:spPr/>
        <p:txBody>
          <a:bodyPr/>
          <a:lstStyle/>
          <a:p>
            <a:fld id="{80EAD255-957B-4F44-BA50-80BB6ACE0E7A}" type="datetime1">
              <a:rPr lang="en-US" smtClean="0"/>
              <a:t>10/25/2022</a:t>
            </a:fld>
            <a:endParaRPr lang="en-US" dirty="0"/>
          </a:p>
        </p:txBody>
      </p:sp>
      <p:sp>
        <p:nvSpPr>
          <p:cNvPr id="4" name="Footer Placeholder 3">
            <a:extLst>
              <a:ext uri="{FF2B5EF4-FFF2-40B4-BE49-F238E27FC236}">
                <a16:creationId xmlns:a16="http://schemas.microsoft.com/office/drawing/2014/main" id="{EACB91E9-241D-BD40-B415-FA1F9C301EE2}"/>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1CF0D863-4A6C-5D47-B5F1-C94FA46BF53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3958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7D98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258FBD67-4418-4940-838B-BBF1C3C2E2B4}" type="datetime1">
              <a:rPr lang="en-US" smtClean="0"/>
              <a:t>10/25/2022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50" b="50000"/>
          <a:stretch/>
        </p:blipFill>
        <p:spPr>
          <a:xfrm>
            <a:off x="-1" y="940694"/>
            <a:ext cx="11875625" cy="5274911"/>
          </a:xfrm>
          <a:prstGeom prst="rect">
            <a:avLst/>
          </a:prstGeom>
        </p:spPr>
      </p:pic>
      <p:sp>
        <p:nvSpPr>
          <p:cNvPr id="7" name="Title 1">
            <a:extLst>
              <a:ext uri="{FF2B5EF4-FFF2-40B4-BE49-F238E27FC236}">
                <a16:creationId xmlns:a16="http://schemas.microsoft.com/office/drawing/2014/main" id="{AF733830-3C87-2E45-98EE-CD752F842891}"/>
              </a:ext>
            </a:extLst>
          </p:cNvPr>
          <p:cNvSpPr>
            <a:spLocks noGrp="1"/>
          </p:cNvSpPr>
          <p:nvPr>
            <p:ph type="title"/>
          </p:nvPr>
        </p:nvSpPr>
        <p:spPr>
          <a:xfrm>
            <a:off x="571500" y="298299"/>
            <a:ext cx="10515600" cy="642395"/>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490776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E893B-9CB0-094E-9591-ABA080678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A4338D-EB6F-0242-8FBD-53BE3F5CD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8F800-3508-0546-B838-108998813758}"/>
              </a:ext>
            </a:extLst>
          </p:cNvPr>
          <p:cNvSpPr>
            <a:spLocks noGrp="1"/>
          </p:cNvSpPr>
          <p:nvPr>
            <p:ph type="dt" sz="half" idx="2"/>
          </p:nvPr>
        </p:nvSpPr>
        <p:spPr>
          <a:xfrm>
            <a:off x="8610600" y="6400147"/>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4E590C7-D851-444B-B750-1E328CF11A8F}" type="datetime1">
              <a:rPr lang="en-US" smtClean="0"/>
              <a:t>10/25/2022</a:t>
            </a:fld>
            <a:endParaRPr lang="en-US" dirty="0"/>
          </a:p>
        </p:txBody>
      </p:sp>
      <p:sp>
        <p:nvSpPr>
          <p:cNvPr id="5" name="Footer Placeholder 4">
            <a:extLst>
              <a:ext uri="{FF2B5EF4-FFF2-40B4-BE49-F238E27FC236}">
                <a16:creationId xmlns:a16="http://schemas.microsoft.com/office/drawing/2014/main" id="{A7444860-61B9-DD49-AEC9-92BDBEA22F31}"/>
              </a:ext>
            </a:extLst>
          </p:cNvPr>
          <p:cNvSpPr>
            <a:spLocks noGrp="1"/>
          </p:cNvSpPr>
          <p:nvPr>
            <p:ph type="ftr" sz="quarter" idx="3"/>
          </p:nvPr>
        </p:nvSpPr>
        <p:spPr>
          <a:xfrm>
            <a:off x="502469" y="6400147"/>
            <a:ext cx="735062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4FB79374-CE38-3844-ACFD-E4C9815408CC}"/>
              </a:ext>
            </a:extLst>
          </p:cNvPr>
          <p:cNvSpPr>
            <a:spLocks noGrp="1"/>
          </p:cNvSpPr>
          <p:nvPr>
            <p:ph type="sldNum" sz="quarter" idx="4"/>
          </p:nvPr>
        </p:nvSpPr>
        <p:spPr>
          <a:xfrm>
            <a:off x="159036" y="6400147"/>
            <a:ext cx="105250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E3260E4-ED7B-584B-A073-E37901C7426D}" type="slidenum">
              <a:rPr lang="en-US" smtClean="0"/>
              <a:pPr/>
              <a:t>‹#›</a:t>
            </a:fld>
            <a:endParaRPr lang="en-US" dirty="0"/>
          </a:p>
        </p:txBody>
      </p:sp>
    </p:spTree>
    <p:extLst>
      <p:ext uri="{BB962C8B-B14F-4D97-AF65-F5344CB8AC3E}">
        <p14:creationId xmlns:p14="http://schemas.microsoft.com/office/powerpoint/2010/main" val="280775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0" r:id="rId5"/>
    <p:sldLayoutId id="2147483651" r:id="rId6"/>
    <p:sldLayoutId id="2147483663" r:id="rId7"/>
    <p:sldLayoutId id="2147483666" r:id="rId8"/>
    <p:sldLayoutId id="2147483655" r:id="rId9"/>
    <p:sldLayoutId id="2147483653" r:id="rId10"/>
    <p:sldLayoutId id="2147483652" r:id="rId11"/>
    <p:sldLayoutId id="2147483662" r:id="rId12"/>
    <p:sldLayoutId id="2147483661" r:id="rId13"/>
    <p:sldLayoutId id="2147483656" r:id="rId14"/>
    <p:sldLayoutId id="2147483664" r:id="rId15"/>
  </p:sldLayoutIdLst>
  <p:hf hdr="0" dt="0"/>
  <p:txStyles>
    <p:title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1.png"/><Relationship Id="rId3" Type="http://schemas.openxmlformats.org/officeDocument/2006/relationships/image" Target="../media/image1.emf"/><Relationship Id="rId7" Type="http://schemas.openxmlformats.org/officeDocument/2006/relationships/image" Target="../media/image17.png"/><Relationship Id="rId12" Type="http://schemas.openxmlformats.org/officeDocument/2006/relationships/image" Target="../media/image40.svg"/><Relationship Id="rId2" Type="http://schemas.openxmlformats.org/officeDocument/2006/relationships/notesSlide" Target="../notesSlides/notesSlide11.xml"/><Relationship Id="rId16" Type="http://schemas.openxmlformats.org/officeDocument/2006/relationships/image" Target="../media/image44.sv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16.png"/><Relationship Id="rId15" Type="http://schemas.openxmlformats.org/officeDocument/2006/relationships/image" Target="../media/image43.png"/><Relationship Id="rId10" Type="http://schemas.openxmlformats.org/officeDocument/2006/relationships/image" Target="../media/image38.emf"/><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47.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emf"/><Relationship Id="rId11" Type="http://schemas.openxmlformats.org/officeDocument/2006/relationships/image" Target="../media/image37.emf"/><Relationship Id="rId5" Type="http://schemas.openxmlformats.org/officeDocument/2006/relationships/image" Target="../media/image50.emf"/><Relationship Id="rId10" Type="http://schemas.microsoft.com/office/2007/relationships/hdphoto" Target="../media/hdphoto6.wdp"/><Relationship Id="rId4" Type="http://schemas.openxmlformats.org/officeDocument/2006/relationships/image" Target="../media/image49.emf"/><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6.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6.emf"/><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porphyria.ca/sites/default/files/2022-10/AHP_Family_Mapping_Tool_CA-EN.pdf" TargetMode="External"/><Relationship Id="rId5" Type="http://schemas.microsoft.com/office/2007/relationships/hdphoto" Target="../media/hdphoto7.wdp"/><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emf"/><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emf"/><Relationship Id="rId5" Type="http://schemas.openxmlformats.org/officeDocument/2006/relationships/image" Target="../media/image16.png"/><Relationship Id="rId10" Type="http://schemas.openxmlformats.org/officeDocument/2006/relationships/image" Target="../media/image18.emf"/><Relationship Id="rId4" Type="http://schemas.openxmlformats.org/officeDocument/2006/relationships/image" Target="../media/image1.emf"/><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1.emf"/><Relationship Id="rId7"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5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57.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jpg"/><Relationship Id="rId7" Type="http://schemas.openxmlformats.org/officeDocument/2006/relationships/hyperlink" Target="http://www.gpac-porphyria.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porphyria.ca/" TargetMode="External"/><Relationship Id="rId11" Type="http://schemas.openxmlformats.org/officeDocument/2006/relationships/hyperlink" Target="https://www.raredisorders.ca/" TargetMode="External"/><Relationship Id="rId5" Type="http://schemas.openxmlformats.org/officeDocument/2006/relationships/image" Target="../media/image1.emf"/><Relationship Id="rId10" Type="http://schemas.openxmlformats.org/officeDocument/2006/relationships/hyperlink" Target="http://canadianassociationforporphyria.ca/" TargetMode="External"/><Relationship Id="rId4" Type="http://schemas.openxmlformats.org/officeDocument/2006/relationships/image" Target="../media/image2.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6.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emf"/><Relationship Id="rId7"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emf"/><Relationship Id="rId11" Type="http://schemas.openxmlformats.org/officeDocument/2006/relationships/image" Target="../media/image35.svg"/><Relationship Id="rId5" Type="http://schemas.openxmlformats.org/officeDocument/2006/relationships/image" Target="../media/image31.emf"/><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33.em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9634"/>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268456" y="324046"/>
            <a:ext cx="11615869" cy="5939188"/>
          </a:xfrm>
          <a:prstGeom prst="rect">
            <a:avLst/>
          </a:prstGeom>
        </p:spPr>
      </p:pic>
      <p:sp>
        <p:nvSpPr>
          <p:cNvPr id="12" name="Rectangle 11">
            <a:extLst>
              <a:ext uri="{FF2B5EF4-FFF2-40B4-BE49-F238E27FC236}">
                <a16:creationId xmlns:a16="http://schemas.microsoft.com/office/drawing/2014/main" id="{2A11F506-AAA9-AE4A-A8E1-960D6FD3FD27}"/>
              </a:ext>
            </a:extLst>
          </p:cNvPr>
          <p:cNvSpPr/>
          <p:nvPr/>
        </p:nvSpPr>
        <p:spPr>
          <a:xfrm>
            <a:off x="4463143" y="1167946"/>
            <a:ext cx="7421182" cy="1620511"/>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639921 w 6673956"/>
              <a:gd name="connsiteY2" fmla="*/ 2278716 h 2278716"/>
              <a:gd name="connsiteX3" fmla="*/ 0 w 6673956"/>
              <a:gd name="connsiteY3" fmla="*/ 2278716 h 2278716"/>
              <a:gd name="connsiteX4" fmla="*/ 0 w 6673956"/>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956" h="2278716">
                <a:moveTo>
                  <a:pt x="0" y="0"/>
                </a:moveTo>
                <a:lnTo>
                  <a:pt x="6673956" y="0"/>
                </a:lnTo>
                <a:lnTo>
                  <a:pt x="6639921" y="2278716"/>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4545288" y="1486635"/>
            <a:ext cx="7256892" cy="954107"/>
          </a:xfrm>
        </p:spPr>
        <p:txBody>
          <a:bodyPr wrap="square" anchor="ctr">
            <a:spAutoFit/>
          </a:bodyPr>
          <a:lstStyle/>
          <a:p>
            <a:pPr>
              <a:lnSpc>
                <a:spcPct val="100000"/>
              </a:lnSpc>
            </a:pPr>
            <a:r>
              <a:rPr lang="en-US" sz="2800" dirty="0">
                <a:solidFill>
                  <a:schemeClr val="bg1"/>
                </a:solidFill>
              </a:rPr>
              <a:t>The Importance of Family Genetic Testing for Acute Hepatic Porphyria (AHP) </a:t>
            </a:r>
          </a:p>
        </p:txBody>
      </p:sp>
      <p:sp>
        <p:nvSpPr>
          <p:cNvPr id="6" name="TextBox 5">
            <a:extLst>
              <a:ext uri="{FF2B5EF4-FFF2-40B4-BE49-F238E27FC236}">
                <a16:creationId xmlns:a16="http://schemas.microsoft.com/office/drawing/2014/main" id="{D15C0234-351B-A04F-9A96-C0B30733CD61}"/>
              </a:ext>
            </a:extLst>
          </p:cNvPr>
          <p:cNvSpPr txBox="1"/>
          <p:nvPr/>
        </p:nvSpPr>
        <p:spPr>
          <a:xfrm>
            <a:off x="9592885" y="6399700"/>
            <a:ext cx="2363980" cy="276999"/>
          </a:xfrm>
          <a:prstGeom prst="rect">
            <a:avLst/>
          </a:prstGeom>
          <a:noFill/>
        </p:spPr>
        <p:txBody>
          <a:bodyPr wrap="none" rtlCol="0">
            <a:spAutoFit/>
          </a:bodyPr>
          <a:lstStyle/>
          <a:p>
            <a:r>
              <a:rPr lang="fr-FR" sz="1200" dirty="0">
                <a:solidFill>
                  <a:srgbClr val="68365E"/>
                </a:solidFill>
              </a:rPr>
              <a:t>AS1-CAN-00105 – </a:t>
            </a:r>
            <a:r>
              <a:rPr lang="fr-FR" sz="1200" dirty="0" err="1">
                <a:solidFill>
                  <a:srgbClr val="68365E"/>
                </a:solidFill>
              </a:rPr>
              <a:t>September</a:t>
            </a:r>
            <a:r>
              <a:rPr lang="fr-FR" sz="1200" dirty="0">
                <a:solidFill>
                  <a:srgbClr val="68365E"/>
                </a:solidFill>
              </a:rPr>
              <a:t> 2022</a:t>
            </a:r>
            <a:endParaRPr lang="en-US" sz="1200" dirty="0">
              <a:solidFill>
                <a:srgbClr val="68365E"/>
              </a:solidFill>
            </a:endParaRPr>
          </a:p>
        </p:txBody>
      </p:sp>
      <p:pic>
        <p:nvPicPr>
          <p:cNvPr id="19" name="Picture 18" descr="Alnylm-25.11.19-Paris-Shoot-72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97"/>
            <a:ext cx="5223736" cy="6858000"/>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4608432" y="6354218"/>
            <a:ext cx="3884268" cy="391517"/>
          </a:xfrm>
          <a:prstGeom prst="rect">
            <a:avLst/>
          </a:prstGeom>
          <a:noFill/>
        </p:spPr>
        <p:txBody>
          <a:bodyPr wrap="none" rtlCol="0">
            <a:spAutoFit/>
          </a:bodyPr>
          <a:lstStyle/>
          <a:p>
            <a:pPr>
              <a:lnSpc>
                <a:spcPct val="80000"/>
              </a:lnSpc>
            </a:pPr>
            <a:r>
              <a:rPr lang="fr-FR" sz="1200" dirty="0">
                <a:solidFill>
                  <a:srgbClr val="68365E"/>
                </a:solidFill>
              </a:rPr>
              <a:t>Isabelle, AHP Patient and Patient </a:t>
            </a:r>
            <a:r>
              <a:rPr lang="en-GB" sz="1200" dirty="0">
                <a:solidFill>
                  <a:srgbClr val="68365E"/>
                </a:solidFill>
              </a:rPr>
              <a:t>Advocate</a:t>
            </a:r>
            <a:r>
              <a:rPr lang="fr-FR" sz="1200" dirty="0">
                <a:solidFill>
                  <a:srgbClr val="68365E"/>
                </a:solidFill>
              </a:rPr>
              <a:t>, AFMAP</a:t>
            </a:r>
          </a:p>
          <a:p>
            <a:pPr>
              <a:lnSpc>
                <a:spcPct val="80000"/>
              </a:lnSpc>
            </a:pPr>
            <a:r>
              <a:rPr lang="fr-FR" sz="1200" dirty="0">
                <a:solidFill>
                  <a:srgbClr val="68365E"/>
                </a:solidFill>
              </a:rPr>
              <a:t>(Association Française des Malades Atteints de Porphyries)</a:t>
            </a:r>
            <a:r>
              <a:rPr lang="en-US" sz="1200" dirty="0">
                <a:solidFill>
                  <a:srgbClr val="68365E"/>
                </a:solidFill>
              </a:rPr>
              <a:t> </a:t>
            </a:r>
          </a:p>
        </p:txBody>
      </p:sp>
      <p:grpSp>
        <p:nvGrpSpPr>
          <p:cNvPr id="24" name="Group 23"/>
          <p:cNvGrpSpPr/>
          <p:nvPr/>
        </p:nvGrpSpPr>
        <p:grpSpPr>
          <a:xfrm rot="1883152" flipH="1">
            <a:off x="4672628" y="5655345"/>
            <a:ext cx="309994" cy="485807"/>
            <a:chOff x="1653118" y="2060096"/>
            <a:chExt cx="309994" cy="485807"/>
          </a:xfrm>
          <a:solidFill>
            <a:srgbClr val="FFFFFF"/>
          </a:solidFill>
        </p:grpSpPr>
        <p:sp>
          <p:nvSpPr>
            <p:cNvPr id="21" name="Oval 20"/>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883152" flipH="1">
            <a:off x="1711536" y="2347312"/>
            <a:ext cx="248427" cy="189708"/>
            <a:chOff x="1792241" y="2060096"/>
            <a:chExt cx="248427" cy="189708"/>
          </a:xfrm>
          <a:solidFill>
            <a:schemeClr val="bg1"/>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9103333" y="3547956"/>
            <a:ext cx="1800493" cy="276999"/>
          </a:xfrm>
          <a:prstGeom prst="rect">
            <a:avLst/>
          </a:prstGeom>
        </p:spPr>
        <p:txBody>
          <a:bodyPr wrap="none">
            <a:spAutoFit/>
          </a:bodyPr>
          <a:lstStyle/>
          <a:p>
            <a:pPr algn="ctr"/>
            <a:r>
              <a:rPr lang="en-US" sz="1200" dirty="0">
                <a:solidFill>
                  <a:schemeClr val="tx2"/>
                </a:solidFill>
              </a:rPr>
              <a:t>Sponsored and funded by </a:t>
            </a:r>
          </a:p>
        </p:txBody>
      </p:sp>
      <p:pic>
        <p:nvPicPr>
          <p:cNvPr id="5" name="Picture 4" descr="logo-08.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09850" y="3847891"/>
            <a:ext cx="2484996" cy="793571"/>
          </a:xfrm>
          <a:prstGeom prst="rect">
            <a:avLst/>
          </a:prstGeom>
        </p:spPr>
      </p:pic>
      <p:sp>
        <p:nvSpPr>
          <p:cNvPr id="30" name="Rectangle 29"/>
          <p:cNvSpPr/>
          <p:nvPr/>
        </p:nvSpPr>
        <p:spPr>
          <a:xfrm>
            <a:off x="5885229" y="4225762"/>
            <a:ext cx="2354235" cy="461665"/>
          </a:xfrm>
          <a:prstGeom prst="rect">
            <a:avLst/>
          </a:prstGeom>
        </p:spPr>
        <p:txBody>
          <a:bodyPr wrap="none">
            <a:spAutoFit/>
          </a:bodyPr>
          <a:lstStyle/>
          <a:p>
            <a:pPr algn="ctr"/>
            <a:r>
              <a:rPr lang="en-US" sz="1200" dirty="0">
                <a:solidFill>
                  <a:schemeClr val="tx2"/>
                </a:solidFill>
              </a:rPr>
              <a:t>www.porphyria.ca</a:t>
            </a:r>
          </a:p>
          <a:p>
            <a:pPr algn="ctr"/>
            <a:r>
              <a:rPr lang="en-US" sz="1200" dirty="0">
                <a:solidFill>
                  <a:schemeClr val="tx2"/>
                </a:solidFill>
              </a:rPr>
              <a:t>Sponsored and funded by Alnylam </a:t>
            </a:r>
          </a:p>
        </p:txBody>
      </p:sp>
      <p:sp>
        <p:nvSpPr>
          <p:cNvPr id="31" name="TextBox 30">
            <a:extLst>
              <a:ext uri="{FF2B5EF4-FFF2-40B4-BE49-F238E27FC236}">
                <a16:creationId xmlns:a16="http://schemas.microsoft.com/office/drawing/2014/main" id="{D15C0234-351B-A04F-9A96-C0B30733CD61}"/>
              </a:ext>
            </a:extLst>
          </p:cNvPr>
          <p:cNvSpPr txBox="1"/>
          <p:nvPr/>
        </p:nvSpPr>
        <p:spPr>
          <a:xfrm>
            <a:off x="5223736" y="5038628"/>
            <a:ext cx="6453726" cy="1031051"/>
          </a:xfrm>
          <a:prstGeom prst="rect">
            <a:avLst/>
          </a:prstGeom>
          <a:noFill/>
        </p:spPr>
        <p:txBody>
          <a:bodyPr wrap="square" rtlCol="0">
            <a:spAutoFit/>
          </a:bodyPr>
          <a:lstStyle/>
          <a:p>
            <a:r>
              <a:rPr lang="en-US" sz="1100" b="1" dirty="0">
                <a:solidFill>
                  <a:srgbClr val="1B9AB2"/>
                </a:solidFill>
              </a:rPr>
              <a:t>Alnylam Pharmaceuticals is responsible for the funding and content of this piece. </a:t>
            </a:r>
          </a:p>
          <a:p>
            <a:r>
              <a:rPr lang="en-US" sz="1000" dirty="0">
                <a:solidFill>
                  <a:srgbClr val="1B9AB2"/>
                </a:solidFill>
              </a:rPr>
              <a:t>This document is intended for the general public with the purpose of health promotion, disease prevention and providing advice to help understand the disease development and to help improve quality of life. Nothing in this piece constitutes individual medical advice. Individuals are advised to consult their physician or other appropriate healthcare professional (HCP) for a correct diagnosis and management of the disease. All illustrations are by Alnylam. Consent received from each patient and caregiver presented in this presentation.</a:t>
            </a:r>
          </a:p>
        </p:txBody>
      </p:sp>
      <p:pic>
        <p:nvPicPr>
          <p:cNvPr id="9" name="Graphic 8">
            <a:extLst>
              <a:ext uri="{FF2B5EF4-FFF2-40B4-BE49-F238E27FC236}">
                <a16:creationId xmlns:a16="http://schemas.microsoft.com/office/drawing/2014/main" id="{791F0D4F-4FB6-A28E-FFC1-B3209BD39F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43121" y="3406137"/>
            <a:ext cx="2838450" cy="895350"/>
          </a:xfrm>
          <a:prstGeom prst="rect">
            <a:avLst/>
          </a:prstGeom>
        </p:spPr>
      </p:pic>
    </p:spTree>
    <p:extLst>
      <p:ext uri="{BB962C8B-B14F-4D97-AF65-F5344CB8AC3E}">
        <p14:creationId xmlns:p14="http://schemas.microsoft.com/office/powerpoint/2010/main" val="112392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en-US" dirty="0"/>
              <a:t>AHP and genetic testing</a:t>
            </a:r>
            <a:endParaRPr lang="en-US" b="0" baseline="30000" dirty="0"/>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712407" cy="365125"/>
          </a:xfrm>
        </p:spPr>
        <p:txBody>
          <a:bodyPr/>
          <a:lstStyle/>
          <a:p>
            <a:pPr lvl="0">
              <a:spcAft>
                <a:spcPts val="300"/>
              </a:spcAft>
              <a:tabLst>
                <a:tab pos="8120063" algn="l"/>
              </a:tabLst>
              <a:defRPr/>
            </a:pPr>
            <a:r>
              <a:rPr lang="de-DE" sz="800" dirty="0">
                <a:solidFill>
                  <a:srgbClr val="E7E6E6">
                    <a:lumMod val="50000"/>
                  </a:srgbClr>
                </a:solidFill>
              </a:rPr>
              <a:t>AHP: Acute Hepatic Porphyria	</a:t>
            </a:r>
            <a:r>
              <a:rPr lang="en-US" sz="800" dirty="0">
                <a:solidFill>
                  <a:srgbClr val="E7E6E6">
                    <a:lumMod val="50000"/>
                  </a:srgbClr>
                </a:solidFill>
              </a:rPr>
              <a:t> </a:t>
            </a:r>
            <a:endParaRPr lang="de-DE" sz="800" dirty="0">
              <a:solidFill>
                <a:srgbClr val="E7E6E6">
                  <a:lumMod val="50000"/>
                </a:srgbClr>
              </a:solidFill>
            </a:endParaRPr>
          </a:p>
          <a:p>
            <a:pPr marL="228600" lvl="0" indent="-228600">
              <a:buFont typeface="+mj-lt"/>
              <a:buAutoNum type="arabicPeriod"/>
              <a:defRPr/>
            </a:pPr>
            <a:r>
              <a:rPr lang="de-DE" sz="800" dirty="0">
                <a:solidFill>
                  <a:srgbClr val="E7E6E6">
                    <a:lumMod val="50000"/>
                  </a:srgbClr>
                </a:solidFill>
              </a:rPr>
              <a:t>Bissell DM &amp; Wang B. J C/,n Transl Hepatol. 2015 Mar,3(1):17-26</a:t>
            </a:r>
            <a:endParaRPr kumimoji="0" lang="en-US" sz="800" b="0" i="0" u="none" strike="noStrike" kern="1200" cap="none" spc="0" normalizeH="0" baseline="0" noProof="0" dirty="0">
              <a:ln>
                <a:noFill/>
              </a:ln>
              <a:solidFill>
                <a:srgbClr val="E7E6E6">
                  <a:lumMod val="50000"/>
                </a:srgbClr>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err="1">
                <a:ln>
                  <a:noFill/>
                </a:ln>
                <a:solidFill>
                  <a:srgbClr val="E7E6E6">
                    <a:lumMod val="50000"/>
                  </a:srgbClr>
                </a:solidFill>
                <a:effectLst/>
                <a:uLnTx/>
                <a:uFillTx/>
                <a:latin typeface="Calibri"/>
                <a:ea typeface="+mn-ea"/>
                <a:cs typeface="+mn-cs"/>
              </a:rPr>
              <a:t>Balwani</a:t>
            </a:r>
            <a:r>
              <a:rPr kumimoji="0" lang="en-US" sz="800" b="0" i="0" u="none" strike="noStrike" kern="1200" cap="none" spc="0" normalizeH="0" baseline="0" noProof="0" dirty="0">
                <a:ln>
                  <a:noFill/>
                </a:ln>
                <a:solidFill>
                  <a:srgbClr val="E7E6E6">
                    <a:lumMod val="50000"/>
                  </a:srgbClr>
                </a:solidFill>
                <a:effectLst/>
                <a:uLnTx/>
                <a:uFillTx/>
                <a:latin typeface="Calibri"/>
                <a:ea typeface="+mn-ea"/>
                <a:cs typeface="+mn-cs"/>
              </a:rPr>
              <a:t> M, Wang B, Anderson KE, et al. Acute hepatic porphyrias: Recommendations for evaluation and long-term management. Hepatology. 2017;66(4):1314-1322. doi:10.1002/hep.29313</a:t>
            </a:r>
          </a:p>
        </p:txBody>
      </p:sp>
      <p:sp>
        <p:nvSpPr>
          <p:cNvPr id="4" name="TextBox 3"/>
          <p:cNvSpPr txBox="1"/>
          <p:nvPr/>
        </p:nvSpPr>
        <p:spPr>
          <a:xfrm>
            <a:off x="6010275" y="2416175"/>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0383" y="598752"/>
            <a:ext cx="4995498" cy="596900"/>
          </a:xfrm>
          <a:prstGeom prst="rect">
            <a:avLst/>
          </a:prstGeom>
        </p:spPr>
      </p:pic>
      <p:sp>
        <p:nvSpPr>
          <p:cNvPr id="26" name="TextBox 25"/>
          <p:cNvSpPr txBox="1"/>
          <p:nvPr/>
        </p:nvSpPr>
        <p:spPr>
          <a:xfrm>
            <a:off x="6010275" y="2527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2CBDA73-FAB9-3E40-B6E6-FE4DADD482A6}"/>
              </a:ext>
            </a:extLst>
          </p:cNvPr>
          <p:cNvSpPr txBox="1"/>
          <p:nvPr/>
        </p:nvSpPr>
        <p:spPr>
          <a:xfrm>
            <a:off x="5045880" y="1949863"/>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9AB2"/>
                </a:solidFill>
                <a:effectLst/>
                <a:uLnTx/>
                <a:uFillTx/>
                <a:latin typeface="Calibri"/>
                <a:ea typeface="+mn-ea"/>
                <a:cs typeface="+mn-cs"/>
              </a:rPr>
              <a:t>Genetic Test</a:t>
            </a:r>
          </a:p>
        </p:txBody>
      </p:sp>
      <p:sp>
        <p:nvSpPr>
          <p:cNvPr id="28" name="Oval 27"/>
          <p:cNvSpPr/>
          <p:nvPr/>
        </p:nvSpPr>
        <p:spPr>
          <a:xfrm>
            <a:off x="685968" y="2146300"/>
            <a:ext cx="2955957" cy="295595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9AB2"/>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2CBDA73-FAB9-3E40-B6E6-FE4DADD482A6}"/>
              </a:ext>
            </a:extLst>
          </p:cNvPr>
          <p:cNvSpPr txBox="1"/>
          <p:nvPr/>
        </p:nvSpPr>
        <p:spPr>
          <a:xfrm>
            <a:off x="5049916" y="2614014"/>
            <a:ext cx="6178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A0A0A"/>
                </a:solidFill>
                <a:effectLst/>
                <a:uLnTx/>
                <a:uFillTx/>
                <a:latin typeface="Calibri"/>
                <a:ea typeface="+mn-ea"/>
                <a:cs typeface="+mn-cs"/>
              </a:rPr>
              <a:t>Tests blood or saliva for an AHP gene change</a:t>
            </a:r>
            <a:r>
              <a:rPr kumimoji="0" lang="en-US" sz="2000" b="0" i="0" u="none" strike="noStrike" kern="1200" cap="none" spc="0" normalizeH="0" baseline="30000" noProof="0" dirty="0">
                <a:ln>
                  <a:noFill/>
                </a:ln>
                <a:solidFill>
                  <a:srgbClr val="0A0A0A"/>
                </a:solidFill>
                <a:effectLst/>
                <a:uLnTx/>
                <a:uFillTx/>
                <a:latin typeface="Calibri"/>
                <a:ea typeface="+mn-ea"/>
                <a:cs typeface="+mn-cs"/>
              </a:rPr>
              <a:t>1</a:t>
            </a:r>
          </a:p>
        </p:txBody>
      </p:sp>
      <p:sp>
        <p:nvSpPr>
          <p:cNvPr id="31" name="Rectangle 11">
            <a:extLst>
              <a:ext uri="{FF2B5EF4-FFF2-40B4-BE49-F238E27FC236}">
                <a16:creationId xmlns:a16="http://schemas.microsoft.com/office/drawing/2014/main" id="{2A11F506-AAA9-AE4A-A8E1-960D6FD3FD27}"/>
              </a:ext>
            </a:extLst>
          </p:cNvPr>
          <p:cNvSpPr/>
          <p:nvPr/>
        </p:nvSpPr>
        <p:spPr>
          <a:xfrm>
            <a:off x="5139876" y="4150533"/>
            <a:ext cx="6575874" cy="865967"/>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20000"/>
                  <a:lumOff val="80000"/>
                </a:scheme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2CBDA73-FAB9-3E40-B6E6-FE4DADD482A6}"/>
              </a:ext>
            </a:extLst>
          </p:cNvPr>
          <p:cNvSpPr txBox="1"/>
          <p:nvPr/>
        </p:nvSpPr>
        <p:spPr>
          <a:xfrm>
            <a:off x="5330376" y="4318614"/>
            <a:ext cx="5894629" cy="400110"/>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srgbClr val="0A0A0A"/>
                </a:solidFill>
                <a:effectLst/>
                <a:uLnTx/>
                <a:uFillTx/>
                <a:latin typeface="Calibri"/>
                <a:ea typeface="+mn-ea"/>
                <a:cs typeface="+mn-cs"/>
              </a:rPr>
              <a:t>Can help inform who may be at risk of AHP symptoms</a:t>
            </a:r>
            <a:r>
              <a:rPr lang="en-US" sz="2000" baseline="30000" dirty="0">
                <a:solidFill>
                  <a:srgbClr val="0A0A0A"/>
                </a:solidFill>
              </a:rPr>
              <a:t>2</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D2CBDA73-FAB9-3E40-B6E6-FE4DADD482A6}"/>
              </a:ext>
            </a:extLst>
          </p:cNvPr>
          <p:cNvSpPr txBox="1"/>
          <p:nvPr/>
        </p:nvSpPr>
        <p:spPr>
          <a:xfrm>
            <a:off x="5049916" y="3126804"/>
            <a:ext cx="6178999"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A0A0A"/>
                </a:solidFill>
                <a:latin typeface="Calibri"/>
              </a:rPr>
              <a:t>Can be u</a:t>
            </a:r>
            <a:r>
              <a:rPr kumimoji="0" lang="en-US" sz="2000" b="0" i="0" u="none" strike="noStrike" kern="1200" cap="none" spc="0" normalizeH="0" baseline="0" noProof="0" dirty="0">
                <a:ln>
                  <a:noFill/>
                </a:ln>
                <a:solidFill>
                  <a:srgbClr val="0A0A0A"/>
                </a:solidFill>
                <a:effectLst/>
                <a:uLnTx/>
                <a:uFillTx/>
                <a:latin typeface="Calibri"/>
                <a:ea typeface="+mn-ea"/>
                <a:cs typeface="+mn-cs"/>
              </a:rPr>
              <a:t>sed to confirm diagnosis </a:t>
            </a:r>
            <a:r>
              <a:rPr lang="en-US" sz="2000" dirty="0">
                <a:solidFill>
                  <a:srgbClr val="0A0A0A"/>
                </a:solidFill>
                <a:latin typeface="Calibri"/>
              </a:rPr>
              <a:t>and</a:t>
            </a:r>
            <a:r>
              <a:rPr kumimoji="0" lang="en-US" sz="2000" b="0" i="0" u="none" strike="noStrike" kern="1200" cap="none" spc="0" normalizeH="0" baseline="0" noProof="0" dirty="0">
                <a:ln>
                  <a:noFill/>
                </a:ln>
                <a:solidFill>
                  <a:srgbClr val="0A0A0A"/>
                </a:solidFill>
                <a:effectLst/>
                <a:uLnTx/>
                <a:uFillTx/>
                <a:latin typeface="Calibri"/>
                <a:ea typeface="+mn-ea"/>
                <a:cs typeface="+mn-cs"/>
              </a:rPr>
              <a:t> determine the specific type of AHP</a:t>
            </a:r>
            <a:r>
              <a:rPr kumimoji="0" lang="en-US" sz="2000" b="0" i="0" u="none" strike="noStrike" kern="1200" cap="none" spc="0" normalizeH="0" baseline="30000" noProof="0" dirty="0">
                <a:ln>
                  <a:noFill/>
                </a:ln>
                <a:solidFill>
                  <a:srgbClr val="0A0A0A"/>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1036912" y="1799468"/>
            <a:ext cx="3398039" cy="3398039"/>
          </a:xfrm>
          <a:prstGeom prst="rect">
            <a:avLst/>
          </a:prstGeom>
        </p:spPr>
      </p:pic>
    </p:spTree>
    <p:extLst>
      <p:ext uri="{BB962C8B-B14F-4D97-AF65-F5344CB8AC3E}">
        <p14:creationId xmlns:p14="http://schemas.microsoft.com/office/powerpoint/2010/main" val="425964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57" y="1511193"/>
            <a:ext cx="11615869" cy="4013200"/>
          </a:xfrm>
          <a:prstGeom prst="rect">
            <a:avLst/>
          </a:prstGeom>
        </p:spPr>
      </p:pic>
      <p:sp>
        <p:nvSpPr>
          <p:cNvPr id="13" name="Title 12"/>
          <p:cNvSpPr>
            <a:spLocks noGrp="1"/>
          </p:cNvSpPr>
          <p:nvPr>
            <p:ph type="title"/>
          </p:nvPr>
        </p:nvSpPr>
        <p:spPr/>
        <p:txBody>
          <a:bodyPr>
            <a:normAutofit/>
          </a:bodyPr>
          <a:lstStyle/>
          <a:p>
            <a:r>
              <a:rPr lang="en-US" dirty="0"/>
              <a:t>Why is having a diagnosis helpful?</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11</a:t>
            </a:fld>
            <a:endParaRPr lang="en-US" dirty="0"/>
          </a:p>
        </p:txBody>
      </p:sp>
      <p:sp>
        <p:nvSpPr>
          <p:cNvPr id="19" name="Footer Placeholder 6"/>
          <p:cNvSpPr>
            <a:spLocks noGrp="1"/>
          </p:cNvSpPr>
          <p:nvPr>
            <p:ph type="ftr" sz="quarter" idx="11"/>
          </p:nvPr>
        </p:nvSpPr>
        <p:spPr>
          <a:xfrm>
            <a:off x="479592" y="6400147"/>
            <a:ext cx="11712407" cy="365125"/>
          </a:xfrm>
        </p:spPr>
        <p:txBody>
          <a:bodyPr/>
          <a:lstStyle/>
          <a:p>
            <a:pPr>
              <a:tabLst>
                <a:tab pos="8120063" algn="l"/>
              </a:tabLst>
            </a:pPr>
            <a:r>
              <a:rPr lang="en-US" sz="800" dirty="0">
                <a:solidFill>
                  <a:schemeClr val="tx1">
                    <a:lumMod val="50000"/>
                    <a:lumOff val="50000"/>
                  </a:schemeClr>
                </a:solidFill>
              </a:rPr>
              <a:t>	 </a:t>
            </a:r>
          </a:p>
          <a:p>
            <a:pPr marL="228600" indent="-228600">
              <a:buFont typeface="+mj-lt"/>
              <a:buAutoNum type="arabicPeriod"/>
            </a:pPr>
            <a:r>
              <a:rPr lang="en-US" sz="800" dirty="0" err="1">
                <a:solidFill>
                  <a:schemeClr val="tx1">
                    <a:lumMod val="50000"/>
                    <a:lumOff val="50000"/>
                  </a:schemeClr>
                </a:solidFill>
              </a:rPr>
              <a:t>Balwani</a:t>
            </a:r>
            <a:r>
              <a:rPr lang="en-US" sz="800" dirty="0">
                <a:solidFill>
                  <a:schemeClr val="tx1">
                    <a:lumMod val="50000"/>
                    <a:lumOff val="50000"/>
                  </a:schemeClr>
                </a:solidFill>
              </a:rPr>
              <a:t> M, Wang B, Anderson KE, et al. Acute hepatic </a:t>
            </a:r>
            <a:r>
              <a:rPr lang="en-US" sz="800" dirty="0" err="1">
                <a:solidFill>
                  <a:schemeClr val="tx1">
                    <a:lumMod val="50000"/>
                    <a:lumOff val="50000"/>
                  </a:schemeClr>
                </a:solidFill>
              </a:rPr>
              <a:t>porphyrias</a:t>
            </a:r>
            <a:r>
              <a:rPr lang="en-US" sz="800" dirty="0">
                <a:solidFill>
                  <a:schemeClr val="tx1">
                    <a:lumMod val="50000"/>
                    <a:lumOff val="50000"/>
                  </a:schemeClr>
                </a:solidFill>
              </a:rPr>
              <a:t>: Recommendations for evaluation and long-term management. Hepatology. 2017;66(4):1314-1322. doi:10.1002/hep.29313</a:t>
            </a:r>
          </a:p>
          <a:p>
            <a:pPr marL="228600" indent="-228600">
              <a:buFont typeface="+mj-lt"/>
              <a:buAutoNum type="arabicPeriod"/>
            </a:pPr>
            <a:r>
              <a:rPr lang="en-US" sz="800" dirty="0">
                <a:solidFill>
                  <a:schemeClr val="tx1">
                    <a:lumMod val="50000"/>
                    <a:lumOff val="50000"/>
                  </a:schemeClr>
                </a:solidFill>
              </a:rPr>
              <a:t>Anderson KE, Bloomer JR, </a:t>
            </a:r>
            <a:r>
              <a:rPr lang="en-US" sz="800" dirty="0" err="1">
                <a:solidFill>
                  <a:schemeClr val="tx1">
                    <a:lumMod val="50000"/>
                    <a:lumOff val="50000"/>
                  </a:schemeClr>
                </a:solidFill>
              </a:rPr>
              <a:t>Bonkovsky</a:t>
            </a:r>
            <a:r>
              <a:rPr lang="en-US" sz="800" dirty="0">
                <a:solidFill>
                  <a:schemeClr val="tx1">
                    <a:lumMod val="50000"/>
                    <a:lumOff val="50000"/>
                  </a:schemeClr>
                </a:solidFill>
              </a:rPr>
              <a:t> HL, et al. Recommendations for the diagnosis and treatment of the acute </a:t>
            </a:r>
            <a:r>
              <a:rPr lang="en-US" sz="800" dirty="0" err="1">
                <a:solidFill>
                  <a:schemeClr val="tx1">
                    <a:lumMod val="50000"/>
                    <a:lumOff val="50000"/>
                  </a:schemeClr>
                </a:solidFill>
              </a:rPr>
              <a:t>porphyrias</a:t>
            </a:r>
            <a:r>
              <a:rPr lang="en-US" sz="800" dirty="0">
                <a:solidFill>
                  <a:schemeClr val="tx1">
                    <a:lumMod val="50000"/>
                    <a:lumOff val="50000"/>
                  </a:schemeClr>
                </a:solidFill>
              </a:rPr>
              <a:t> [published correction appears in Ann Intern Med. 2005 Aug 16;143(4):316].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7" y="513692"/>
            <a:ext cx="6950022" cy="596900"/>
          </a:xfrm>
          <a:prstGeom prst="rect">
            <a:avLst/>
          </a:prstGeom>
        </p:spPr>
      </p:pic>
      <p:sp>
        <p:nvSpPr>
          <p:cNvPr id="4" name="TextBox 3"/>
          <p:cNvSpPr txBox="1"/>
          <p:nvPr/>
        </p:nvSpPr>
        <p:spPr>
          <a:xfrm>
            <a:off x="6248400" y="1447693"/>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21436" y="1730268"/>
            <a:ext cx="11062564" cy="3618373"/>
            <a:chOff x="263291" y="2587623"/>
            <a:chExt cx="11673924" cy="2667002"/>
          </a:xfrm>
        </p:grpSpPr>
        <p:pic>
          <p:nvPicPr>
            <p:cNvPr id="12" name="Picture 11"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14" name="Picture 13"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15" name="Picture 1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6" name="TextBox 15">
            <a:extLst>
              <a:ext uri="{FF2B5EF4-FFF2-40B4-BE49-F238E27FC236}">
                <a16:creationId xmlns:a16="http://schemas.microsoft.com/office/drawing/2014/main" id="{D2CBDA73-FAB9-3E40-B6E6-FE4DADD482A6}"/>
              </a:ext>
            </a:extLst>
          </p:cNvPr>
          <p:cNvSpPr txBox="1"/>
          <p:nvPr/>
        </p:nvSpPr>
        <p:spPr>
          <a:xfrm>
            <a:off x="841374" y="3441932"/>
            <a:ext cx="3254375" cy="1107996"/>
          </a:xfrm>
          <a:prstGeom prst="rect">
            <a:avLst/>
          </a:prstGeom>
          <a:noFill/>
        </p:spPr>
        <p:txBody>
          <a:bodyPr wrap="square" rtlCol="0">
            <a:spAutoFit/>
          </a:bodyPr>
          <a:lstStyle/>
          <a:p>
            <a:pPr marL="0" lvl="1" algn="ctr"/>
            <a:r>
              <a:rPr lang="en-US" sz="2200" dirty="0"/>
              <a:t>Having a diagnosis can help you identify and avoid triggers.</a:t>
            </a:r>
            <a:r>
              <a:rPr lang="en-US" sz="2200" baseline="30000" dirty="0"/>
              <a:t>1</a:t>
            </a:r>
          </a:p>
        </p:txBody>
      </p:sp>
      <p:sp>
        <p:nvSpPr>
          <p:cNvPr id="17" name="TextBox 16">
            <a:extLst>
              <a:ext uri="{FF2B5EF4-FFF2-40B4-BE49-F238E27FC236}">
                <a16:creationId xmlns:a16="http://schemas.microsoft.com/office/drawing/2014/main" id="{D2CBDA73-FAB9-3E40-B6E6-FE4DADD482A6}"/>
              </a:ext>
            </a:extLst>
          </p:cNvPr>
          <p:cNvSpPr txBox="1"/>
          <p:nvPr/>
        </p:nvSpPr>
        <p:spPr>
          <a:xfrm>
            <a:off x="4560509" y="3441932"/>
            <a:ext cx="3173790" cy="1446550"/>
          </a:xfrm>
          <a:prstGeom prst="rect">
            <a:avLst/>
          </a:prstGeom>
          <a:noFill/>
        </p:spPr>
        <p:txBody>
          <a:bodyPr wrap="square" rtlCol="0">
            <a:spAutoFit/>
          </a:bodyPr>
          <a:lstStyle/>
          <a:p>
            <a:pPr marL="0" lvl="1" algn="ctr"/>
            <a:r>
              <a:rPr lang="en-US" sz="2200" dirty="0"/>
              <a:t>It can help you receive timely and appropriate treatment for symptoms, if they develop.</a:t>
            </a:r>
            <a:r>
              <a:rPr lang="en-US" sz="2200" baseline="30000" dirty="0"/>
              <a:t>1</a:t>
            </a:r>
          </a:p>
        </p:txBody>
      </p:sp>
      <p:sp>
        <p:nvSpPr>
          <p:cNvPr id="18" name="TextBox 17">
            <a:extLst>
              <a:ext uri="{FF2B5EF4-FFF2-40B4-BE49-F238E27FC236}">
                <a16:creationId xmlns:a16="http://schemas.microsoft.com/office/drawing/2014/main" id="{D2CBDA73-FAB9-3E40-B6E6-FE4DADD482A6}"/>
              </a:ext>
            </a:extLst>
          </p:cNvPr>
          <p:cNvSpPr txBox="1"/>
          <p:nvPr/>
        </p:nvSpPr>
        <p:spPr>
          <a:xfrm>
            <a:off x="8350251" y="3441932"/>
            <a:ext cx="2984499" cy="1446550"/>
          </a:xfrm>
          <a:prstGeom prst="rect">
            <a:avLst/>
          </a:prstGeom>
          <a:noFill/>
        </p:spPr>
        <p:txBody>
          <a:bodyPr wrap="square" rtlCol="0">
            <a:spAutoFit/>
          </a:bodyPr>
          <a:lstStyle/>
          <a:p>
            <a:pPr marL="0" lvl="1" algn="ctr"/>
            <a:r>
              <a:rPr lang="en-US" sz="2200" dirty="0"/>
              <a:t>It enables you to inform </a:t>
            </a:r>
          </a:p>
          <a:p>
            <a:pPr marL="0" lvl="1" algn="ctr"/>
            <a:r>
              <a:rPr lang="en-US" sz="2200" dirty="0"/>
              <a:t>family members and </a:t>
            </a:r>
          </a:p>
          <a:p>
            <a:pPr marL="0" lvl="1" algn="ctr"/>
            <a:r>
              <a:rPr lang="en-US" sz="2200" dirty="0"/>
              <a:t>to encourage them to </a:t>
            </a:r>
          </a:p>
          <a:p>
            <a:pPr marL="0" lvl="1" algn="ctr"/>
            <a:r>
              <a:rPr lang="en-US" sz="2200" dirty="0"/>
              <a:t>have genetic testing.</a:t>
            </a:r>
            <a:r>
              <a:rPr lang="en-US" sz="2200" baseline="30000" dirty="0"/>
              <a:t>2</a:t>
            </a:r>
          </a:p>
        </p:txBody>
      </p:sp>
      <p:sp>
        <p:nvSpPr>
          <p:cNvPr id="5" name="Oval 4"/>
          <p:cNvSpPr/>
          <p:nvPr/>
        </p:nvSpPr>
        <p:spPr>
          <a:xfrm>
            <a:off x="54225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9026155"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8030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0"/>
          <a:stretch>
            <a:fillRect/>
          </a:stretch>
        </p:blipFill>
        <p:spPr>
          <a:xfrm>
            <a:off x="9207500" y="2134864"/>
            <a:ext cx="1270000" cy="1270000"/>
          </a:xfrm>
          <a:prstGeom prst="rect">
            <a:avLst/>
          </a:prstGeom>
        </p:spPr>
      </p:pic>
      <p:pic>
        <p:nvPicPr>
          <p:cNvPr id="20" name="Graphic 19" descr="Bubbles">
            <a:extLst>
              <a:ext uri="{FF2B5EF4-FFF2-40B4-BE49-F238E27FC236}">
                <a16:creationId xmlns:a16="http://schemas.microsoft.com/office/drawing/2014/main" id="{E9BA861A-308C-471E-8BCD-180A0EA8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5541" y="2187230"/>
            <a:ext cx="1005840" cy="1005840"/>
          </a:xfrm>
          <a:prstGeom prst="rect">
            <a:avLst/>
          </a:prstGeom>
        </p:spPr>
      </p:pic>
      <p:pic>
        <p:nvPicPr>
          <p:cNvPr id="26" name="Graphic 25" descr="Lightning bolt">
            <a:extLst>
              <a:ext uri="{FF2B5EF4-FFF2-40B4-BE49-F238E27FC236}">
                <a16:creationId xmlns:a16="http://schemas.microsoft.com/office/drawing/2014/main" id="{9DE37446-9912-4EEA-A66C-6E746B2F4A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0216" y="2078694"/>
            <a:ext cx="602498" cy="602498"/>
          </a:xfrm>
          <a:prstGeom prst="rect">
            <a:avLst/>
          </a:prstGeom>
        </p:spPr>
      </p:pic>
      <p:pic>
        <p:nvPicPr>
          <p:cNvPr id="28" name="Graphic 27" descr="Heartbeat">
            <a:extLst>
              <a:ext uri="{FF2B5EF4-FFF2-40B4-BE49-F238E27FC236}">
                <a16:creationId xmlns:a16="http://schemas.microsoft.com/office/drawing/2014/main" id="{F24C237E-8971-4035-887C-11F1726D2B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6711" y="2217624"/>
            <a:ext cx="1048556" cy="1048556"/>
          </a:xfrm>
          <a:prstGeom prst="rect">
            <a:avLst/>
          </a:prstGeom>
        </p:spPr>
      </p:pic>
    </p:spTree>
    <p:extLst>
      <p:ext uri="{BB962C8B-B14F-4D97-AF65-F5344CB8AC3E}">
        <p14:creationId xmlns:p14="http://schemas.microsoft.com/office/powerpoint/2010/main" val="195358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4" y="1349374"/>
            <a:ext cx="11615869" cy="4587876"/>
          </a:xfrm>
          <a:prstGeom prst="rect">
            <a:avLst/>
          </a:prstGeom>
        </p:spPr>
      </p:pic>
      <p:sp>
        <p:nvSpPr>
          <p:cNvPr id="13" name="Title 12"/>
          <p:cNvSpPr>
            <a:spLocks noGrp="1"/>
          </p:cNvSpPr>
          <p:nvPr>
            <p:ph type="title"/>
          </p:nvPr>
        </p:nvSpPr>
        <p:spPr/>
        <p:txBody>
          <a:bodyPr>
            <a:normAutofit/>
          </a:bodyPr>
          <a:lstStyle/>
          <a:p>
            <a:r>
              <a:rPr lang="en-US" dirty="0"/>
              <a:t>Genetic testing: If I'd only known sooner...</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12</a:t>
            </a:fld>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378129" y="5088098"/>
            <a:ext cx="5448122" cy="646331"/>
          </a:xfrm>
          <a:prstGeom prst="rect">
            <a:avLst/>
          </a:prstGeom>
          <a:noFill/>
        </p:spPr>
        <p:txBody>
          <a:bodyPr wrap="square" rtlCol="0">
            <a:spAutoFit/>
          </a:bodyPr>
          <a:lstStyle/>
          <a:p>
            <a:pPr algn="r"/>
            <a:r>
              <a:rPr lang="en-US" dirty="0">
                <a:solidFill>
                  <a:srgbClr val="2F7660"/>
                </a:solidFill>
              </a:rPr>
              <a:t>– Alicia, AHP Patient and BPA Volunteer</a:t>
            </a:r>
          </a:p>
          <a:p>
            <a:pPr algn="r"/>
            <a:r>
              <a:rPr lang="fr-FR" dirty="0">
                <a:solidFill>
                  <a:srgbClr val="2F7660"/>
                </a:solidFill>
              </a:rPr>
              <a:t>(British </a:t>
            </a:r>
            <a:r>
              <a:rPr lang="fr-FR" dirty="0" err="1">
                <a:solidFill>
                  <a:srgbClr val="2F7660"/>
                </a:solidFill>
              </a:rPr>
              <a:t>Porphyria</a:t>
            </a:r>
            <a:r>
              <a:rPr lang="fr-FR" dirty="0">
                <a:solidFill>
                  <a:srgbClr val="2F7660"/>
                </a:solidFill>
              </a:rPr>
              <a:t> Association)</a:t>
            </a:r>
            <a:endParaRPr lang="en-US" dirty="0">
              <a:solidFill>
                <a:srgbClr val="2F7660"/>
              </a:solidFill>
            </a:endParaRPr>
          </a:p>
        </p:txBody>
      </p:sp>
      <p:pic>
        <p:nvPicPr>
          <p:cNvPr id="8" name="Picture 7">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98752"/>
            <a:ext cx="8249879" cy="596900"/>
          </a:xfrm>
          <a:prstGeom prst="rect">
            <a:avLst/>
          </a:prstGeom>
        </p:spPr>
      </p:pic>
      <p:pic>
        <p:nvPicPr>
          <p:cNvPr id="10" name="Picture 9" descr="Alicia.pn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1" name="Group 10"/>
          <p:cNvGrpSpPr/>
          <p:nvPr/>
        </p:nvGrpSpPr>
        <p:grpSpPr>
          <a:xfrm rot="15560951" flipH="1">
            <a:off x="7762229" y="2270233"/>
            <a:ext cx="309994" cy="485807"/>
            <a:chOff x="1653118" y="2060096"/>
            <a:chExt cx="309994" cy="485807"/>
          </a:xfrm>
          <a:solidFill>
            <a:schemeClr val="accent2">
              <a:lumMod val="75000"/>
            </a:schemeClr>
          </a:solidFill>
        </p:grpSpPr>
        <p:sp>
          <p:nvSpPr>
            <p:cNvPr id="12" name="Oval 1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00000" flipH="1">
            <a:off x="10664668" y="5445686"/>
            <a:ext cx="248427" cy="189708"/>
            <a:chOff x="1792241" y="2060096"/>
            <a:chExt cx="248427" cy="189708"/>
          </a:xfrm>
          <a:solidFill>
            <a:srgbClr val="47B290"/>
          </a:solidFill>
        </p:grpSpPr>
        <p:sp>
          <p:nvSpPr>
            <p:cNvPr id="17" name="Oval 16"/>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7"/>
          <a:stretch>
            <a:fillRect/>
          </a:stretch>
        </p:blipFill>
        <p:spPr>
          <a:xfrm>
            <a:off x="835574" y="1717078"/>
            <a:ext cx="830304" cy="830304"/>
          </a:xfrm>
          <a:prstGeom prst="rect">
            <a:avLst/>
          </a:prstGeom>
        </p:spPr>
      </p:pic>
      <p:sp>
        <p:nvSpPr>
          <p:cNvPr id="24" name="TextBox 23">
            <a:extLst>
              <a:ext uri="{FF2B5EF4-FFF2-40B4-BE49-F238E27FC236}">
                <a16:creationId xmlns:a16="http://schemas.microsoft.com/office/drawing/2014/main" id="{D2CBDA73-FAB9-3E40-B6E6-FE4DADD482A6}"/>
              </a:ext>
            </a:extLst>
          </p:cNvPr>
          <p:cNvSpPr txBox="1"/>
          <p:nvPr/>
        </p:nvSpPr>
        <p:spPr>
          <a:xfrm>
            <a:off x="1161527" y="1909804"/>
            <a:ext cx="5664724" cy="2862322"/>
          </a:xfrm>
          <a:prstGeom prst="rect">
            <a:avLst/>
          </a:prstGeom>
          <a:noFill/>
        </p:spPr>
        <p:txBody>
          <a:bodyPr wrap="square" rtlCol="0">
            <a:spAutoFit/>
          </a:bodyPr>
          <a:lstStyle/>
          <a:p>
            <a:r>
              <a:rPr lang="en-US" sz="3600" dirty="0">
                <a:solidFill>
                  <a:schemeClr val="accent2">
                    <a:lumMod val="50000"/>
                  </a:schemeClr>
                </a:solidFill>
              </a:rPr>
              <a:t>If it had been clear that I </a:t>
            </a:r>
          </a:p>
          <a:p>
            <a:r>
              <a:rPr lang="en-US" sz="3600" dirty="0">
                <a:solidFill>
                  <a:schemeClr val="accent2">
                    <a:lumMod val="50000"/>
                  </a:schemeClr>
                </a:solidFill>
              </a:rPr>
              <a:t>had a genetic </a:t>
            </a:r>
            <a:r>
              <a:rPr lang="en-US" sz="3600" dirty="0">
                <a:solidFill>
                  <a:srgbClr val="2F7660"/>
                </a:solidFill>
              </a:rPr>
              <a:t>predisposition</a:t>
            </a:r>
            <a:r>
              <a:rPr lang="en-US" sz="3600" dirty="0">
                <a:solidFill>
                  <a:schemeClr val="accent2">
                    <a:lumMod val="50000"/>
                  </a:schemeClr>
                </a:solidFill>
              </a:rPr>
              <a:t> to porphyria, I might have avoided the medication </a:t>
            </a:r>
          </a:p>
          <a:p>
            <a:r>
              <a:rPr lang="en-US" sz="3600" dirty="0">
                <a:solidFill>
                  <a:schemeClr val="accent2">
                    <a:lumMod val="50000"/>
                  </a:schemeClr>
                </a:solidFill>
              </a:rPr>
              <a:t>that caused the first attack…</a:t>
            </a:r>
          </a:p>
        </p:txBody>
      </p:sp>
      <p:sp>
        <p:nvSpPr>
          <p:cNvPr id="19" name="Footer Placeholder 6">
            <a:extLst>
              <a:ext uri="{FF2B5EF4-FFF2-40B4-BE49-F238E27FC236}">
                <a16:creationId xmlns:a16="http://schemas.microsoft.com/office/drawing/2014/main" id="{53045CD9-AC57-4A00-B3D9-9E7D1069B1BD}"/>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42596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789841-BA58-D243-8046-AFCE18504FC3}"/>
              </a:ext>
            </a:extLst>
          </p:cNvPr>
          <p:cNvPicPr>
            <a:picLocks noChangeAspect="1"/>
          </p:cNvPicPr>
          <p:nvPr/>
        </p:nvPicPr>
        <p:blipFill>
          <a:blip r:embed="rId3">
            <a:alphaModFix amt="51000"/>
            <a:duotone>
              <a:prstClr val="black"/>
              <a:schemeClr val="tx2">
                <a:tint val="45000"/>
                <a:satMod val="400000"/>
              </a:schemeClr>
            </a:duotone>
          </a:blip>
          <a:stretch>
            <a:fillRect/>
          </a:stretch>
        </p:blipFill>
        <p:spPr>
          <a:xfrm>
            <a:off x="842972" y="3794126"/>
            <a:ext cx="10506057" cy="2140340"/>
          </a:xfrm>
          <a:prstGeom prst="rect">
            <a:avLst/>
          </a:prstGeom>
        </p:spPr>
      </p:pic>
      <p:pic>
        <p:nvPicPr>
          <p:cNvPr id="30" name="Picture 29">
            <a:extLst>
              <a:ext uri="{FF2B5EF4-FFF2-40B4-BE49-F238E27FC236}">
                <a16:creationId xmlns:a16="http://schemas.microsoft.com/office/drawing/2014/main" id="{1B789841-BA58-D243-8046-AFCE18504FC3}"/>
              </a:ext>
            </a:extLst>
          </p:cNvPr>
          <p:cNvPicPr>
            <a:picLocks noChangeAspect="1"/>
          </p:cNvPicPr>
          <p:nvPr/>
        </p:nvPicPr>
        <p:blipFill>
          <a:blip r:embed="rId3">
            <a:alphaModFix amt="54000"/>
            <a:duotone>
              <a:prstClr val="black"/>
              <a:schemeClr val="tx2">
                <a:tint val="45000"/>
                <a:satMod val="400000"/>
              </a:schemeClr>
            </a:duotone>
          </a:blip>
          <a:stretch>
            <a:fillRect/>
          </a:stretch>
        </p:blipFill>
        <p:spPr>
          <a:xfrm rot="10800000">
            <a:off x="842972" y="1352160"/>
            <a:ext cx="10506057" cy="2140340"/>
          </a:xfrm>
          <a:prstGeom prst="rect">
            <a:avLst/>
          </a:prstGeom>
        </p:spPr>
      </p:pic>
      <p:sp>
        <p:nvSpPr>
          <p:cNvPr id="13" name="Title 12"/>
          <p:cNvSpPr>
            <a:spLocks noGrp="1"/>
          </p:cNvSpPr>
          <p:nvPr>
            <p:ph type="title"/>
          </p:nvPr>
        </p:nvSpPr>
        <p:spPr/>
        <p:txBody>
          <a:bodyPr>
            <a:normAutofit/>
          </a:bodyPr>
          <a:lstStyle/>
          <a:p>
            <a:pPr>
              <a:tabLst>
                <a:tab pos="5822950" algn="l"/>
              </a:tabLst>
            </a:pPr>
            <a:r>
              <a:rPr lang="en-US" dirty="0"/>
              <a:t>Who should consider genetic testing?</a:t>
            </a:r>
            <a:r>
              <a:rPr lang="en-US" b="0" baseline="30000" dirty="0"/>
              <a:t>1</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13</a:t>
            </a:fld>
            <a:endParaRPr lang="en-US" dirty="0"/>
          </a:p>
        </p:txBody>
      </p:sp>
      <p:sp>
        <p:nvSpPr>
          <p:cNvPr id="19" name="Footer Placeholder 6"/>
          <p:cNvSpPr>
            <a:spLocks noGrp="1"/>
          </p:cNvSpPr>
          <p:nvPr>
            <p:ph type="ftr" sz="quarter" idx="11"/>
          </p:nvPr>
        </p:nvSpPr>
        <p:spPr>
          <a:xfrm>
            <a:off x="479592" y="6400147"/>
            <a:ext cx="11553372" cy="365125"/>
          </a:xfrm>
        </p:spPr>
        <p:txBody>
          <a:bodyPr/>
          <a:lstStyle/>
          <a:p>
            <a:pPr>
              <a:spcAft>
                <a:spcPts val="300"/>
              </a:spcAft>
              <a:tabLst>
                <a:tab pos="8120063" algn="l"/>
              </a:tabLst>
            </a:pPr>
            <a:r>
              <a:rPr lang="en-US" sz="800" dirty="0">
                <a:solidFill>
                  <a:schemeClr val="bg2">
                    <a:lumMod val="50000"/>
                  </a:schemeClr>
                </a:solidFill>
              </a:rPr>
              <a:t> AHP: Acute Hepatic Porphyria	 </a:t>
            </a:r>
          </a:p>
          <a:p>
            <a:pPr marL="228600" indent="-228600">
              <a:buFont typeface="+mj-lt"/>
              <a:buAutoNum type="arabicPeriod"/>
            </a:pPr>
            <a:r>
              <a:rPr lang="en-US" sz="800" dirty="0">
                <a:solidFill>
                  <a:schemeClr val="bg2">
                    <a:lumMod val="50000"/>
                  </a:schemeClr>
                </a:solidFill>
              </a:rPr>
              <a:t>Anderson KE, Bloomer JR, </a:t>
            </a:r>
            <a:r>
              <a:rPr lang="en-US" sz="800" dirty="0" err="1">
                <a:solidFill>
                  <a:schemeClr val="bg2">
                    <a:lumMod val="50000"/>
                  </a:schemeClr>
                </a:solidFill>
              </a:rPr>
              <a:t>Bonkovsky</a:t>
            </a:r>
            <a:r>
              <a:rPr lang="en-US" sz="800" dirty="0">
                <a:solidFill>
                  <a:schemeClr val="bg2">
                    <a:lumMod val="50000"/>
                  </a:schemeClr>
                </a:solidFill>
              </a:rPr>
              <a:t> HL, et al. Recommendations for the diagnosis and treatment of the acute </a:t>
            </a:r>
            <a:r>
              <a:rPr lang="en-US" sz="800" dirty="0" err="1">
                <a:solidFill>
                  <a:schemeClr val="bg2">
                    <a:lumMod val="50000"/>
                  </a:schemeClr>
                </a:solidFill>
              </a:rPr>
              <a:t>porphyrias</a:t>
            </a:r>
            <a:r>
              <a:rPr lang="en-US" sz="800" dirty="0">
                <a:solidFill>
                  <a:schemeClr val="bg2">
                    <a:lumMod val="50000"/>
                  </a:schemeClr>
                </a:solidFill>
              </a:rPr>
              <a:t> [published correction appears in Ann Intern Med. 2005 Aug 16;143(4):316].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7353751"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3266549" y="4015193"/>
            <a:ext cx="5309875" cy="1569660"/>
          </a:xfrm>
          <a:prstGeom prst="rect">
            <a:avLst/>
          </a:prstGeom>
          <a:noFill/>
        </p:spPr>
        <p:txBody>
          <a:bodyPr wrap="square" rtlCol="0">
            <a:spAutoFit/>
          </a:bodyPr>
          <a:lstStyle/>
          <a:p>
            <a:r>
              <a:rPr lang="en-US" sz="2400" dirty="0"/>
              <a:t>Those who have had a positive biochemical test and have been told by their doctor that they have porphyria and should have a genetic test</a:t>
            </a:r>
            <a:endParaRPr lang="en-US" sz="2000" dirty="0"/>
          </a:p>
        </p:txBody>
      </p:sp>
      <p:sp>
        <p:nvSpPr>
          <p:cNvPr id="24" name="Oval 23"/>
          <p:cNvSpPr/>
          <p:nvPr/>
        </p:nvSpPr>
        <p:spPr>
          <a:xfrm>
            <a:off x="1730174" y="196479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5"/>
          <a:stretch>
            <a:fillRect/>
          </a:stretch>
        </p:blipFill>
        <p:spPr>
          <a:xfrm>
            <a:off x="1976438" y="1977155"/>
            <a:ext cx="902039" cy="902039"/>
          </a:xfrm>
          <a:prstGeom prst="rect">
            <a:avLst/>
          </a:prstGeom>
        </p:spPr>
      </p:pic>
      <p:sp>
        <p:nvSpPr>
          <p:cNvPr id="26" name="TextBox 25">
            <a:extLst>
              <a:ext uri="{FF2B5EF4-FFF2-40B4-BE49-F238E27FC236}">
                <a16:creationId xmlns:a16="http://schemas.microsoft.com/office/drawing/2014/main" id="{D2CBDA73-FAB9-3E40-B6E6-FE4DADD482A6}"/>
              </a:ext>
            </a:extLst>
          </p:cNvPr>
          <p:cNvSpPr txBox="1"/>
          <p:nvPr/>
        </p:nvSpPr>
        <p:spPr>
          <a:xfrm>
            <a:off x="3266551" y="1968822"/>
            <a:ext cx="3797824" cy="830997"/>
          </a:xfrm>
          <a:prstGeom prst="rect">
            <a:avLst/>
          </a:prstGeom>
          <a:noFill/>
        </p:spPr>
        <p:txBody>
          <a:bodyPr wrap="square" rtlCol="0">
            <a:spAutoFit/>
          </a:bodyPr>
          <a:lstStyle/>
          <a:p>
            <a:r>
              <a:rPr lang="en-US" sz="2400" dirty="0"/>
              <a:t>Those at risk of inheriting AHP from a family member</a:t>
            </a:r>
            <a:endParaRPr lang="en-US" sz="2400" baseline="30000" dirty="0"/>
          </a:p>
        </p:txBody>
      </p:sp>
      <p:sp>
        <p:nvSpPr>
          <p:cNvPr id="27" name="Oval 26"/>
          <p:cNvSpPr/>
          <p:nvPr/>
        </p:nvSpPr>
        <p:spPr>
          <a:xfrm>
            <a:off x="1730174" y="4377794"/>
            <a:ext cx="914400" cy="914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1976438" y="4390155"/>
            <a:ext cx="902039" cy="902039"/>
          </a:xfrm>
          <a:prstGeom prst="rect">
            <a:avLst/>
          </a:prstGeom>
        </p:spPr>
      </p:pic>
      <p:pic>
        <p:nvPicPr>
          <p:cNvPr id="29" name="Picture 28"/>
          <p:cNvPicPr>
            <a:picLocks noChangeAspect="1"/>
          </p:cNvPicPr>
          <p:nvPr/>
        </p:nvPicPr>
        <p:blipFill>
          <a:blip r:embed="rId6"/>
          <a:stretch>
            <a:fillRect/>
          </a:stretch>
        </p:blipFill>
        <p:spPr>
          <a:xfrm>
            <a:off x="8840922" y="4289093"/>
            <a:ext cx="1122088" cy="1122088"/>
          </a:xfrm>
          <a:prstGeom prst="rect">
            <a:avLst/>
          </a:prstGeom>
        </p:spPr>
      </p:pic>
      <p:grpSp>
        <p:nvGrpSpPr>
          <p:cNvPr id="2" name="Group 1"/>
          <p:cNvGrpSpPr/>
          <p:nvPr/>
        </p:nvGrpSpPr>
        <p:grpSpPr>
          <a:xfrm>
            <a:off x="8463568" y="1374009"/>
            <a:ext cx="1785762" cy="1915023"/>
            <a:chOff x="1712335" y="884796"/>
            <a:chExt cx="2943848" cy="3156937"/>
          </a:xfrm>
        </p:grpSpPr>
        <p:grpSp>
          <p:nvGrpSpPr>
            <p:cNvPr id="150" name="Group 149"/>
            <p:cNvGrpSpPr/>
            <p:nvPr/>
          </p:nvGrpSpPr>
          <p:grpSpPr>
            <a:xfrm>
              <a:off x="2263741" y="884796"/>
              <a:ext cx="1193659" cy="1768668"/>
              <a:chOff x="8126357" y="1378773"/>
              <a:chExt cx="1642345" cy="2433492"/>
            </a:xfrm>
          </p:grpSpPr>
          <p:pic>
            <p:nvPicPr>
              <p:cNvPr id="151" name="Picture 150"/>
              <p:cNvPicPr>
                <a:picLocks noChangeAspect="1"/>
              </p:cNvPicPr>
              <p:nvPr/>
            </p:nvPicPr>
            <p:blipFill rotWithShape="1">
              <a:blip r:embed="rId7"/>
              <a:srcRect l="49149" r="35195"/>
              <a:stretch/>
            </p:blipFill>
            <p:spPr>
              <a:xfrm>
                <a:off x="8581571" y="1378773"/>
                <a:ext cx="381000" cy="2433492"/>
              </a:xfrm>
              <a:prstGeom prst="rect">
                <a:avLst/>
              </a:prstGeom>
            </p:spPr>
          </p:pic>
          <p:pic>
            <p:nvPicPr>
              <p:cNvPr id="152" name="Picture 151"/>
              <p:cNvPicPr>
                <a:picLocks noChangeAspect="1"/>
              </p:cNvPicPr>
              <p:nvPr/>
            </p:nvPicPr>
            <p:blipFill rotWithShape="1">
              <a:blip r:embed="rId7"/>
              <a:srcRect l="49149" r="35195"/>
              <a:stretch/>
            </p:blipFill>
            <p:spPr>
              <a:xfrm flipH="1">
                <a:off x="8932979" y="1378773"/>
                <a:ext cx="381000" cy="2433492"/>
              </a:xfrm>
              <a:prstGeom prst="rect">
                <a:avLst/>
              </a:prstGeom>
            </p:spPr>
          </p:pic>
          <p:sp>
            <p:nvSpPr>
              <p:cNvPr id="153" name="Oval 152"/>
              <p:cNvSpPr/>
              <p:nvPr/>
            </p:nvSpPr>
            <p:spPr>
              <a:xfrm>
                <a:off x="9224735"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p:cNvSpPr/>
              <p:nvPr/>
            </p:nvSpPr>
            <p:spPr>
              <a:xfrm>
                <a:off x="8126357"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3136922" y="941222"/>
              <a:ext cx="672630" cy="1724436"/>
              <a:chOff x="3646448" y="1616514"/>
              <a:chExt cx="925464" cy="2372633"/>
            </a:xfrm>
          </p:grpSpPr>
          <p:pic>
            <p:nvPicPr>
              <p:cNvPr id="156" name="Picture 155"/>
              <p:cNvPicPr>
                <a:picLocks noChangeAspect="1"/>
              </p:cNvPicPr>
              <p:nvPr/>
            </p:nvPicPr>
            <p:blipFill rotWithShape="1">
              <a:blip r:embed="rId7"/>
              <a:srcRect l="36709" r="47088"/>
              <a:stretch/>
            </p:blipFill>
            <p:spPr>
              <a:xfrm>
                <a:off x="4091459" y="1616514"/>
                <a:ext cx="384434" cy="2372633"/>
              </a:xfrm>
              <a:prstGeom prst="rect">
                <a:avLst/>
              </a:prstGeom>
            </p:spPr>
          </p:pic>
          <p:sp>
            <p:nvSpPr>
              <p:cNvPr id="157" name="Rectangle 156"/>
              <p:cNvSpPr/>
              <p:nvPr/>
            </p:nvSpPr>
            <p:spPr>
              <a:xfrm rot="20689307">
                <a:off x="4407666" y="2414781"/>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8" name="Group 157"/>
              <p:cNvGrpSpPr/>
              <p:nvPr/>
            </p:nvGrpSpPr>
            <p:grpSpPr>
              <a:xfrm flipH="1">
                <a:off x="3646448" y="1616514"/>
                <a:ext cx="480453" cy="2372633"/>
                <a:chOff x="5331924" y="1628142"/>
                <a:chExt cx="480453" cy="2372633"/>
              </a:xfrm>
            </p:grpSpPr>
            <p:pic>
              <p:nvPicPr>
                <p:cNvPr id="159" name="Picture 158"/>
                <p:cNvPicPr>
                  <a:picLocks noChangeAspect="1"/>
                </p:cNvPicPr>
                <p:nvPr/>
              </p:nvPicPr>
              <p:blipFill rotWithShape="1">
                <a:blip r:embed="rId7"/>
                <a:srcRect l="36709" r="47088"/>
                <a:stretch/>
              </p:blipFill>
              <p:spPr>
                <a:xfrm>
                  <a:off x="5331924" y="1628142"/>
                  <a:ext cx="384434" cy="2372633"/>
                </a:xfrm>
                <a:prstGeom prst="rect">
                  <a:avLst/>
                </a:prstGeom>
              </p:spPr>
            </p:pic>
            <p:sp>
              <p:nvSpPr>
                <p:cNvPr id="160" name="Rectangle 159"/>
                <p:cNvSpPr/>
                <p:nvPr/>
              </p:nvSpPr>
              <p:spPr>
                <a:xfrm rot="20689307">
                  <a:off x="5648131" y="2426409"/>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1" name="Group 160"/>
            <p:cNvGrpSpPr/>
            <p:nvPr/>
          </p:nvGrpSpPr>
          <p:grpSpPr>
            <a:xfrm>
              <a:off x="2640201" y="2444473"/>
              <a:ext cx="400380" cy="171757"/>
              <a:chOff x="1749763" y="1679793"/>
              <a:chExt cx="284542" cy="122064"/>
            </a:xfrm>
          </p:grpSpPr>
          <p:sp>
            <p:nvSpPr>
              <p:cNvPr id="162" name="Oval 16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3285927" y="2431105"/>
              <a:ext cx="400380" cy="171757"/>
              <a:chOff x="1749763" y="1679793"/>
              <a:chExt cx="284542" cy="122064"/>
            </a:xfrm>
          </p:grpSpPr>
          <p:sp>
            <p:nvSpPr>
              <p:cNvPr id="165" name="Oval 16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Oval 165"/>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2438551" y="3050082"/>
              <a:ext cx="500798" cy="840037"/>
              <a:chOff x="3531767" y="2974624"/>
              <a:chExt cx="500798" cy="840037"/>
            </a:xfrm>
          </p:grpSpPr>
          <p:pic>
            <p:nvPicPr>
              <p:cNvPr id="168" name="Picture 167"/>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69" name="Picture 168"/>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0" name="Group 169"/>
            <p:cNvGrpSpPr/>
            <p:nvPr/>
          </p:nvGrpSpPr>
          <p:grpSpPr>
            <a:xfrm>
              <a:off x="1712335" y="3050082"/>
              <a:ext cx="423827" cy="905773"/>
              <a:chOff x="3241876" y="2961736"/>
              <a:chExt cx="423827" cy="905773"/>
            </a:xfrm>
          </p:grpSpPr>
          <p:pic>
            <p:nvPicPr>
              <p:cNvPr id="171" name="Picture 170"/>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2" name="Picture 171"/>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73" name="Straight Connector 17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4" name="Group 173"/>
            <p:cNvGrpSpPr/>
            <p:nvPr/>
          </p:nvGrpSpPr>
          <p:grpSpPr>
            <a:xfrm>
              <a:off x="4155385" y="3050082"/>
              <a:ext cx="500798" cy="840037"/>
              <a:chOff x="3531767" y="2974624"/>
              <a:chExt cx="500798" cy="840037"/>
            </a:xfrm>
          </p:grpSpPr>
          <p:pic>
            <p:nvPicPr>
              <p:cNvPr id="175" name="Picture 174"/>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76" name="Picture 175"/>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7" name="Group 176"/>
            <p:cNvGrpSpPr/>
            <p:nvPr/>
          </p:nvGrpSpPr>
          <p:grpSpPr>
            <a:xfrm>
              <a:off x="3419009" y="3050082"/>
              <a:ext cx="423827" cy="905773"/>
              <a:chOff x="3241876" y="2961736"/>
              <a:chExt cx="423827" cy="905773"/>
            </a:xfrm>
          </p:grpSpPr>
          <p:pic>
            <p:nvPicPr>
              <p:cNvPr id="178" name="Picture 177"/>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9" name="Picture 178"/>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80" name="Straight Connector 179"/>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4210039" y="3869976"/>
              <a:ext cx="400380" cy="171757"/>
              <a:chOff x="1749763" y="1679793"/>
              <a:chExt cx="284542" cy="122064"/>
            </a:xfrm>
          </p:grpSpPr>
          <p:sp>
            <p:nvSpPr>
              <p:cNvPr id="182" name="Oval 18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Oval 18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3419009" y="3869976"/>
              <a:ext cx="400380" cy="171757"/>
              <a:chOff x="1749763" y="1679793"/>
              <a:chExt cx="284542" cy="122064"/>
            </a:xfrm>
          </p:grpSpPr>
          <p:sp>
            <p:nvSpPr>
              <p:cNvPr id="185" name="Oval 18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501279" y="3869976"/>
              <a:ext cx="400380" cy="171757"/>
              <a:chOff x="1749763" y="1679793"/>
              <a:chExt cx="284542" cy="122064"/>
            </a:xfrm>
          </p:grpSpPr>
          <p:sp>
            <p:nvSpPr>
              <p:cNvPr id="188" name="Oval 18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Oval 188"/>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189"/>
            <p:cNvGrpSpPr/>
            <p:nvPr/>
          </p:nvGrpSpPr>
          <p:grpSpPr>
            <a:xfrm>
              <a:off x="1726624" y="3869976"/>
              <a:ext cx="400380" cy="171757"/>
              <a:chOff x="1749763" y="1679793"/>
              <a:chExt cx="284542" cy="122064"/>
            </a:xfrm>
          </p:grpSpPr>
          <p:sp>
            <p:nvSpPr>
              <p:cNvPr id="191" name="Oval 19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3" name="Straight Connector 192"/>
            <p:cNvCxnSpPr/>
            <p:nvPr/>
          </p:nvCxnSpPr>
          <p:spPr>
            <a:xfrm flipH="1">
              <a:off x="1982977"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689044"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56423"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031509"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65" idx="3"/>
            </p:cNvCxnSpPr>
            <p:nvPr/>
          </p:nvCxnSpPr>
          <p:spPr>
            <a:xfrm flipH="1">
              <a:off x="2019710"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388194"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2733418"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617101"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736779" y="1641874"/>
            <a:ext cx="10693219" cy="3914371"/>
          </a:xfrm>
          <a:prstGeom prst="rect">
            <a:avLst/>
          </a:prstGeom>
        </p:spPr>
      </p:pic>
      <p:sp>
        <p:nvSpPr>
          <p:cNvPr id="13" name="Title 12"/>
          <p:cNvSpPr>
            <a:spLocks noGrp="1"/>
          </p:cNvSpPr>
          <p:nvPr>
            <p:ph type="title"/>
          </p:nvPr>
        </p:nvSpPr>
        <p:spPr/>
        <p:txBody>
          <a:bodyPr>
            <a:normAutofit/>
          </a:bodyPr>
          <a:lstStyle/>
          <a:p>
            <a:r>
              <a:rPr lang="en-US" dirty="0"/>
              <a:t>Where can I go to have a genetic test?</a:t>
            </a:r>
            <a:endParaRPr lang="en-US" i="1"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14</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2023" y="598752"/>
            <a:ext cx="7738759"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4880653" y="2361508"/>
            <a:ext cx="5901809" cy="461665"/>
          </a:xfrm>
          <a:prstGeom prst="rect">
            <a:avLst/>
          </a:prstGeom>
          <a:noFill/>
        </p:spPr>
        <p:txBody>
          <a:bodyPr wrap="square" rtlCol="0">
            <a:spAutoFit/>
          </a:bodyPr>
          <a:lstStyle/>
          <a:p>
            <a:r>
              <a:rPr lang="en-US" sz="2400" dirty="0"/>
              <a:t>If you decide genetic testing is right for you, </a:t>
            </a:r>
          </a:p>
        </p:txBody>
      </p:sp>
      <p:sp>
        <p:nvSpPr>
          <p:cNvPr id="10" name="Oval 9"/>
          <p:cNvSpPr/>
          <p:nvPr/>
        </p:nvSpPr>
        <p:spPr>
          <a:xfrm>
            <a:off x="1141446" y="2173270"/>
            <a:ext cx="2955957" cy="29559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D2CBDA73-FAB9-3E40-B6E6-FE4DADD482A6}"/>
              </a:ext>
            </a:extLst>
          </p:cNvPr>
          <p:cNvSpPr txBox="1"/>
          <p:nvPr/>
        </p:nvSpPr>
        <p:spPr>
          <a:xfrm>
            <a:off x="4880653" y="2753756"/>
            <a:ext cx="6203436" cy="1938992"/>
          </a:xfrm>
          <a:prstGeom prst="rect">
            <a:avLst/>
          </a:prstGeom>
          <a:noFill/>
        </p:spPr>
        <p:txBody>
          <a:bodyPr wrap="square" rtlCol="0">
            <a:spAutoFit/>
          </a:bodyPr>
          <a:lstStyle/>
          <a:p>
            <a:r>
              <a:rPr lang="en-US" sz="4000" b="1" dirty="0">
                <a:solidFill>
                  <a:srgbClr val="1B9AB2"/>
                </a:solidFill>
              </a:rPr>
              <a:t>speak with your healthcare provider about where to have a genetic test.</a:t>
            </a:r>
          </a:p>
        </p:txBody>
      </p:sp>
      <p:pic>
        <p:nvPicPr>
          <p:cNvPr id="2" name="Picture 1"/>
          <p:cNvPicPr>
            <a:picLocks noChangeAspect="1"/>
          </p:cNvPicPr>
          <p:nvPr/>
        </p:nvPicPr>
        <p:blipFill>
          <a:blip r:embed="rId5"/>
          <a:stretch>
            <a:fillRect/>
          </a:stretch>
        </p:blipFill>
        <p:spPr>
          <a:xfrm>
            <a:off x="1823412" y="2313882"/>
            <a:ext cx="2464491" cy="2464491"/>
          </a:xfrm>
          <a:prstGeom prst="rect">
            <a:avLst/>
          </a:prstGeom>
        </p:spPr>
      </p:pic>
      <p:sp>
        <p:nvSpPr>
          <p:cNvPr id="14" name="Footer Placeholder 6">
            <a:extLst>
              <a:ext uri="{FF2B5EF4-FFF2-40B4-BE49-F238E27FC236}">
                <a16:creationId xmlns:a16="http://schemas.microsoft.com/office/drawing/2014/main" id="{F356F8CC-2DF2-416D-B74F-1A98A8833DC6}"/>
              </a:ext>
            </a:extLst>
          </p:cNvPr>
          <p:cNvSpPr>
            <a:spLocks noGrp="1"/>
          </p:cNvSpPr>
          <p:nvPr>
            <p:ph type="ftr" sz="quarter" idx="11"/>
          </p:nvPr>
        </p:nvSpPr>
        <p:spPr>
          <a:xfrm>
            <a:off x="479592" y="6400147"/>
            <a:ext cx="11553372" cy="365125"/>
          </a:xfrm>
        </p:spPr>
        <p:txBody>
          <a:bodyPr/>
          <a:lstStyle/>
          <a:p>
            <a:pPr>
              <a:spcAft>
                <a:spcPts val="300"/>
              </a:spcAft>
              <a:tabLst>
                <a:tab pos="8120063" algn="l"/>
              </a:tabLst>
            </a:pPr>
            <a:r>
              <a:rPr lang="en-US" sz="800" dirty="0">
                <a:solidFill>
                  <a:schemeClr val="bg2">
                    <a:lumMod val="50000"/>
                  </a:schemeClr>
                </a:solidFill>
              </a:rPr>
              <a:t>	 </a:t>
            </a:r>
          </a:p>
        </p:txBody>
      </p:sp>
    </p:spTree>
    <p:extLst>
      <p:ext uri="{BB962C8B-B14F-4D97-AF65-F5344CB8AC3E}">
        <p14:creationId xmlns:p14="http://schemas.microsoft.com/office/powerpoint/2010/main" val="42548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A genetic counsellor can support you</a:t>
            </a:r>
            <a:r>
              <a:rPr lang="en-US" b="0" baseline="30000" dirty="0"/>
              <a:t>1</a:t>
            </a:r>
            <a:r>
              <a:rPr lang="en-US" dirty="0"/>
              <a:t>  </a:t>
            </a:r>
            <a:endParaRPr lang="en-US" baseline="300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15</a:t>
            </a:fld>
            <a:endParaRPr lang="en-US" dirty="0"/>
          </a:p>
        </p:txBody>
      </p:sp>
      <p:sp>
        <p:nvSpPr>
          <p:cNvPr id="19" name="Footer Placeholder 6"/>
          <p:cNvSpPr>
            <a:spLocks noGrp="1"/>
          </p:cNvSpPr>
          <p:nvPr>
            <p:ph type="ftr" sz="quarter" idx="11"/>
          </p:nvPr>
        </p:nvSpPr>
        <p:spPr>
          <a:xfrm>
            <a:off x="479592" y="6352522"/>
            <a:ext cx="11496013" cy="457853"/>
          </a:xfrm>
        </p:spPr>
        <p:txBody>
          <a:bodyPr/>
          <a:lstStyle/>
          <a:p>
            <a:pPr>
              <a:spcAft>
                <a:spcPts val="300"/>
              </a:spcAft>
              <a:tabLst>
                <a:tab pos="8120063" algn="l"/>
              </a:tabLst>
            </a:pPr>
            <a:r>
              <a:rPr lang="en-US" sz="800" dirty="0">
                <a:solidFill>
                  <a:schemeClr val="bg2">
                    <a:lumMod val="50000"/>
                  </a:schemeClr>
                </a:solidFill>
              </a:rPr>
              <a:t>AHP: Acute Hepatic Porphyria	 </a:t>
            </a:r>
          </a:p>
          <a:p>
            <a:pPr marL="228600" indent="-228600">
              <a:buFont typeface="+mj-lt"/>
              <a:buAutoNum type="arabicPeriod"/>
            </a:pPr>
            <a:r>
              <a:rPr lang="en-US" sz="800" dirty="0">
                <a:solidFill>
                  <a:schemeClr val="bg2">
                    <a:lumMod val="50000"/>
                  </a:schemeClr>
                </a:solidFill>
              </a:rPr>
              <a:t>Patch, C., &amp; Middleton, A. (2018). Genetic counselling in the era of genomic medicine. British medical bulletin, 126(1), 27–36. https://doi.org/10.1093/bmb/ldy008</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1947" y="598752"/>
            <a:ext cx="7570822" cy="596900"/>
          </a:xfrm>
          <a:prstGeom prst="rect">
            <a:avLst/>
          </a:prstGeom>
        </p:spPr>
      </p:pic>
      <p:sp>
        <p:nvSpPr>
          <p:cNvPr id="4" name="TextBox 3"/>
          <p:cNvSpPr txBox="1"/>
          <p:nvPr/>
        </p:nvSpPr>
        <p:spPr>
          <a:xfrm>
            <a:off x="3541549" y="2897575"/>
            <a:ext cx="184666" cy="369332"/>
          </a:xfrm>
          <a:prstGeom prst="rect">
            <a:avLst/>
          </a:prstGeom>
          <a:noFill/>
        </p:spPr>
        <p:txBody>
          <a:bodyPr wrap="none" rtlCol="0">
            <a:spAutoFit/>
          </a:bodyPr>
          <a:lstStyle/>
          <a:p>
            <a:endParaRPr lang="en-US" dirty="0"/>
          </a:p>
        </p:txBody>
      </p:sp>
      <p:sp>
        <p:nvSpPr>
          <p:cNvPr id="11" name="Rectangle 10"/>
          <p:cNvSpPr/>
          <p:nvPr/>
        </p:nvSpPr>
        <p:spPr>
          <a:xfrm>
            <a:off x="447843" y="1255943"/>
            <a:ext cx="11283782" cy="1200329"/>
          </a:xfrm>
          <a:prstGeom prst="rect">
            <a:avLst/>
          </a:prstGeom>
        </p:spPr>
        <p:txBody>
          <a:bodyPr wrap="square">
            <a:spAutoFit/>
          </a:bodyPr>
          <a:lstStyle/>
          <a:p>
            <a:pPr algn="ctr"/>
            <a:r>
              <a:rPr lang="en-US" sz="3600" b="1" dirty="0">
                <a:solidFill>
                  <a:srgbClr val="1B9AB2"/>
                </a:solidFill>
              </a:rPr>
              <a:t>They can help you understand and </a:t>
            </a:r>
          </a:p>
          <a:p>
            <a:pPr algn="ctr"/>
            <a:r>
              <a:rPr lang="en-US" sz="3600" b="1" dirty="0">
                <a:solidFill>
                  <a:srgbClr val="1B9AB2"/>
                </a:solidFill>
              </a:rPr>
              <a:t>make informed decisions on various topics by:</a:t>
            </a:r>
          </a:p>
        </p:txBody>
      </p:sp>
      <p:sp>
        <p:nvSpPr>
          <p:cNvPr id="14" name="Rectangle 13"/>
          <p:cNvSpPr/>
          <p:nvPr/>
        </p:nvSpPr>
        <p:spPr>
          <a:xfrm>
            <a:off x="1842924" y="2910804"/>
            <a:ext cx="2308225" cy="1200329"/>
          </a:xfrm>
          <a:prstGeom prst="rect">
            <a:avLst/>
          </a:prstGeom>
        </p:spPr>
        <p:txBody>
          <a:bodyPr wrap="square">
            <a:spAutoFit/>
          </a:bodyPr>
          <a:lstStyle/>
          <a:p>
            <a:pPr marL="0" lvl="1"/>
            <a:r>
              <a:rPr lang="en-US" sz="2400" dirty="0"/>
              <a:t>Helping you understand your family history</a:t>
            </a:r>
          </a:p>
        </p:txBody>
      </p:sp>
      <p:sp>
        <p:nvSpPr>
          <p:cNvPr id="6" name="Oval 5"/>
          <p:cNvSpPr/>
          <p:nvPr/>
        </p:nvSpPr>
        <p:spPr>
          <a:xfrm>
            <a:off x="785649" y="3029602"/>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339618" y="2910804"/>
            <a:ext cx="2358091" cy="1200329"/>
          </a:xfrm>
          <a:prstGeom prst="rect">
            <a:avLst/>
          </a:prstGeom>
        </p:spPr>
        <p:txBody>
          <a:bodyPr wrap="square">
            <a:spAutoFit/>
          </a:bodyPr>
          <a:lstStyle/>
          <a:p>
            <a:pPr marL="0" lvl="1"/>
            <a:r>
              <a:rPr lang="en-US" sz="2400" dirty="0"/>
              <a:t>Explaining the genetic basis of AHP</a:t>
            </a:r>
          </a:p>
        </p:txBody>
      </p:sp>
      <p:sp>
        <p:nvSpPr>
          <p:cNvPr id="17" name="Oval 16"/>
          <p:cNvSpPr/>
          <p:nvPr/>
        </p:nvSpPr>
        <p:spPr>
          <a:xfrm>
            <a:off x="4282343" y="3053679"/>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709655" y="4653931"/>
            <a:ext cx="2368900" cy="830997"/>
          </a:xfrm>
          <a:prstGeom prst="rect">
            <a:avLst/>
          </a:prstGeom>
        </p:spPr>
        <p:txBody>
          <a:bodyPr wrap="square">
            <a:spAutoFit/>
          </a:bodyPr>
          <a:lstStyle/>
          <a:p>
            <a:pPr marL="0" lvl="1"/>
            <a:r>
              <a:rPr lang="en-US" sz="2400" dirty="0"/>
              <a:t>Helping with family planning</a:t>
            </a:r>
            <a:endParaRPr lang="en-US" sz="2400" baseline="30000" dirty="0"/>
          </a:p>
        </p:txBody>
      </p:sp>
      <p:sp>
        <p:nvSpPr>
          <p:cNvPr id="20" name="Oval 19"/>
          <p:cNvSpPr/>
          <p:nvPr/>
        </p:nvSpPr>
        <p:spPr>
          <a:xfrm>
            <a:off x="652380"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06584" y="4653931"/>
            <a:ext cx="2667000" cy="830997"/>
          </a:xfrm>
          <a:prstGeom prst="rect">
            <a:avLst/>
          </a:prstGeom>
        </p:spPr>
        <p:txBody>
          <a:bodyPr wrap="square">
            <a:spAutoFit/>
          </a:bodyPr>
          <a:lstStyle/>
          <a:p>
            <a:pPr marL="0" lvl="1"/>
            <a:r>
              <a:rPr lang="en-US" sz="2400" dirty="0"/>
              <a:t>Dispelling rumours and myths</a:t>
            </a:r>
          </a:p>
        </p:txBody>
      </p:sp>
      <p:sp>
        <p:nvSpPr>
          <p:cNvPr id="23" name="Oval 22"/>
          <p:cNvSpPr/>
          <p:nvPr/>
        </p:nvSpPr>
        <p:spPr>
          <a:xfrm>
            <a:off x="4249309"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9155854" y="4678008"/>
            <a:ext cx="2819751" cy="830997"/>
          </a:xfrm>
          <a:prstGeom prst="rect">
            <a:avLst/>
          </a:prstGeom>
        </p:spPr>
        <p:txBody>
          <a:bodyPr wrap="square">
            <a:spAutoFit/>
          </a:bodyPr>
          <a:lstStyle/>
          <a:p>
            <a:pPr marL="0" lvl="1"/>
            <a:r>
              <a:rPr lang="en-US" sz="2400" dirty="0"/>
              <a:t>Finding solutions to individual problems</a:t>
            </a:r>
            <a:endParaRPr lang="en-US" sz="2400" baseline="30000" dirty="0"/>
          </a:p>
        </p:txBody>
      </p:sp>
      <p:sp>
        <p:nvSpPr>
          <p:cNvPr id="25" name="Oval 24"/>
          <p:cNvSpPr/>
          <p:nvPr/>
        </p:nvSpPr>
        <p:spPr>
          <a:xfrm>
            <a:off x="8098580" y="465393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97154" y="4559295"/>
            <a:ext cx="1101375" cy="1101375"/>
          </a:xfrm>
          <a:prstGeom prst="rect">
            <a:avLst/>
          </a:prstGeom>
        </p:spPr>
      </p:pic>
      <p:pic>
        <p:nvPicPr>
          <p:cNvPr id="31" name="Picture 30"/>
          <p:cNvPicPr>
            <a:picLocks noChangeAspect="1"/>
          </p:cNvPicPr>
          <p:nvPr/>
        </p:nvPicPr>
        <p:blipFill>
          <a:blip r:embed="rId5"/>
          <a:stretch>
            <a:fillRect/>
          </a:stretch>
        </p:blipFill>
        <p:spPr>
          <a:xfrm>
            <a:off x="3936826" y="4367806"/>
            <a:ext cx="1369758" cy="1369758"/>
          </a:xfrm>
          <a:prstGeom prst="rect">
            <a:avLst/>
          </a:prstGeom>
        </p:spPr>
      </p:pic>
      <p:pic>
        <p:nvPicPr>
          <p:cNvPr id="33" name="Picture 32"/>
          <p:cNvPicPr>
            <a:picLocks noChangeAspect="1"/>
          </p:cNvPicPr>
          <p:nvPr/>
        </p:nvPicPr>
        <p:blipFill>
          <a:blip r:embed="rId6"/>
          <a:stretch>
            <a:fillRect/>
          </a:stretch>
        </p:blipFill>
        <p:spPr>
          <a:xfrm>
            <a:off x="7933480" y="4575170"/>
            <a:ext cx="1030288" cy="1030288"/>
          </a:xfrm>
          <a:prstGeom prst="rect">
            <a:avLst/>
          </a:prstGeom>
        </p:spPr>
      </p:pic>
      <p:sp>
        <p:nvSpPr>
          <p:cNvPr id="26" name="Rectangle 25"/>
          <p:cNvSpPr/>
          <p:nvPr/>
        </p:nvSpPr>
        <p:spPr>
          <a:xfrm>
            <a:off x="9155854" y="2910804"/>
            <a:ext cx="2639271" cy="1200328"/>
          </a:xfrm>
          <a:prstGeom prst="rect">
            <a:avLst/>
          </a:prstGeom>
        </p:spPr>
        <p:txBody>
          <a:bodyPr wrap="square">
            <a:spAutoFit/>
          </a:bodyPr>
          <a:lstStyle/>
          <a:p>
            <a:pPr marL="0" lvl="1"/>
            <a:r>
              <a:rPr lang="en-US" sz="2400" dirty="0"/>
              <a:t>Supporting discussions with family members</a:t>
            </a:r>
            <a:endParaRPr lang="en-US" sz="2400" baseline="30000" dirty="0"/>
          </a:p>
        </p:txBody>
      </p:sp>
      <p:sp>
        <p:nvSpPr>
          <p:cNvPr id="27" name="Oval 26"/>
          <p:cNvSpPr/>
          <p:nvPr/>
        </p:nvSpPr>
        <p:spPr>
          <a:xfrm>
            <a:off x="8098580" y="306516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730E98E-87C8-4B4F-926C-14178AFBE6B4}"/>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800000">
            <a:off x="621996" y="2928847"/>
            <a:ext cx="1253388" cy="965815"/>
          </a:xfrm>
          <a:prstGeom prst="rect">
            <a:avLst/>
          </a:prstGeom>
        </p:spPr>
      </p:pic>
      <p:pic>
        <p:nvPicPr>
          <p:cNvPr id="37" name="Picture 36">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909346" y="3037718"/>
            <a:ext cx="1055954" cy="984537"/>
          </a:xfrm>
          <a:prstGeom prst="rect">
            <a:avLst/>
          </a:prstGeom>
        </p:spPr>
      </p:pic>
      <p:pic>
        <p:nvPicPr>
          <p:cNvPr id="29" name="Picture 28">
            <a:extLst>
              <a:ext uri="{FF2B5EF4-FFF2-40B4-BE49-F238E27FC236}">
                <a16:creationId xmlns:a16="http://schemas.microsoft.com/office/drawing/2014/main" id="{48648BAD-AFCE-414C-93AA-EAB41901B50A}"/>
              </a:ext>
            </a:extLst>
          </p:cNvPr>
          <p:cNvPicPr>
            <a:picLocks noChangeAspect="1"/>
          </p:cNvPicPr>
          <p:nvPr/>
        </p:nvPicPr>
        <p:blipFill>
          <a:blip r:embed="rId11"/>
          <a:stretch>
            <a:fillRect/>
          </a:stretch>
        </p:blipFill>
        <p:spPr>
          <a:xfrm>
            <a:off x="4130787" y="3072786"/>
            <a:ext cx="914400" cy="914400"/>
          </a:xfrm>
          <a:prstGeom prst="rect">
            <a:avLst/>
          </a:prstGeom>
        </p:spPr>
      </p:pic>
      <p:pic>
        <p:nvPicPr>
          <p:cNvPr id="32" name="Picture 31">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891939" y="3034399"/>
            <a:ext cx="1055954" cy="984537"/>
          </a:xfrm>
          <a:prstGeom prst="rect">
            <a:avLst/>
          </a:prstGeom>
        </p:spPr>
      </p:pic>
    </p:spTree>
    <p:extLst>
      <p:ext uri="{BB962C8B-B14F-4D97-AF65-F5344CB8AC3E}">
        <p14:creationId xmlns:p14="http://schemas.microsoft.com/office/powerpoint/2010/main" val="27076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Genetic testing helped my sister and me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16</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5316" y="598752"/>
            <a:ext cx="8259908"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tx2">
                <a:tint val="45000"/>
                <a:satMod val="400000"/>
              </a:schemeClr>
            </a:duotone>
          </a:blip>
          <a:stretch>
            <a:fillRect/>
          </a:stretch>
        </p:blipFill>
        <p:spPr>
          <a:xfrm rot="10800000">
            <a:off x="288064" y="1349374"/>
            <a:ext cx="11615869" cy="4587876"/>
          </a:xfrm>
          <a:prstGeom prst="rect">
            <a:avLst/>
          </a:prstGeom>
        </p:spPr>
      </p:pic>
      <p:sp>
        <p:nvSpPr>
          <p:cNvPr id="10" name="TextBox 9">
            <a:extLst>
              <a:ext uri="{FF2B5EF4-FFF2-40B4-BE49-F238E27FC236}">
                <a16:creationId xmlns:a16="http://schemas.microsoft.com/office/drawing/2014/main" id="{D2CBDA73-FAB9-3E40-B6E6-FE4DADD482A6}"/>
              </a:ext>
            </a:extLst>
          </p:cNvPr>
          <p:cNvSpPr txBox="1"/>
          <p:nvPr/>
        </p:nvSpPr>
        <p:spPr>
          <a:xfrm>
            <a:off x="835575" y="5088098"/>
            <a:ext cx="5990676" cy="646331"/>
          </a:xfrm>
          <a:prstGeom prst="rect">
            <a:avLst/>
          </a:prstGeom>
          <a:noFill/>
        </p:spPr>
        <p:txBody>
          <a:bodyPr wrap="square" rtlCol="0">
            <a:spAutoFit/>
          </a:bodyPr>
          <a:lstStyle/>
          <a:p>
            <a:pPr algn="r"/>
            <a:r>
              <a:rPr lang="en-US" dirty="0">
                <a:solidFill>
                  <a:srgbClr val="5C375E"/>
                </a:solidFill>
              </a:rPr>
              <a:t>– Alicia, AHP Patient and BPA Volunteer</a:t>
            </a:r>
          </a:p>
          <a:p>
            <a:pPr algn="r"/>
            <a:r>
              <a:rPr lang="fr-FR" dirty="0">
                <a:solidFill>
                  <a:srgbClr val="5C375E"/>
                </a:solidFill>
              </a:rPr>
              <a:t>(British </a:t>
            </a:r>
            <a:r>
              <a:rPr lang="fr-FR" dirty="0" err="1">
                <a:solidFill>
                  <a:srgbClr val="5C375E"/>
                </a:solidFill>
              </a:rPr>
              <a:t>Porphyria</a:t>
            </a:r>
            <a:r>
              <a:rPr lang="fr-FR" dirty="0">
                <a:solidFill>
                  <a:srgbClr val="5C375E"/>
                </a:solidFill>
              </a:rPr>
              <a:t> Association)</a:t>
            </a:r>
            <a:endParaRPr lang="en-US" dirty="0">
              <a:solidFill>
                <a:srgbClr val="5C375E"/>
              </a:solidFill>
            </a:endParaRPr>
          </a:p>
        </p:txBody>
      </p:sp>
      <p:pic>
        <p:nvPicPr>
          <p:cNvPr id="11" name="Picture 10"/>
          <p:cNvPicPr>
            <a:picLocks noChangeAspect="1"/>
          </p:cNvPicPr>
          <p:nvPr/>
        </p:nvPicPr>
        <p:blipFill>
          <a:blip r:embed="rId5"/>
          <a:stretch>
            <a:fillRect/>
          </a:stretch>
        </p:blipFill>
        <p:spPr>
          <a:xfrm>
            <a:off x="835574" y="1717078"/>
            <a:ext cx="830304" cy="830304"/>
          </a:xfrm>
          <a:prstGeom prst="rect">
            <a:avLst/>
          </a:prstGeom>
        </p:spPr>
      </p:pic>
      <p:sp>
        <p:nvSpPr>
          <p:cNvPr id="12" name="TextBox 11">
            <a:extLst>
              <a:ext uri="{FF2B5EF4-FFF2-40B4-BE49-F238E27FC236}">
                <a16:creationId xmlns:a16="http://schemas.microsoft.com/office/drawing/2014/main" id="{D2CBDA73-FAB9-3E40-B6E6-FE4DADD482A6}"/>
              </a:ext>
            </a:extLst>
          </p:cNvPr>
          <p:cNvSpPr txBox="1"/>
          <p:nvPr/>
        </p:nvSpPr>
        <p:spPr>
          <a:xfrm>
            <a:off x="1161527" y="1909804"/>
            <a:ext cx="5664724" cy="2862322"/>
          </a:xfrm>
          <a:prstGeom prst="rect">
            <a:avLst/>
          </a:prstGeom>
          <a:noFill/>
        </p:spPr>
        <p:txBody>
          <a:bodyPr wrap="square" rtlCol="0">
            <a:spAutoFit/>
          </a:bodyPr>
          <a:lstStyle/>
          <a:p>
            <a:r>
              <a:rPr lang="en-US" sz="3600" dirty="0">
                <a:solidFill>
                  <a:schemeClr val="tx2"/>
                </a:solidFill>
              </a:rPr>
              <a:t>If something good can come out of all of this, it is that my </a:t>
            </a:r>
            <a:r>
              <a:rPr lang="en-US" sz="3600">
                <a:solidFill>
                  <a:schemeClr val="tx2"/>
                </a:solidFill>
              </a:rPr>
              <a:t>sister and </a:t>
            </a:r>
            <a:r>
              <a:rPr lang="en-US" sz="3600" dirty="0">
                <a:solidFill>
                  <a:schemeClr val="tx2"/>
                </a:solidFill>
              </a:rPr>
              <a:t>our future generations will be tested as early as possible. </a:t>
            </a:r>
          </a:p>
        </p:txBody>
      </p:sp>
      <p:pic>
        <p:nvPicPr>
          <p:cNvPr id="14" name="Picture 13" descr="Alicia.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5" name="Group 14"/>
          <p:cNvGrpSpPr/>
          <p:nvPr/>
        </p:nvGrpSpPr>
        <p:grpSpPr>
          <a:xfrm rot="15560951" flipH="1">
            <a:off x="7762229" y="2270233"/>
            <a:ext cx="309994" cy="485807"/>
            <a:chOff x="1653118" y="2060096"/>
            <a:chExt cx="309994" cy="485807"/>
          </a:xfrm>
          <a:solidFill>
            <a:schemeClr val="bg1"/>
          </a:solidFill>
        </p:grpSpPr>
        <p:sp>
          <p:nvSpPr>
            <p:cNvPr id="16" name="Oval 1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14400000" flipH="1">
            <a:off x="10664668" y="5445686"/>
            <a:ext cx="248427" cy="189708"/>
            <a:chOff x="1792241" y="2060096"/>
            <a:chExt cx="248427" cy="189708"/>
          </a:xfrm>
          <a:solidFill>
            <a:srgbClr val="FFFFFF"/>
          </a:solidFill>
        </p:grpSpPr>
        <p:sp>
          <p:nvSpPr>
            <p:cNvPr id="23" name="Oval 22"/>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Footer Placeholder 6">
            <a:extLst>
              <a:ext uri="{FF2B5EF4-FFF2-40B4-BE49-F238E27FC236}">
                <a16:creationId xmlns:a16="http://schemas.microsoft.com/office/drawing/2014/main" id="{46FCF496-5FC0-492C-B46E-C070E4D4723E}"/>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 </a:t>
            </a:r>
          </a:p>
        </p:txBody>
      </p:sp>
    </p:spTree>
    <p:extLst>
      <p:ext uri="{BB962C8B-B14F-4D97-AF65-F5344CB8AC3E}">
        <p14:creationId xmlns:p14="http://schemas.microsoft.com/office/powerpoint/2010/main" val="174859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416091" y="1508125"/>
            <a:ext cx="5521158" cy="4187913"/>
          </a:xfrm>
          <a:prstGeom prst="rect">
            <a:avLst/>
          </a:prstGeom>
        </p:spPr>
      </p:pic>
      <p:sp>
        <p:nvSpPr>
          <p:cNvPr id="6" name="Oval 5"/>
          <p:cNvSpPr/>
          <p:nvPr/>
        </p:nvSpPr>
        <p:spPr>
          <a:xfrm>
            <a:off x="743757" y="247382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43757" y="328083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43757" y="396596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743757" y="469888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H="1">
            <a:off x="6248400" y="1508129"/>
            <a:ext cx="5521158" cy="4187913"/>
          </a:xfrm>
          <a:prstGeom prst="rect">
            <a:avLst/>
          </a:prstGeom>
        </p:spPr>
      </p:pic>
      <p:sp>
        <p:nvSpPr>
          <p:cNvPr id="13" name="Title 12"/>
          <p:cNvSpPr>
            <a:spLocks noGrp="1"/>
          </p:cNvSpPr>
          <p:nvPr>
            <p:ph type="title"/>
          </p:nvPr>
        </p:nvSpPr>
        <p:spPr>
          <a:xfrm>
            <a:off x="278514" y="72057"/>
            <a:ext cx="11913486" cy="921669"/>
          </a:xfrm>
        </p:spPr>
        <p:txBody>
          <a:bodyPr>
            <a:normAutofit/>
          </a:bodyPr>
          <a:lstStyle/>
          <a:p>
            <a:r>
              <a:rPr lang="en-US" dirty="0"/>
              <a:t>Speaking with your loved ones about 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17</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08427" y="598752"/>
            <a:ext cx="8561778" cy="596900"/>
          </a:xfrm>
          <a:prstGeom prst="rect">
            <a:avLst/>
          </a:prstGeom>
        </p:spPr>
      </p:pic>
      <p:sp>
        <p:nvSpPr>
          <p:cNvPr id="4" name="TextBox 3"/>
          <p:cNvSpPr txBox="1"/>
          <p:nvPr/>
        </p:nvSpPr>
        <p:spPr>
          <a:xfrm>
            <a:off x="6248400" y="1765300"/>
            <a:ext cx="184666"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505891" y="2362870"/>
            <a:ext cx="4209109" cy="2939266"/>
          </a:xfrm>
          <a:prstGeom prst="rect">
            <a:avLst/>
          </a:prstGeom>
          <a:noFill/>
        </p:spPr>
        <p:txBody>
          <a:bodyPr wrap="square" rtlCol="0">
            <a:spAutoFit/>
          </a:bodyPr>
          <a:lstStyle/>
          <a:p>
            <a:pPr>
              <a:spcAft>
                <a:spcPts val="1800"/>
              </a:spcAft>
            </a:pPr>
            <a:r>
              <a:rPr lang="en-US" sz="2000" dirty="0"/>
              <a:t>Am I emotionally ready to speak with my family about AHP?</a:t>
            </a:r>
          </a:p>
          <a:p>
            <a:pPr lvl="0">
              <a:spcAft>
                <a:spcPts val="1800"/>
              </a:spcAft>
            </a:pPr>
            <a:r>
              <a:rPr lang="en-US" sz="2000" dirty="0"/>
              <a:t>Will I be prepared to cope with their various emotional reactions?</a:t>
            </a:r>
          </a:p>
          <a:p>
            <a:pPr lvl="0">
              <a:spcAft>
                <a:spcPts val="1800"/>
              </a:spcAft>
            </a:pPr>
            <a:r>
              <a:rPr lang="en-US" sz="2000" dirty="0"/>
              <a:t>How prepared am I to explain AHP?</a:t>
            </a:r>
          </a:p>
          <a:p>
            <a:pPr lvl="0">
              <a:spcAft>
                <a:spcPts val="1800"/>
              </a:spcAft>
            </a:pPr>
            <a:r>
              <a:rPr lang="en-US" sz="2000" dirty="0"/>
              <a:t>What questions might they ask, and am I ready to guide them?</a:t>
            </a:r>
          </a:p>
        </p:txBody>
      </p:sp>
      <p:sp>
        <p:nvSpPr>
          <p:cNvPr id="11" name="TextBox 10">
            <a:extLst>
              <a:ext uri="{FF2B5EF4-FFF2-40B4-BE49-F238E27FC236}">
                <a16:creationId xmlns:a16="http://schemas.microsoft.com/office/drawing/2014/main" id="{D2CBDA73-FAB9-3E40-B6E6-FE4DADD482A6}"/>
              </a:ext>
            </a:extLst>
          </p:cNvPr>
          <p:cNvSpPr txBox="1"/>
          <p:nvPr/>
        </p:nvSpPr>
        <p:spPr>
          <a:xfrm>
            <a:off x="6798183" y="2312569"/>
            <a:ext cx="4882472" cy="3098284"/>
          </a:xfrm>
          <a:prstGeom prst="rect">
            <a:avLst/>
          </a:prstGeom>
          <a:noFill/>
        </p:spPr>
        <p:txBody>
          <a:bodyPr wrap="square" rtlCol="0">
            <a:spAutoFit/>
          </a:bodyPr>
          <a:lstStyle/>
          <a:p>
            <a:pPr lvl="0">
              <a:spcAft>
                <a:spcPts val="1000"/>
              </a:spcAft>
            </a:pPr>
            <a:r>
              <a:rPr lang="en-US" dirty="0"/>
              <a:t>Has anyone ever been diagnosed with AHP or experienced symptoms that might be related to AHP?</a:t>
            </a:r>
          </a:p>
          <a:p>
            <a:pPr lvl="0">
              <a:spcAft>
                <a:spcPts val="1000"/>
              </a:spcAft>
            </a:pPr>
            <a:r>
              <a:rPr lang="en-US" dirty="0"/>
              <a:t>Which side, dad’s or mum’s, might be affected?</a:t>
            </a:r>
          </a:p>
          <a:p>
            <a:pPr lvl="0">
              <a:spcAft>
                <a:spcPts val="1000"/>
              </a:spcAft>
            </a:pPr>
            <a:r>
              <a:rPr lang="en-US" dirty="0"/>
              <a:t>Make a list of relatives, including their ages</a:t>
            </a:r>
          </a:p>
          <a:p>
            <a:pPr lvl="0">
              <a:spcAft>
                <a:spcPts val="1000"/>
              </a:spcAft>
            </a:pPr>
            <a:r>
              <a:rPr lang="en-US" dirty="0"/>
              <a:t>Are there any relatives who are planning to have children?</a:t>
            </a:r>
          </a:p>
          <a:p>
            <a:pPr lvl="0">
              <a:spcAft>
                <a:spcPts val="1000"/>
              </a:spcAft>
            </a:pPr>
            <a:r>
              <a:rPr lang="en-US" dirty="0"/>
              <a:t>Are my relatives ready and open to hearing this information?</a:t>
            </a:r>
          </a:p>
        </p:txBody>
      </p:sp>
      <p:pic>
        <p:nvPicPr>
          <p:cNvPr id="5" name="Picture 4"/>
          <p:cNvPicPr>
            <a:picLocks noChangeAspect="1"/>
          </p:cNvPicPr>
          <p:nvPr/>
        </p:nvPicPr>
        <p:blipFill>
          <a:blip r:embed="rId5"/>
          <a:stretch>
            <a:fillRect/>
          </a:stretch>
        </p:blipFill>
        <p:spPr>
          <a:xfrm>
            <a:off x="649476" y="2328615"/>
            <a:ext cx="859755" cy="859755"/>
          </a:xfrm>
          <a:prstGeom prst="rect">
            <a:avLst/>
          </a:prstGeom>
        </p:spPr>
      </p:pic>
      <p:pic>
        <p:nvPicPr>
          <p:cNvPr id="23" name="Picture 22"/>
          <p:cNvPicPr>
            <a:picLocks noChangeAspect="1"/>
          </p:cNvPicPr>
          <p:nvPr/>
        </p:nvPicPr>
        <p:blipFill>
          <a:blip r:embed="rId5"/>
          <a:stretch>
            <a:fillRect/>
          </a:stretch>
        </p:blipFill>
        <p:spPr>
          <a:xfrm>
            <a:off x="654215" y="4537631"/>
            <a:ext cx="859755" cy="859755"/>
          </a:xfrm>
          <a:prstGeom prst="rect">
            <a:avLst/>
          </a:prstGeom>
        </p:spPr>
      </p:pic>
      <p:pic>
        <p:nvPicPr>
          <p:cNvPr id="24" name="Picture 23"/>
          <p:cNvPicPr>
            <a:picLocks noChangeAspect="1"/>
          </p:cNvPicPr>
          <p:nvPr/>
        </p:nvPicPr>
        <p:blipFill>
          <a:blip r:embed="rId5"/>
          <a:stretch>
            <a:fillRect/>
          </a:stretch>
        </p:blipFill>
        <p:spPr>
          <a:xfrm>
            <a:off x="654215" y="3807381"/>
            <a:ext cx="859755" cy="859755"/>
          </a:xfrm>
          <a:prstGeom prst="rect">
            <a:avLst/>
          </a:prstGeom>
        </p:spPr>
      </p:pic>
      <p:pic>
        <p:nvPicPr>
          <p:cNvPr id="25" name="Picture 24"/>
          <p:cNvPicPr>
            <a:picLocks noChangeAspect="1"/>
          </p:cNvPicPr>
          <p:nvPr/>
        </p:nvPicPr>
        <p:blipFill>
          <a:blip r:embed="rId5"/>
          <a:stretch>
            <a:fillRect/>
          </a:stretch>
        </p:blipFill>
        <p:spPr>
          <a:xfrm>
            <a:off x="654215" y="3124870"/>
            <a:ext cx="859755" cy="859755"/>
          </a:xfrm>
          <a:prstGeom prst="rect">
            <a:avLst/>
          </a:prstGeom>
        </p:spPr>
      </p:pic>
      <p:sp>
        <p:nvSpPr>
          <p:cNvPr id="7" name="Rectangle 6"/>
          <p:cNvSpPr/>
          <p:nvPr/>
        </p:nvSpPr>
        <p:spPr>
          <a:xfrm>
            <a:off x="6118052" y="243204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118052" y="338371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18052" y="3796520"/>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18052" y="4203142"/>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118052" y="487156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413843" y="2516606"/>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13843" y="3468272"/>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13843" y="3875898"/>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13843" y="4284915"/>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413843" y="4949604"/>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CBDA73-FAB9-3E40-B6E6-FE4DADD482A6}"/>
              </a:ext>
            </a:extLst>
          </p:cNvPr>
          <p:cNvSpPr txBox="1"/>
          <p:nvPr/>
        </p:nvSpPr>
        <p:spPr>
          <a:xfrm>
            <a:off x="716041" y="1664622"/>
            <a:ext cx="4475085" cy="553998"/>
          </a:xfrm>
          <a:prstGeom prst="rect">
            <a:avLst/>
          </a:prstGeom>
          <a:noFill/>
        </p:spPr>
        <p:txBody>
          <a:bodyPr wrap="square" rtlCol="0">
            <a:spAutoFit/>
          </a:bodyPr>
          <a:lstStyle/>
          <a:p>
            <a:r>
              <a:rPr lang="en-US" sz="3000" b="1" dirty="0">
                <a:solidFill>
                  <a:schemeClr val="accent2">
                    <a:lumMod val="75000"/>
                  </a:schemeClr>
                </a:solidFill>
              </a:rPr>
              <a:t>About me </a:t>
            </a:r>
          </a:p>
        </p:txBody>
      </p:sp>
      <p:sp>
        <p:nvSpPr>
          <p:cNvPr id="34" name="TextBox 33">
            <a:extLst>
              <a:ext uri="{FF2B5EF4-FFF2-40B4-BE49-F238E27FC236}">
                <a16:creationId xmlns:a16="http://schemas.microsoft.com/office/drawing/2014/main" id="{D2CBDA73-FAB9-3E40-B6E6-FE4DADD482A6}"/>
              </a:ext>
            </a:extLst>
          </p:cNvPr>
          <p:cNvSpPr txBox="1"/>
          <p:nvPr/>
        </p:nvSpPr>
        <p:spPr>
          <a:xfrm>
            <a:off x="6544191" y="1664622"/>
            <a:ext cx="4475085" cy="553998"/>
          </a:xfrm>
          <a:prstGeom prst="rect">
            <a:avLst/>
          </a:prstGeom>
          <a:noFill/>
        </p:spPr>
        <p:txBody>
          <a:bodyPr wrap="square" rtlCol="0">
            <a:spAutoFit/>
          </a:bodyPr>
          <a:lstStyle/>
          <a:p>
            <a:r>
              <a:rPr lang="en-US" sz="3000" b="1" dirty="0">
                <a:solidFill>
                  <a:schemeClr val="accent2">
                    <a:lumMod val="75000"/>
                  </a:schemeClr>
                </a:solidFill>
              </a:rPr>
              <a:t>About my family </a:t>
            </a:r>
          </a:p>
        </p:txBody>
      </p:sp>
      <p:sp>
        <p:nvSpPr>
          <p:cNvPr id="36" name="Footer Placeholder 6">
            <a:extLst>
              <a:ext uri="{FF2B5EF4-FFF2-40B4-BE49-F238E27FC236}">
                <a16:creationId xmlns:a16="http://schemas.microsoft.com/office/drawing/2014/main" id="{82E646E4-0381-4E18-808D-464348BF72BF}"/>
              </a:ext>
            </a:extLst>
          </p:cNvPr>
          <p:cNvSpPr>
            <a:spLocks noGrp="1"/>
          </p:cNvSpPr>
          <p:nvPr>
            <p:ph type="ftr" sz="quarter" idx="11"/>
          </p:nvPr>
        </p:nvSpPr>
        <p:spPr>
          <a:xfrm>
            <a:off x="479592" y="6400147"/>
            <a:ext cx="11553372" cy="365125"/>
          </a:xfrm>
        </p:spPr>
        <p:txBody>
          <a:bodyPr/>
          <a:lstStyle/>
          <a:p>
            <a:pPr>
              <a:spcAft>
                <a:spcPts val="300"/>
              </a:spcAft>
              <a:tabLst>
                <a:tab pos="8120063" algn="l"/>
              </a:tabLst>
            </a:pPr>
            <a:r>
              <a:rPr lang="en-US" sz="800" dirty="0">
                <a:solidFill>
                  <a:schemeClr val="bg2">
                    <a:lumMod val="50000"/>
                  </a:schemeClr>
                </a:solidFill>
              </a:rPr>
              <a:t>AHP: Acute Hepatic Porphyria	 </a:t>
            </a:r>
          </a:p>
        </p:txBody>
      </p:sp>
    </p:spTree>
    <p:extLst>
      <p:ext uri="{BB962C8B-B14F-4D97-AF65-F5344CB8AC3E}">
        <p14:creationId xmlns:p14="http://schemas.microsoft.com/office/powerpoint/2010/main" val="8997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3" y="1243277"/>
            <a:ext cx="11615869" cy="4741598"/>
          </a:xfrm>
          <a:prstGeom prst="rect">
            <a:avLst/>
          </a:prstGeom>
        </p:spPr>
      </p:pic>
      <p:pic>
        <p:nvPicPr>
          <p:cNvPr id="5" name="Picture 4" descr="Mari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2" y="1243275"/>
            <a:ext cx="4647092" cy="5095653"/>
          </a:xfrm>
          <a:prstGeom prst="rect">
            <a:avLst/>
          </a:prstGeom>
        </p:spPr>
      </p:pic>
      <p:sp>
        <p:nvSpPr>
          <p:cNvPr id="13" name="Title 12"/>
          <p:cNvSpPr>
            <a:spLocks noGrp="1"/>
          </p:cNvSpPr>
          <p:nvPr>
            <p:ph type="title"/>
          </p:nvPr>
        </p:nvSpPr>
        <p:spPr/>
        <p:txBody>
          <a:bodyPr/>
          <a:lstStyle/>
          <a:p>
            <a:r>
              <a:rPr lang="en-US" dirty="0"/>
              <a:t>Early AHP testing made a big impact on my family and me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18</a:t>
            </a:fld>
            <a:endParaRPr lang="en-US" dirty="0"/>
          </a:p>
        </p:txBody>
      </p:sp>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5829301" y="4976973"/>
            <a:ext cx="5489576" cy="646331"/>
          </a:xfrm>
          <a:prstGeom prst="rect">
            <a:avLst/>
          </a:prstGeom>
          <a:noFill/>
        </p:spPr>
        <p:txBody>
          <a:bodyPr wrap="square" rtlCol="0">
            <a:spAutoFit/>
          </a:bodyPr>
          <a:lstStyle/>
          <a:p>
            <a:pPr algn="r"/>
            <a:r>
              <a:rPr lang="en-US" dirty="0">
                <a:solidFill>
                  <a:schemeClr val="accent2">
                    <a:lumMod val="50000"/>
                  </a:schemeClr>
                </a:solidFill>
              </a:rPr>
              <a:t>– </a:t>
            </a:r>
            <a:r>
              <a:rPr lang="fr-FR" dirty="0">
                <a:solidFill>
                  <a:schemeClr val="accent2">
                    <a:lumMod val="50000"/>
                  </a:schemeClr>
                </a:solidFill>
              </a:rPr>
              <a:t>Maria, AHP Patient &amp; Patient </a:t>
            </a:r>
            <a:r>
              <a:rPr lang="en-GB" dirty="0">
                <a:solidFill>
                  <a:schemeClr val="accent2">
                    <a:lumMod val="50000"/>
                  </a:schemeClr>
                </a:solidFill>
              </a:rPr>
              <a:t>Advocate</a:t>
            </a:r>
            <a:r>
              <a:rPr lang="fr-FR" dirty="0">
                <a:solidFill>
                  <a:schemeClr val="accent2">
                    <a:lumMod val="50000"/>
                  </a:schemeClr>
                </a:solidFill>
              </a:rPr>
              <a:t>, RMP</a:t>
            </a:r>
          </a:p>
          <a:p>
            <a:pPr algn="r"/>
            <a:r>
              <a:rPr lang="fr-FR" dirty="0">
                <a:solidFill>
                  <a:schemeClr val="accent2">
                    <a:lumMod val="50000"/>
                  </a:schemeClr>
                </a:solidFill>
              </a:rPr>
              <a:t>(</a:t>
            </a:r>
            <a:r>
              <a:rPr lang="fr-FR" dirty="0" err="1">
                <a:solidFill>
                  <a:schemeClr val="accent2">
                    <a:lumMod val="50000"/>
                  </a:schemeClr>
                </a:solidFill>
              </a:rPr>
              <a:t>Swedish</a:t>
            </a:r>
            <a:r>
              <a:rPr lang="fr-FR" dirty="0">
                <a:solidFill>
                  <a:schemeClr val="accent2">
                    <a:lumMod val="50000"/>
                  </a:schemeClr>
                </a:solidFill>
              </a:rPr>
              <a:t> </a:t>
            </a:r>
            <a:r>
              <a:rPr lang="fr-FR" dirty="0" err="1">
                <a:solidFill>
                  <a:schemeClr val="accent2">
                    <a:lumMod val="50000"/>
                  </a:schemeClr>
                </a:solidFill>
              </a:rPr>
              <a:t>porphyria</a:t>
            </a:r>
            <a:r>
              <a:rPr lang="fr-FR" dirty="0">
                <a:solidFill>
                  <a:schemeClr val="accent2">
                    <a:lumMod val="50000"/>
                  </a:schemeClr>
                </a:solidFill>
              </a:rPr>
              <a:t> association)</a:t>
            </a:r>
            <a:endParaRPr lang="en-US" dirty="0">
              <a:solidFill>
                <a:schemeClr val="accent2">
                  <a:lumMod val="50000"/>
                </a:schemeClr>
              </a:solidFill>
            </a:endParaRPr>
          </a:p>
        </p:txBody>
      </p:sp>
      <p:pic>
        <p:nvPicPr>
          <p:cNvPr id="15" name="Picture 14"/>
          <p:cNvPicPr>
            <a:picLocks noChangeAspect="1"/>
          </p:cNvPicPr>
          <p:nvPr/>
        </p:nvPicPr>
        <p:blipFill>
          <a:blip r:embed="rId5"/>
          <a:stretch>
            <a:fillRect/>
          </a:stretch>
        </p:blipFill>
        <p:spPr>
          <a:xfrm>
            <a:off x="4566199" y="1796453"/>
            <a:ext cx="830304" cy="830304"/>
          </a:xfrm>
          <a:prstGeom prst="rect">
            <a:avLst/>
          </a:prstGeom>
        </p:spPr>
      </p:pic>
      <p:sp>
        <p:nvSpPr>
          <p:cNvPr id="16" name="TextBox 15">
            <a:extLst>
              <a:ext uri="{FF2B5EF4-FFF2-40B4-BE49-F238E27FC236}">
                <a16:creationId xmlns:a16="http://schemas.microsoft.com/office/drawing/2014/main" id="{D2CBDA73-FAB9-3E40-B6E6-FE4DADD482A6}"/>
              </a:ext>
            </a:extLst>
          </p:cNvPr>
          <p:cNvSpPr txBox="1"/>
          <p:nvPr/>
        </p:nvSpPr>
        <p:spPr>
          <a:xfrm>
            <a:off x="4879315" y="2036804"/>
            <a:ext cx="6614185" cy="2438488"/>
          </a:xfrm>
          <a:prstGeom prst="rect">
            <a:avLst/>
          </a:prstGeom>
          <a:noFill/>
        </p:spPr>
        <p:txBody>
          <a:bodyPr wrap="square" rtlCol="0">
            <a:spAutoFit/>
          </a:bodyPr>
          <a:lstStyle/>
          <a:p>
            <a:pPr>
              <a:lnSpc>
                <a:spcPct val="110000"/>
              </a:lnSpc>
            </a:pPr>
            <a:r>
              <a:rPr lang="en-US" sz="2800" dirty="0">
                <a:solidFill>
                  <a:schemeClr val="accent2">
                    <a:lumMod val="50000"/>
                  </a:schemeClr>
                </a:solidFill>
              </a:rPr>
              <a:t>Because of my mum’s AHP diagnosis, my sisters and I were tested at very young ages. I was able to manage my health and avoid the AHP triggers all because I had the right information.</a:t>
            </a:r>
          </a:p>
        </p:txBody>
      </p:sp>
      <p:grpSp>
        <p:nvGrpSpPr>
          <p:cNvPr id="17" name="Group 16"/>
          <p:cNvGrpSpPr/>
          <p:nvPr/>
        </p:nvGrpSpPr>
        <p:grpSpPr>
          <a:xfrm rot="15560951" flipH="1">
            <a:off x="1056539" y="4327324"/>
            <a:ext cx="309994" cy="485807"/>
            <a:chOff x="1653118" y="2060096"/>
            <a:chExt cx="309994" cy="485807"/>
          </a:xfrm>
          <a:solidFill>
            <a:schemeClr val="bg1"/>
          </a:solidFill>
        </p:grpSpPr>
        <p:sp>
          <p:nvSpPr>
            <p:cNvPr id="18" name="Oval 17"/>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rot="11457034" flipH="1">
            <a:off x="3749733" y="4248268"/>
            <a:ext cx="248427" cy="189708"/>
            <a:chOff x="1792241" y="2060096"/>
            <a:chExt cx="248427" cy="189708"/>
          </a:xfrm>
          <a:solidFill>
            <a:srgbClr val="FFFFFF"/>
          </a:solidFill>
        </p:grpSpPr>
        <p:sp>
          <p:nvSpPr>
            <p:cNvPr id="24" name="Oval 23"/>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297566" y="598752"/>
            <a:ext cx="11791066" cy="596900"/>
          </a:xfrm>
          <a:prstGeom prst="rect">
            <a:avLst/>
          </a:prstGeom>
        </p:spPr>
      </p:pic>
      <p:sp>
        <p:nvSpPr>
          <p:cNvPr id="19" name="Footer Placeholder 6">
            <a:extLst>
              <a:ext uri="{FF2B5EF4-FFF2-40B4-BE49-F238E27FC236}">
                <a16:creationId xmlns:a16="http://schemas.microsoft.com/office/drawing/2014/main" id="{3268A091-ECF8-4038-8E8C-9F83D49FCC1A}"/>
              </a:ext>
            </a:extLst>
          </p:cNvPr>
          <p:cNvSpPr>
            <a:spLocks noGrp="1"/>
          </p:cNvSpPr>
          <p:nvPr>
            <p:ph type="ftr" sz="quarter" idx="11"/>
          </p:nvPr>
        </p:nvSpPr>
        <p:spPr>
          <a:xfrm>
            <a:off x="479592" y="6400147"/>
            <a:ext cx="11553372" cy="365125"/>
          </a:xfrm>
        </p:spPr>
        <p:txBody>
          <a:bodyPr/>
          <a:lstStyle/>
          <a:p>
            <a:pPr>
              <a:spcAft>
                <a:spcPts val="300"/>
              </a:spcAft>
              <a:tabLst>
                <a:tab pos="8120063" algn="l"/>
              </a:tabLst>
            </a:pPr>
            <a:r>
              <a:rPr lang="en-US" sz="800" dirty="0">
                <a:solidFill>
                  <a:schemeClr val="bg2">
                    <a:lumMod val="50000"/>
                  </a:schemeClr>
                </a:solidFill>
              </a:rPr>
              <a:t>AHP: Acute Hepatic Porphyria	 </a:t>
            </a:r>
          </a:p>
        </p:txBody>
      </p:sp>
    </p:spTree>
    <p:extLst>
      <p:ext uri="{BB962C8B-B14F-4D97-AF65-F5344CB8AC3E}">
        <p14:creationId xmlns:p14="http://schemas.microsoft.com/office/powerpoint/2010/main" val="284409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1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62" y="349250"/>
            <a:ext cx="11615869" cy="6254750"/>
          </a:xfrm>
          <a:prstGeom prst="rect">
            <a:avLst/>
          </a:prstGeom>
        </p:spPr>
      </p:pic>
      <p:sp>
        <p:nvSpPr>
          <p:cNvPr id="4" name="Rectangle 3"/>
          <p:cNvSpPr/>
          <p:nvPr/>
        </p:nvSpPr>
        <p:spPr>
          <a:xfrm>
            <a:off x="505949" y="5286375"/>
            <a:ext cx="11309147" cy="914400"/>
          </a:xfrm>
          <a:custGeom>
            <a:avLst/>
            <a:gdLst>
              <a:gd name="connsiteX0" fmla="*/ 0 w 11191875"/>
              <a:gd name="connsiteY0" fmla="*/ 0 h 914400"/>
              <a:gd name="connsiteX1" fmla="*/ 11191875 w 11191875"/>
              <a:gd name="connsiteY1" fmla="*/ 0 h 914400"/>
              <a:gd name="connsiteX2" fmla="*/ 11191875 w 11191875"/>
              <a:gd name="connsiteY2" fmla="*/ 914400 h 914400"/>
              <a:gd name="connsiteX3" fmla="*/ 0 w 11191875"/>
              <a:gd name="connsiteY3" fmla="*/ 914400 h 914400"/>
              <a:gd name="connsiteX4" fmla="*/ 0 w 11191875"/>
              <a:gd name="connsiteY4" fmla="*/ 0 h 914400"/>
              <a:gd name="connsiteX0" fmla="*/ 0 w 11241036"/>
              <a:gd name="connsiteY0" fmla="*/ 0 h 914400"/>
              <a:gd name="connsiteX1" fmla="*/ 11241036 w 11241036"/>
              <a:gd name="connsiteY1" fmla="*/ 0 h 914400"/>
              <a:gd name="connsiteX2" fmla="*/ 11241036 w 11241036"/>
              <a:gd name="connsiteY2" fmla="*/ 914400 h 914400"/>
              <a:gd name="connsiteX3" fmla="*/ 49161 w 11241036"/>
              <a:gd name="connsiteY3" fmla="*/ 914400 h 914400"/>
              <a:gd name="connsiteX4" fmla="*/ 0 w 11241036"/>
              <a:gd name="connsiteY4" fmla="*/ 0 h 914400"/>
              <a:gd name="connsiteX0" fmla="*/ 0 w 11241036"/>
              <a:gd name="connsiteY0" fmla="*/ 0 h 914400"/>
              <a:gd name="connsiteX1" fmla="*/ 11241036 w 11241036"/>
              <a:gd name="connsiteY1" fmla="*/ 0 h 914400"/>
              <a:gd name="connsiteX2" fmla="*/ 11208459 w 11241036"/>
              <a:gd name="connsiteY2" fmla="*/ 914400 h 914400"/>
              <a:gd name="connsiteX3" fmla="*/ 49161 w 11241036"/>
              <a:gd name="connsiteY3" fmla="*/ 914400 h 914400"/>
              <a:gd name="connsiteX4" fmla="*/ 0 w 11241036"/>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036" h="914400">
                <a:moveTo>
                  <a:pt x="0" y="0"/>
                </a:moveTo>
                <a:lnTo>
                  <a:pt x="11241036" y="0"/>
                </a:lnTo>
                <a:lnTo>
                  <a:pt x="11208459" y="914400"/>
                </a:lnTo>
                <a:lnTo>
                  <a:pt x="49161" y="914400"/>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746247" y="2997062"/>
            <a:ext cx="8699503" cy="1938992"/>
          </a:xfrm>
        </p:spPr>
        <p:txBody>
          <a:bodyPr wrap="square">
            <a:spAutoFit/>
          </a:bodyPr>
          <a:lstStyle/>
          <a:p>
            <a:pPr algn="ctr">
              <a:lnSpc>
                <a:spcPct val="100000"/>
              </a:lnSpc>
            </a:pPr>
            <a:r>
              <a:rPr lang="en-US" sz="6000" dirty="0"/>
              <a:t>Map your family’s history of AHP</a:t>
            </a:r>
          </a:p>
        </p:txBody>
      </p:sp>
      <p:sp>
        <p:nvSpPr>
          <p:cNvPr id="3" name="Oval 2"/>
          <p:cNvSpPr/>
          <p:nvPr/>
        </p:nvSpPr>
        <p:spPr>
          <a:xfrm>
            <a:off x="5032599" y="827207"/>
            <a:ext cx="2026242" cy="20262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ree only-01.png"/>
          <p:cNvPicPr>
            <a:picLocks noChangeAspect="1"/>
          </p:cNvPicPr>
          <p:nvPr/>
        </p:nvPicPr>
        <p:blipFill>
          <a:blip r:embed="rId4" cstate="screen">
            <a:biLevel thresh="75000"/>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390273" y="652582"/>
            <a:ext cx="3411449" cy="2413000"/>
          </a:xfrm>
          <a:prstGeom prst="rect">
            <a:avLst/>
          </a:prstGeom>
        </p:spPr>
      </p:pic>
      <p:sp>
        <p:nvSpPr>
          <p:cNvPr id="7" name="Title 12">
            <a:extLst>
              <a:ext uri="{FF2B5EF4-FFF2-40B4-BE49-F238E27FC236}">
                <a16:creationId xmlns:a16="http://schemas.microsoft.com/office/drawing/2014/main" id="{C8C96603-83B0-4978-9226-309436ABB103}"/>
              </a:ext>
            </a:extLst>
          </p:cNvPr>
          <p:cNvSpPr txBox="1">
            <a:spLocks/>
          </p:cNvSpPr>
          <p:nvPr/>
        </p:nvSpPr>
        <p:spPr>
          <a:xfrm>
            <a:off x="849311" y="5509258"/>
            <a:ext cx="10493375"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en-US" sz="2000" dirty="0">
                <a:solidFill>
                  <a:schemeClr val="bg1"/>
                </a:solidFill>
              </a:rPr>
              <a:t>Download the </a:t>
            </a:r>
            <a:r>
              <a:rPr lang="en-US" sz="2000" u="sng" dirty="0">
                <a:solidFill>
                  <a:schemeClr val="bg1"/>
                </a:solidFill>
                <a:hlinkClick r:id="rId6">
                  <a:extLst>
                    <a:ext uri="{A12FA001-AC4F-418D-AE19-62706E023703}">
                      <ahyp:hlinkClr xmlns:ahyp="http://schemas.microsoft.com/office/drawing/2018/hyperlinkcolor" val="tx"/>
                    </a:ext>
                  </a:extLst>
                </a:hlinkClick>
              </a:rPr>
              <a:t>Family Mapping Tool </a:t>
            </a:r>
            <a:r>
              <a:rPr lang="en-US" sz="2000" dirty="0">
                <a:solidFill>
                  <a:schemeClr val="bg1"/>
                </a:solidFill>
              </a:rPr>
              <a:t>following this meeting</a:t>
            </a:r>
          </a:p>
        </p:txBody>
      </p:sp>
      <p:sp>
        <p:nvSpPr>
          <p:cNvPr id="9" name="Footer Placeholder 6">
            <a:extLst>
              <a:ext uri="{FF2B5EF4-FFF2-40B4-BE49-F238E27FC236}">
                <a16:creationId xmlns:a16="http://schemas.microsoft.com/office/drawing/2014/main" id="{8E669333-9862-482E-957E-AA5D93057E44}"/>
              </a:ext>
            </a:extLst>
          </p:cNvPr>
          <p:cNvSpPr>
            <a:spLocks noGrp="1"/>
          </p:cNvSpPr>
          <p:nvPr>
            <p:ph type="ftr" sz="quarter" idx="11"/>
          </p:nvPr>
        </p:nvSpPr>
        <p:spPr>
          <a:xfrm>
            <a:off x="479592" y="6539847"/>
            <a:ext cx="11520624" cy="318153"/>
          </a:xfrm>
        </p:spPr>
        <p:txBody>
          <a:bodyPr/>
          <a:lstStyle/>
          <a:p>
            <a:pPr>
              <a:spcAft>
                <a:spcPts val="300"/>
              </a:spcAft>
              <a:tabLst>
                <a:tab pos="8120063" algn="l"/>
              </a:tabLst>
            </a:pPr>
            <a:r>
              <a:rPr lang="en-US" sz="800" dirty="0">
                <a:solidFill>
                  <a:schemeClr val="bg2">
                    <a:lumMod val="50000"/>
                  </a:schemeClr>
                </a:solidFill>
              </a:rPr>
              <a:t>AHP: Acute Hepatic Porphyria	 </a:t>
            </a:r>
          </a:p>
        </p:txBody>
      </p:sp>
    </p:spTree>
    <p:extLst>
      <p:ext uri="{BB962C8B-B14F-4D97-AF65-F5344CB8AC3E}">
        <p14:creationId xmlns:p14="http://schemas.microsoft.com/office/powerpoint/2010/main" val="196907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2800" dirty="0"/>
              <a:t>What is Acute Hepatic Porphyria (AHP)?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a:t>
            </a:fld>
            <a:endParaRPr lang="en-US" dirty="0"/>
          </a:p>
        </p:txBody>
      </p:sp>
      <p:sp>
        <p:nvSpPr>
          <p:cNvPr id="19" name="Footer Placeholder 6"/>
          <p:cNvSpPr>
            <a:spLocks noGrp="1"/>
          </p:cNvSpPr>
          <p:nvPr>
            <p:ph type="ftr" sz="quarter" idx="11"/>
          </p:nvPr>
        </p:nvSpPr>
        <p:spPr>
          <a:xfrm>
            <a:off x="479593" y="6416398"/>
            <a:ext cx="11537782" cy="365125"/>
          </a:xfrm>
        </p:spPr>
        <p:txBody>
          <a:bodyPr/>
          <a:lstStyle/>
          <a:p>
            <a:pPr>
              <a:spcAft>
                <a:spcPts val="300"/>
              </a:spcAft>
              <a:tabLst>
                <a:tab pos="8112125" algn="l"/>
              </a:tabLst>
            </a:pPr>
            <a:r>
              <a:rPr lang="en-US" sz="800" dirty="0">
                <a:solidFill>
                  <a:schemeClr val="bg2">
                    <a:lumMod val="50000"/>
                  </a:schemeClr>
                </a:solidFill>
              </a:rPr>
              <a:t> AHP: Acute Hepatic Porphyria	 </a:t>
            </a:r>
            <a:endParaRPr lang="nb-NO" sz="800" dirty="0">
              <a:solidFill>
                <a:schemeClr val="tx1">
                  <a:lumMod val="50000"/>
                  <a:lumOff val="50000"/>
                </a:schemeClr>
              </a:solidFill>
            </a:endParaRPr>
          </a:p>
          <a:p>
            <a:pPr marL="228600" indent="-228600">
              <a:buFont typeface="+mj-lt"/>
              <a:buAutoNum type="arabicPeriod"/>
            </a:pPr>
            <a:r>
              <a:rPr lang="nb-NO" sz="800" dirty="0">
                <a:solidFill>
                  <a:schemeClr val="tx1">
                    <a:lumMod val="50000"/>
                    <a:lumOff val="50000"/>
                  </a:schemeClr>
                </a:solidFill>
              </a:rPr>
              <a:t>Wang B, Rudnick S, Cengia B, Bonkovsky HL. Acute Hepatic Porphyrias: Review and Recent Progress. Hepatol Commun. 2018;3(2):193-206. Published 2018 Dec 20. doi:10.1002/hep4.1297.</a:t>
            </a:r>
          </a:p>
          <a:p>
            <a:pPr marL="228600" indent="-228600">
              <a:buFont typeface="+mj-lt"/>
              <a:buAutoNum type="arabicPeriod"/>
            </a:pPr>
            <a:r>
              <a:rPr lang="nb-NO" sz="800" dirty="0">
                <a:solidFill>
                  <a:schemeClr val="tx1">
                    <a:lumMod val="50000"/>
                    <a:lumOff val="50000"/>
                  </a:schemeClr>
                </a:solidFill>
              </a:rPr>
              <a:t>Anderson KE, Bloomer JR, Bonkovsky HL, et al. Recommendations for the diagnosis and treatment of the acute porphyrias [published correction appears in Ann Intern Med. 2005 Aug 16;143(4):316].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18759" y="598752"/>
            <a:ext cx="8026626" cy="596900"/>
          </a:xfrm>
          <a:prstGeom prst="rect">
            <a:avLst/>
          </a:prstGeom>
        </p:spPr>
      </p:pic>
      <p:sp>
        <p:nvSpPr>
          <p:cNvPr id="24" name="Rectangle 23">
            <a:extLst>
              <a:ext uri="{FF2B5EF4-FFF2-40B4-BE49-F238E27FC236}">
                <a16:creationId xmlns:a16="http://schemas.microsoft.com/office/drawing/2014/main" id="{14354B0B-BAB3-3242-8A0E-DFB933F27D72}"/>
              </a:ext>
            </a:extLst>
          </p:cNvPr>
          <p:cNvSpPr/>
          <p:nvPr/>
        </p:nvSpPr>
        <p:spPr>
          <a:xfrm>
            <a:off x="502403" y="1081940"/>
            <a:ext cx="11236156" cy="1046440"/>
          </a:xfrm>
          <a:prstGeom prst="rect">
            <a:avLst/>
          </a:prstGeom>
        </p:spPr>
        <p:txBody>
          <a:bodyPr wrap="square">
            <a:spAutoFit/>
          </a:bodyPr>
          <a:lstStyle/>
          <a:p>
            <a:pPr algn="ctr"/>
            <a:r>
              <a:rPr lang="en-US" sz="3600" b="1" dirty="0">
                <a:solidFill>
                  <a:srgbClr val="1B9AB2"/>
                </a:solidFill>
              </a:rPr>
              <a:t>AHP is a family of rare genetic diseases</a:t>
            </a:r>
            <a:endParaRPr lang="en-US" sz="3600" b="1" baseline="30000" dirty="0">
              <a:solidFill>
                <a:srgbClr val="1B9AB2"/>
              </a:solidFill>
            </a:endParaRPr>
          </a:p>
          <a:p>
            <a:pPr algn="ctr"/>
            <a:r>
              <a:rPr lang="en-US" sz="2400" dirty="0">
                <a:solidFill>
                  <a:srgbClr val="1B9AB2"/>
                </a:solidFill>
              </a:rPr>
              <a:t>caused by gene mutations that affect the liver's ability to make haem.</a:t>
            </a:r>
            <a:r>
              <a:rPr lang="en-US" sz="2400" baseline="30000" dirty="0">
                <a:solidFill>
                  <a:srgbClr val="1B9AB2"/>
                </a:solidFill>
              </a:rPr>
              <a:t>1</a:t>
            </a:r>
          </a:p>
        </p:txBody>
      </p:sp>
      <p:pic>
        <p:nvPicPr>
          <p:cNvPr id="17" name="Picture 16">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288055" y="2349500"/>
            <a:ext cx="11615869" cy="3698875"/>
          </a:xfrm>
          <a:prstGeom prst="rect">
            <a:avLst/>
          </a:prstGeom>
        </p:spPr>
      </p:pic>
      <p:grpSp>
        <p:nvGrpSpPr>
          <p:cNvPr id="18" name="Group 17"/>
          <p:cNvGrpSpPr/>
          <p:nvPr/>
        </p:nvGrpSpPr>
        <p:grpSpPr>
          <a:xfrm>
            <a:off x="621436" y="2537651"/>
            <a:ext cx="11062564" cy="3334972"/>
            <a:chOff x="263291" y="2587623"/>
            <a:chExt cx="11673924" cy="2667002"/>
          </a:xfrm>
        </p:grpSpPr>
        <p:pic>
          <p:nvPicPr>
            <p:cNvPr id="21" name="Picture 20"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23" name="Picture 22"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25" name="Picture 2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2" name="Rectangle 11">
            <a:extLst>
              <a:ext uri="{FF2B5EF4-FFF2-40B4-BE49-F238E27FC236}">
                <a16:creationId xmlns:a16="http://schemas.microsoft.com/office/drawing/2014/main" id="{14354B0B-BAB3-3242-8A0E-DFB933F27D72}"/>
              </a:ext>
            </a:extLst>
          </p:cNvPr>
          <p:cNvSpPr/>
          <p:nvPr/>
        </p:nvSpPr>
        <p:spPr>
          <a:xfrm>
            <a:off x="8219632" y="4455649"/>
            <a:ext cx="3350931" cy="969496"/>
          </a:xfrm>
          <a:prstGeom prst="rect">
            <a:avLst/>
          </a:prstGeom>
        </p:spPr>
        <p:txBody>
          <a:bodyPr wrap="square">
            <a:spAutoFit/>
          </a:bodyPr>
          <a:lstStyle/>
          <a:p>
            <a:pPr algn="ctr"/>
            <a:r>
              <a:rPr lang="en-US" sz="1900" dirty="0">
                <a:solidFill>
                  <a:srgbClr val="0A0A0A"/>
                </a:solidFill>
              </a:rPr>
              <a:t>The result is the buildup of toxins in the liver, which are released throughout the body.</a:t>
            </a:r>
            <a:r>
              <a:rPr lang="en-US" sz="1900" baseline="30000" dirty="0">
                <a:solidFill>
                  <a:srgbClr val="0A0A0A"/>
                </a:solidFill>
              </a:rPr>
              <a:t>1</a:t>
            </a:r>
          </a:p>
        </p:txBody>
      </p:sp>
      <p:sp>
        <p:nvSpPr>
          <p:cNvPr id="14" name="Rectangle 13">
            <a:extLst>
              <a:ext uri="{FF2B5EF4-FFF2-40B4-BE49-F238E27FC236}">
                <a16:creationId xmlns:a16="http://schemas.microsoft.com/office/drawing/2014/main" id="{14354B0B-BAB3-3242-8A0E-DFB933F27D72}"/>
              </a:ext>
            </a:extLst>
          </p:cNvPr>
          <p:cNvSpPr/>
          <p:nvPr/>
        </p:nvSpPr>
        <p:spPr>
          <a:xfrm>
            <a:off x="4582444" y="4455649"/>
            <a:ext cx="3145307" cy="969496"/>
          </a:xfrm>
          <a:prstGeom prst="rect">
            <a:avLst/>
          </a:prstGeom>
        </p:spPr>
        <p:txBody>
          <a:bodyPr wrap="square">
            <a:spAutoFit/>
          </a:bodyPr>
          <a:lstStyle/>
          <a:p>
            <a:pPr algn="ctr"/>
            <a:r>
              <a:rPr lang="en-US" sz="1900" dirty="0">
                <a:solidFill>
                  <a:srgbClr val="0A0A0A"/>
                </a:solidFill>
              </a:rPr>
              <a:t>In AHP, an enzyme involved in the haem synthesis pathway does not work correctly.</a:t>
            </a:r>
            <a:r>
              <a:rPr lang="en-US" sz="1900" baseline="30000" dirty="0">
                <a:solidFill>
                  <a:srgbClr val="0A0A0A"/>
                </a:solidFill>
              </a:rPr>
              <a:t>2</a:t>
            </a:r>
          </a:p>
        </p:txBody>
      </p:sp>
      <p:sp>
        <p:nvSpPr>
          <p:cNvPr id="16" name="Rectangle 15">
            <a:extLst>
              <a:ext uri="{FF2B5EF4-FFF2-40B4-BE49-F238E27FC236}">
                <a16:creationId xmlns:a16="http://schemas.microsoft.com/office/drawing/2014/main" id="{14354B0B-BAB3-3242-8A0E-DFB933F27D72}"/>
              </a:ext>
            </a:extLst>
          </p:cNvPr>
          <p:cNvSpPr/>
          <p:nvPr/>
        </p:nvSpPr>
        <p:spPr>
          <a:xfrm>
            <a:off x="823688" y="4455649"/>
            <a:ext cx="3269230" cy="969496"/>
          </a:xfrm>
          <a:prstGeom prst="rect">
            <a:avLst/>
          </a:prstGeom>
        </p:spPr>
        <p:txBody>
          <a:bodyPr wrap="square">
            <a:spAutoFit/>
          </a:bodyPr>
          <a:lstStyle/>
          <a:p>
            <a:pPr algn="ctr"/>
            <a:r>
              <a:rPr lang="en-US" sz="1900" dirty="0">
                <a:solidFill>
                  <a:srgbClr val="0A0A0A"/>
                </a:solidFill>
              </a:rPr>
              <a:t>Haem helps the liver function properly and is essential for the human body.</a:t>
            </a:r>
            <a:r>
              <a:rPr lang="en-US" sz="1900" baseline="30000" dirty="0">
                <a:solidFill>
                  <a:srgbClr val="0A0A0A"/>
                </a:solidFill>
              </a:rPr>
              <a:t>1</a:t>
            </a:r>
          </a:p>
        </p:txBody>
      </p:sp>
      <p:sp>
        <p:nvSpPr>
          <p:cNvPr id="26" name="Oval 25"/>
          <p:cNvSpPr/>
          <p:nvPr/>
        </p:nvSpPr>
        <p:spPr>
          <a:xfrm>
            <a:off x="655406"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14354B0B-BAB3-3242-8A0E-DFB933F27D72}"/>
              </a:ext>
            </a:extLst>
          </p:cNvPr>
          <p:cNvSpPr/>
          <p:nvPr/>
        </p:nvSpPr>
        <p:spPr>
          <a:xfrm>
            <a:off x="626467" y="2426599"/>
            <a:ext cx="632695" cy="646331"/>
          </a:xfrm>
          <a:prstGeom prst="rect">
            <a:avLst/>
          </a:prstGeom>
        </p:spPr>
        <p:txBody>
          <a:bodyPr wrap="square">
            <a:spAutoFit/>
          </a:bodyPr>
          <a:lstStyle/>
          <a:p>
            <a:pPr algn="ctr"/>
            <a:r>
              <a:rPr lang="en-US" sz="3600" b="1" dirty="0"/>
              <a:t>1</a:t>
            </a:r>
            <a:endParaRPr lang="en-US" sz="2400" baseline="30000" dirty="0"/>
          </a:p>
        </p:txBody>
      </p:sp>
      <p:sp>
        <p:nvSpPr>
          <p:cNvPr id="28" name="Oval 27"/>
          <p:cNvSpPr/>
          <p:nvPr/>
        </p:nvSpPr>
        <p:spPr>
          <a:xfrm>
            <a:off x="4255537"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14354B0B-BAB3-3242-8A0E-DFB933F27D72}"/>
              </a:ext>
            </a:extLst>
          </p:cNvPr>
          <p:cNvSpPr/>
          <p:nvPr/>
        </p:nvSpPr>
        <p:spPr>
          <a:xfrm>
            <a:off x="4226598" y="2426599"/>
            <a:ext cx="632695" cy="646331"/>
          </a:xfrm>
          <a:prstGeom prst="rect">
            <a:avLst/>
          </a:prstGeom>
        </p:spPr>
        <p:txBody>
          <a:bodyPr wrap="square">
            <a:spAutoFit/>
          </a:bodyPr>
          <a:lstStyle/>
          <a:p>
            <a:pPr algn="ctr"/>
            <a:r>
              <a:rPr lang="en-US" sz="3600" b="1" dirty="0"/>
              <a:t>2</a:t>
            </a:r>
            <a:endParaRPr lang="en-US" sz="2400" baseline="30000" dirty="0"/>
          </a:p>
        </p:txBody>
      </p:sp>
      <p:sp>
        <p:nvSpPr>
          <p:cNvPr id="30" name="Oval 29"/>
          <p:cNvSpPr/>
          <p:nvPr/>
        </p:nvSpPr>
        <p:spPr>
          <a:xfrm>
            <a:off x="8047931" y="2579853"/>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14354B0B-BAB3-3242-8A0E-DFB933F27D72}"/>
              </a:ext>
            </a:extLst>
          </p:cNvPr>
          <p:cNvSpPr/>
          <p:nvPr/>
        </p:nvSpPr>
        <p:spPr>
          <a:xfrm>
            <a:off x="8018992" y="2416082"/>
            <a:ext cx="632695" cy="646331"/>
          </a:xfrm>
          <a:prstGeom prst="rect">
            <a:avLst/>
          </a:prstGeom>
        </p:spPr>
        <p:txBody>
          <a:bodyPr wrap="square">
            <a:spAutoFit/>
          </a:bodyPr>
          <a:lstStyle/>
          <a:p>
            <a:pPr algn="ctr"/>
            <a:r>
              <a:rPr lang="en-US" sz="3600" b="1" dirty="0"/>
              <a:t>3</a:t>
            </a:r>
            <a:endParaRPr lang="en-US" sz="2400" baseline="30000" dirty="0"/>
          </a:p>
        </p:txBody>
      </p:sp>
      <p:pic>
        <p:nvPicPr>
          <p:cNvPr id="4" name="Picture 3"/>
          <p:cNvPicPr>
            <a:picLocks noChangeAspect="1"/>
          </p:cNvPicPr>
          <p:nvPr/>
        </p:nvPicPr>
        <p:blipFill>
          <a:blip r:embed="rId10"/>
          <a:stretch>
            <a:fillRect/>
          </a:stretch>
        </p:blipFill>
        <p:spPr>
          <a:xfrm>
            <a:off x="9224820" y="2971707"/>
            <a:ext cx="1270000" cy="1270000"/>
          </a:xfrm>
          <a:prstGeom prst="rect">
            <a:avLst/>
          </a:prstGeom>
        </p:spPr>
      </p:pic>
      <p:pic>
        <p:nvPicPr>
          <p:cNvPr id="5" name="Picture 4"/>
          <p:cNvPicPr>
            <a:picLocks noChangeAspect="1"/>
          </p:cNvPicPr>
          <p:nvPr/>
        </p:nvPicPr>
        <p:blipFill>
          <a:blip r:embed="rId11"/>
          <a:stretch>
            <a:fillRect/>
          </a:stretch>
        </p:blipFill>
        <p:spPr>
          <a:xfrm>
            <a:off x="1905000" y="3072930"/>
            <a:ext cx="1270000" cy="1270000"/>
          </a:xfrm>
          <a:prstGeom prst="rect">
            <a:avLst/>
          </a:prstGeom>
        </p:spPr>
      </p:pic>
      <p:sp>
        <p:nvSpPr>
          <p:cNvPr id="8" name="Oval 7"/>
          <p:cNvSpPr/>
          <p:nvPr/>
        </p:nvSpPr>
        <p:spPr>
          <a:xfrm>
            <a:off x="2134420" y="3337336"/>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11"/>
          <a:stretch>
            <a:fillRect/>
          </a:stretch>
        </p:blipFill>
        <p:spPr>
          <a:xfrm>
            <a:off x="5576455" y="3062413"/>
            <a:ext cx="1270000" cy="1270000"/>
          </a:xfrm>
          <a:prstGeom prst="rect">
            <a:avLst/>
          </a:prstGeom>
        </p:spPr>
      </p:pic>
      <p:sp>
        <p:nvSpPr>
          <p:cNvPr id="35" name="Oval 34"/>
          <p:cNvSpPr/>
          <p:nvPr/>
        </p:nvSpPr>
        <p:spPr>
          <a:xfrm>
            <a:off x="5805875" y="3326819"/>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6340923" y="3449373"/>
            <a:ext cx="209780" cy="122556"/>
          </a:xfrm>
          <a:prstGeom prst="rect">
            <a:avLst/>
          </a:prstGeom>
        </p:spPr>
      </p:pic>
      <p:pic>
        <p:nvPicPr>
          <p:cNvPr id="46" name="Picture 4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5899" y="3498655"/>
            <a:ext cx="209780" cy="122556"/>
          </a:xfrm>
          <a:prstGeom prst="rect">
            <a:avLst/>
          </a:prstGeom>
        </p:spPr>
      </p:pic>
      <p:pic>
        <p:nvPicPr>
          <p:cNvPr id="47" name="Picture 4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29192">
            <a:off x="6015655" y="3356953"/>
            <a:ext cx="209780" cy="122556"/>
          </a:xfrm>
          <a:prstGeom prst="rect">
            <a:avLst/>
          </a:prstGeom>
        </p:spPr>
      </p:pic>
      <p:pic>
        <p:nvPicPr>
          <p:cNvPr id="48" name="Picture 4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86521">
            <a:off x="5802807" y="3394510"/>
            <a:ext cx="209780" cy="122556"/>
          </a:xfrm>
          <a:prstGeom prst="rect">
            <a:avLst/>
          </a:prstGeom>
        </p:spPr>
      </p:pic>
      <p:pic>
        <p:nvPicPr>
          <p:cNvPr id="49" name="Picture 4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243435">
            <a:off x="5695439" y="3586398"/>
            <a:ext cx="209780" cy="122556"/>
          </a:xfrm>
          <a:prstGeom prst="rect">
            <a:avLst/>
          </a:prstGeom>
        </p:spPr>
      </p:pic>
      <p:pic>
        <p:nvPicPr>
          <p:cNvPr id="50" name="Picture 4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5299" y="3805131"/>
            <a:ext cx="209780" cy="122556"/>
          </a:xfrm>
          <a:prstGeom prst="rect">
            <a:avLst/>
          </a:prstGeom>
        </p:spPr>
      </p:pic>
      <p:pic>
        <p:nvPicPr>
          <p:cNvPr id="51" name="Picture 5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67628">
            <a:off x="6038371" y="3682797"/>
            <a:ext cx="209780" cy="122556"/>
          </a:xfrm>
          <a:prstGeom prst="rect">
            <a:avLst/>
          </a:prstGeom>
        </p:spPr>
      </p:pic>
      <p:pic>
        <p:nvPicPr>
          <p:cNvPr id="52" name="Picture 5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179152">
            <a:off x="5850571" y="3797688"/>
            <a:ext cx="209780" cy="122556"/>
          </a:xfrm>
          <a:prstGeom prst="rect">
            <a:avLst/>
          </a:prstGeom>
        </p:spPr>
      </p:pic>
      <p:pic>
        <p:nvPicPr>
          <p:cNvPr id="53" name="Picture 5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67778">
            <a:off x="5851334" y="3550445"/>
            <a:ext cx="209780" cy="122556"/>
          </a:xfrm>
          <a:prstGeom prst="rect">
            <a:avLst/>
          </a:prstGeom>
        </p:spPr>
      </p:pic>
      <p:pic>
        <p:nvPicPr>
          <p:cNvPr id="54" name="Picture 5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1490">
            <a:off x="5983146" y="3617837"/>
            <a:ext cx="129216" cy="75490"/>
          </a:xfrm>
          <a:prstGeom prst="rect">
            <a:avLst/>
          </a:prstGeom>
        </p:spPr>
      </p:pic>
      <p:pic>
        <p:nvPicPr>
          <p:cNvPr id="55" name="Picture 5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533" y="3358606"/>
            <a:ext cx="129216" cy="75490"/>
          </a:xfrm>
          <a:prstGeom prst="rect">
            <a:avLst/>
          </a:prstGeom>
        </p:spPr>
      </p:pic>
      <p:pic>
        <p:nvPicPr>
          <p:cNvPr id="56" name="Picture 5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711025"/>
            <a:ext cx="129216" cy="75490"/>
          </a:xfrm>
          <a:prstGeom prst="rect">
            <a:avLst/>
          </a:prstGeom>
        </p:spPr>
      </p:pic>
      <p:pic>
        <p:nvPicPr>
          <p:cNvPr id="57" name="Picture 5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6332" y="3465564"/>
            <a:ext cx="78257" cy="45719"/>
          </a:xfrm>
          <a:prstGeom prst="rect">
            <a:avLst/>
          </a:prstGeom>
        </p:spPr>
      </p:pic>
      <p:pic>
        <p:nvPicPr>
          <p:cNvPr id="58" name="Picture 5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7618" y="3981608"/>
            <a:ext cx="78257" cy="45719"/>
          </a:xfrm>
          <a:prstGeom prst="rect">
            <a:avLst/>
          </a:prstGeom>
        </p:spPr>
      </p:pic>
      <p:pic>
        <p:nvPicPr>
          <p:cNvPr id="59" name="Picture 5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878113"/>
            <a:ext cx="78257" cy="45719"/>
          </a:xfrm>
          <a:prstGeom prst="rect">
            <a:avLst/>
          </a:prstGeom>
        </p:spPr>
      </p:pic>
      <p:pic>
        <p:nvPicPr>
          <p:cNvPr id="60" name="Picture 5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007293">
            <a:off x="5697587" y="3844207"/>
            <a:ext cx="78257" cy="45719"/>
          </a:xfrm>
          <a:prstGeom prst="rect">
            <a:avLst/>
          </a:prstGeom>
        </p:spPr>
      </p:pic>
      <p:pic>
        <p:nvPicPr>
          <p:cNvPr id="61" name="Picture 6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73320">
            <a:off x="5726794" y="3618500"/>
            <a:ext cx="78257" cy="45719"/>
          </a:xfrm>
          <a:prstGeom prst="rect">
            <a:avLst/>
          </a:prstGeom>
        </p:spPr>
      </p:pic>
      <p:pic>
        <p:nvPicPr>
          <p:cNvPr id="62" name="Picture 6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781" y="3499594"/>
            <a:ext cx="78257" cy="45720"/>
          </a:xfrm>
          <a:prstGeom prst="rect">
            <a:avLst/>
          </a:prstGeom>
        </p:spPr>
      </p:pic>
      <p:pic>
        <p:nvPicPr>
          <p:cNvPr id="63" name="Picture 6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2716" y="3621211"/>
            <a:ext cx="78257" cy="45719"/>
          </a:xfrm>
          <a:prstGeom prst="rect">
            <a:avLst/>
          </a:prstGeom>
        </p:spPr>
      </p:pic>
      <p:pic>
        <p:nvPicPr>
          <p:cNvPr id="64" name="Picture 6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2663003" y="3484035"/>
            <a:ext cx="209780" cy="122556"/>
          </a:xfrm>
          <a:prstGeom prst="rect">
            <a:avLst/>
          </a:prstGeom>
        </p:spPr>
      </p:pic>
      <p:pic>
        <p:nvPicPr>
          <p:cNvPr id="65" name="Picture 6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089" y="3484036"/>
            <a:ext cx="209780" cy="122556"/>
          </a:xfrm>
          <a:prstGeom prst="rect">
            <a:avLst/>
          </a:prstGeom>
        </p:spPr>
      </p:pic>
      <p:pic>
        <p:nvPicPr>
          <p:cNvPr id="66" name="Picture 6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58657" y="3770928"/>
            <a:ext cx="209780" cy="122556"/>
          </a:xfrm>
          <a:prstGeom prst="rect">
            <a:avLst/>
          </a:prstGeom>
        </p:spPr>
      </p:pic>
      <p:pic>
        <p:nvPicPr>
          <p:cNvPr id="67" name="Picture 66"/>
          <p:cNvPicPr>
            <a:picLocks noChangeAspect="1"/>
          </p:cNvPicPr>
          <p:nvPr/>
        </p:nvPicPr>
        <p:blipFill>
          <a:blip r:embed="rId13"/>
          <a:stretch>
            <a:fillRect/>
          </a:stretch>
        </p:blipFill>
        <p:spPr>
          <a:xfrm>
            <a:off x="5191759" y="3575274"/>
            <a:ext cx="384695" cy="384695"/>
          </a:xfrm>
          <a:prstGeom prst="rect">
            <a:avLst/>
          </a:prstGeom>
        </p:spPr>
      </p:pic>
      <p:pic>
        <p:nvPicPr>
          <p:cNvPr id="68" name="Picture 67"/>
          <p:cNvPicPr>
            <a:picLocks noChangeAspect="1"/>
          </p:cNvPicPr>
          <p:nvPr/>
        </p:nvPicPr>
        <p:blipFill>
          <a:blip r:embed="rId13"/>
          <a:stretch>
            <a:fillRect/>
          </a:stretch>
        </p:blipFill>
        <p:spPr>
          <a:xfrm>
            <a:off x="6430973" y="2870065"/>
            <a:ext cx="384695" cy="384695"/>
          </a:xfrm>
          <a:prstGeom prst="rect">
            <a:avLst/>
          </a:prstGeom>
        </p:spPr>
      </p:pic>
      <p:pic>
        <p:nvPicPr>
          <p:cNvPr id="69" name="Picture 68"/>
          <p:cNvPicPr>
            <a:picLocks noChangeAspect="1"/>
          </p:cNvPicPr>
          <p:nvPr/>
        </p:nvPicPr>
        <p:blipFill>
          <a:blip r:embed="rId13"/>
          <a:stretch>
            <a:fillRect/>
          </a:stretch>
        </p:blipFill>
        <p:spPr>
          <a:xfrm>
            <a:off x="6186038" y="3834979"/>
            <a:ext cx="384695" cy="384695"/>
          </a:xfrm>
          <a:prstGeom prst="rect">
            <a:avLst/>
          </a:prstGeom>
        </p:spPr>
      </p:pic>
      <p:pic>
        <p:nvPicPr>
          <p:cNvPr id="70" name="Picture 69"/>
          <p:cNvPicPr>
            <a:picLocks noChangeAspect="1"/>
          </p:cNvPicPr>
          <p:nvPr/>
        </p:nvPicPr>
        <p:blipFill>
          <a:blip r:embed="rId13"/>
          <a:stretch>
            <a:fillRect/>
          </a:stretch>
        </p:blipFill>
        <p:spPr>
          <a:xfrm>
            <a:off x="9224820" y="3529265"/>
            <a:ext cx="384695" cy="384695"/>
          </a:xfrm>
          <a:prstGeom prst="rect">
            <a:avLst/>
          </a:prstGeom>
        </p:spPr>
      </p:pic>
      <p:pic>
        <p:nvPicPr>
          <p:cNvPr id="71" name="Picture 70"/>
          <p:cNvPicPr>
            <a:picLocks noChangeAspect="1"/>
          </p:cNvPicPr>
          <p:nvPr/>
        </p:nvPicPr>
        <p:blipFill>
          <a:blip r:embed="rId13"/>
          <a:stretch>
            <a:fillRect/>
          </a:stretch>
        </p:blipFill>
        <p:spPr>
          <a:xfrm>
            <a:off x="10037620" y="2880582"/>
            <a:ext cx="384695" cy="384695"/>
          </a:xfrm>
          <a:prstGeom prst="rect">
            <a:avLst/>
          </a:prstGeom>
        </p:spPr>
      </p:pic>
      <p:sp>
        <p:nvSpPr>
          <p:cNvPr id="75" name="Rectangle 74">
            <a:extLst>
              <a:ext uri="{FF2B5EF4-FFF2-40B4-BE49-F238E27FC236}">
                <a16:creationId xmlns:a16="http://schemas.microsoft.com/office/drawing/2014/main" id="{14354B0B-BAB3-3242-8A0E-DFB933F27D72}"/>
              </a:ext>
            </a:extLst>
          </p:cNvPr>
          <p:cNvSpPr/>
          <p:nvPr/>
        </p:nvSpPr>
        <p:spPr>
          <a:xfrm>
            <a:off x="2736839" y="3730982"/>
            <a:ext cx="876322" cy="307777"/>
          </a:xfrm>
          <a:prstGeom prst="rect">
            <a:avLst/>
          </a:prstGeom>
        </p:spPr>
        <p:txBody>
          <a:bodyPr wrap="square">
            <a:spAutoFit/>
          </a:bodyPr>
          <a:lstStyle/>
          <a:p>
            <a:pPr algn="ctr"/>
            <a:r>
              <a:rPr lang="en-US" sz="1400" dirty="0">
                <a:solidFill>
                  <a:srgbClr val="0A0A0A"/>
                </a:solidFill>
              </a:rPr>
              <a:t>Enzyme</a:t>
            </a:r>
          </a:p>
        </p:txBody>
      </p:sp>
      <p:cxnSp>
        <p:nvCxnSpPr>
          <p:cNvPr id="77" name="Straight Connector 76"/>
          <p:cNvCxnSpPr/>
          <p:nvPr/>
        </p:nvCxnSpPr>
        <p:spPr>
          <a:xfrm>
            <a:off x="2787639" y="3545314"/>
            <a:ext cx="387361" cy="280273"/>
          </a:xfrm>
          <a:prstGeom prst="line">
            <a:avLst/>
          </a:prstGeom>
          <a:ln>
            <a:solidFill>
              <a:srgbClr val="0A0A0A"/>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3"/>
          <a:stretch>
            <a:fillRect/>
          </a:stretch>
        </p:blipFill>
        <p:spPr>
          <a:xfrm>
            <a:off x="5404270" y="3346092"/>
            <a:ext cx="218365" cy="218365"/>
          </a:xfrm>
          <a:prstGeom prst="rect">
            <a:avLst/>
          </a:prstGeom>
        </p:spPr>
      </p:pic>
      <p:pic>
        <p:nvPicPr>
          <p:cNvPr id="80" name="Picture 79"/>
          <p:cNvPicPr>
            <a:picLocks noChangeAspect="1"/>
          </p:cNvPicPr>
          <p:nvPr/>
        </p:nvPicPr>
        <p:blipFill>
          <a:blip r:embed="rId13"/>
          <a:stretch>
            <a:fillRect/>
          </a:stretch>
        </p:blipFill>
        <p:spPr>
          <a:xfrm>
            <a:off x="6186038" y="2971707"/>
            <a:ext cx="218365" cy="218365"/>
          </a:xfrm>
          <a:prstGeom prst="rect">
            <a:avLst/>
          </a:prstGeom>
        </p:spPr>
      </p:pic>
      <p:pic>
        <p:nvPicPr>
          <p:cNvPr id="81" name="Picture 80"/>
          <p:cNvPicPr>
            <a:picLocks noChangeAspect="1"/>
          </p:cNvPicPr>
          <p:nvPr/>
        </p:nvPicPr>
        <p:blipFill>
          <a:blip r:embed="rId13"/>
          <a:stretch>
            <a:fillRect/>
          </a:stretch>
        </p:blipFill>
        <p:spPr>
          <a:xfrm>
            <a:off x="6519566" y="3685619"/>
            <a:ext cx="218365" cy="218365"/>
          </a:xfrm>
          <a:prstGeom prst="rect">
            <a:avLst/>
          </a:prstGeom>
        </p:spPr>
      </p:pic>
      <p:pic>
        <p:nvPicPr>
          <p:cNvPr id="82" name="Picture 81"/>
          <p:cNvPicPr>
            <a:picLocks noChangeAspect="1"/>
          </p:cNvPicPr>
          <p:nvPr/>
        </p:nvPicPr>
        <p:blipFill>
          <a:blip r:embed="rId13"/>
          <a:stretch>
            <a:fillRect/>
          </a:stretch>
        </p:blipFill>
        <p:spPr>
          <a:xfrm>
            <a:off x="9335083" y="3287416"/>
            <a:ext cx="218365" cy="218365"/>
          </a:xfrm>
          <a:prstGeom prst="rect">
            <a:avLst/>
          </a:prstGeom>
        </p:spPr>
      </p:pic>
      <p:pic>
        <p:nvPicPr>
          <p:cNvPr id="83" name="Picture 82"/>
          <p:cNvPicPr>
            <a:picLocks noChangeAspect="1"/>
          </p:cNvPicPr>
          <p:nvPr/>
        </p:nvPicPr>
        <p:blipFill>
          <a:blip r:embed="rId13"/>
          <a:stretch>
            <a:fillRect/>
          </a:stretch>
        </p:blipFill>
        <p:spPr>
          <a:xfrm>
            <a:off x="6622611" y="3959969"/>
            <a:ext cx="139968" cy="139968"/>
          </a:xfrm>
          <a:prstGeom prst="rect">
            <a:avLst/>
          </a:prstGeom>
        </p:spPr>
      </p:pic>
      <p:pic>
        <p:nvPicPr>
          <p:cNvPr id="84" name="Picture 83"/>
          <p:cNvPicPr>
            <a:picLocks noChangeAspect="1"/>
          </p:cNvPicPr>
          <p:nvPr/>
        </p:nvPicPr>
        <p:blipFill>
          <a:blip r:embed="rId13"/>
          <a:stretch>
            <a:fillRect/>
          </a:stretch>
        </p:blipFill>
        <p:spPr>
          <a:xfrm>
            <a:off x="10049165" y="3530886"/>
            <a:ext cx="139968" cy="139968"/>
          </a:xfrm>
          <a:prstGeom prst="rect">
            <a:avLst/>
          </a:prstGeom>
        </p:spPr>
      </p:pic>
      <p:pic>
        <p:nvPicPr>
          <p:cNvPr id="85" name="Picture 84"/>
          <p:cNvPicPr>
            <a:picLocks noChangeAspect="1"/>
          </p:cNvPicPr>
          <p:nvPr/>
        </p:nvPicPr>
        <p:blipFill>
          <a:blip r:embed="rId13"/>
          <a:stretch>
            <a:fillRect/>
          </a:stretch>
        </p:blipFill>
        <p:spPr>
          <a:xfrm>
            <a:off x="5191759" y="3405346"/>
            <a:ext cx="139968" cy="139968"/>
          </a:xfrm>
          <a:prstGeom prst="rect">
            <a:avLst/>
          </a:prstGeom>
        </p:spPr>
      </p:pic>
    </p:spTree>
    <p:extLst>
      <p:ext uri="{BB962C8B-B14F-4D97-AF65-F5344CB8AC3E}">
        <p14:creationId xmlns:p14="http://schemas.microsoft.com/office/powerpoint/2010/main" val="148228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4200525"/>
            <a:ext cx="11551510" cy="1637351"/>
          </a:xfrm>
          <a:prstGeom prst="rect">
            <a:avLst/>
          </a:prstGeom>
        </p:spPr>
      </p:pic>
      <p:pic>
        <p:nvPicPr>
          <p:cNvPr id="24" name="Picture 2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V="1">
            <a:off x="370615" y="2412998"/>
            <a:ext cx="11551510" cy="1644967"/>
          </a:xfrm>
          <a:prstGeom prst="rect">
            <a:avLst/>
          </a:prstGeom>
        </p:spPr>
      </p:pic>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1131630"/>
            <a:ext cx="11551510" cy="1158815"/>
          </a:xfrm>
          <a:prstGeom prst="rect">
            <a:avLst/>
          </a:prstGeom>
        </p:spPr>
      </p:pic>
      <p:sp>
        <p:nvSpPr>
          <p:cNvPr id="13" name="Title 12"/>
          <p:cNvSpPr>
            <a:spLocks noGrp="1"/>
          </p:cNvSpPr>
          <p:nvPr>
            <p:ph type="title"/>
          </p:nvPr>
        </p:nvSpPr>
        <p:spPr/>
        <p:txBody>
          <a:bodyPr>
            <a:normAutofit/>
          </a:bodyPr>
          <a:lstStyle/>
          <a:p>
            <a:r>
              <a:rPr lang="en-US" dirty="0"/>
              <a:t>Explaining AHP to others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20</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59" y="598752"/>
            <a:ext cx="5246385"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2" name="Rectangle 1"/>
          <p:cNvSpPr/>
          <p:nvPr/>
        </p:nvSpPr>
        <p:spPr>
          <a:xfrm>
            <a:off x="1624286" y="1483230"/>
            <a:ext cx="6323799" cy="461665"/>
          </a:xfrm>
          <a:prstGeom prst="rect">
            <a:avLst/>
          </a:prstGeom>
        </p:spPr>
        <p:txBody>
          <a:bodyPr wrap="square">
            <a:spAutoFit/>
          </a:bodyPr>
          <a:lstStyle/>
          <a:p>
            <a:r>
              <a:rPr lang="en-US" sz="2400" dirty="0"/>
              <a:t>Start by saying AHP is real</a:t>
            </a:r>
          </a:p>
        </p:txBody>
      </p:sp>
      <p:pic>
        <p:nvPicPr>
          <p:cNvPr id="8" name="Picture 7" descr="Alnylm-25.11.19-Paris-Shoot-72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4375" y="87932"/>
            <a:ext cx="5223736" cy="6858000"/>
          </a:xfrm>
          <a:prstGeom prst="rect">
            <a:avLst/>
          </a:prstGeom>
        </p:spPr>
      </p:pic>
      <p:sp>
        <p:nvSpPr>
          <p:cNvPr id="10" name="TextBox 9">
            <a:extLst>
              <a:ext uri="{FF2B5EF4-FFF2-40B4-BE49-F238E27FC236}">
                <a16:creationId xmlns:a16="http://schemas.microsoft.com/office/drawing/2014/main" id="{D15C0234-351B-A04F-9A96-C0B30733CD61}"/>
              </a:ext>
            </a:extLst>
          </p:cNvPr>
          <p:cNvSpPr txBox="1"/>
          <p:nvPr/>
        </p:nvSpPr>
        <p:spPr>
          <a:xfrm>
            <a:off x="3661944" y="5863276"/>
            <a:ext cx="3849002" cy="391517"/>
          </a:xfrm>
          <a:prstGeom prst="rect">
            <a:avLst/>
          </a:prstGeom>
          <a:noFill/>
        </p:spPr>
        <p:txBody>
          <a:bodyPr wrap="none" rtlCol="0">
            <a:spAutoFit/>
          </a:bodyPr>
          <a:lstStyle/>
          <a:p>
            <a:pPr algn="r">
              <a:lnSpc>
                <a:spcPct val="80000"/>
              </a:lnSpc>
            </a:pPr>
            <a:r>
              <a:rPr lang="en-US" sz="1200" dirty="0">
                <a:solidFill>
                  <a:srgbClr val="68365E"/>
                </a:solidFill>
              </a:rPr>
              <a:t>Isabelle, AHP Patient and Patient Advocate, AFMAP</a:t>
            </a:r>
          </a:p>
          <a:p>
            <a:pPr algn="r">
              <a:lnSpc>
                <a:spcPct val="80000"/>
              </a:lnSpc>
            </a:pPr>
            <a:r>
              <a:rPr lang="fr-FR" sz="1200" dirty="0">
                <a:solidFill>
                  <a:srgbClr val="68365E"/>
                </a:solidFill>
              </a:rPr>
              <a:t>(Association Française des Malades Atteints de Porphyries)</a:t>
            </a:r>
            <a:endParaRPr lang="en-US" sz="1200" dirty="0">
              <a:solidFill>
                <a:srgbClr val="68365E"/>
              </a:solidFill>
            </a:endParaRPr>
          </a:p>
        </p:txBody>
      </p:sp>
      <p:sp>
        <p:nvSpPr>
          <p:cNvPr id="25" name="Rectangle 24"/>
          <p:cNvSpPr/>
          <p:nvPr/>
        </p:nvSpPr>
        <p:spPr>
          <a:xfrm>
            <a:off x="1624286" y="2603498"/>
            <a:ext cx="6323799" cy="1200328"/>
          </a:xfrm>
          <a:prstGeom prst="rect">
            <a:avLst/>
          </a:prstGeom>
        </p:spPr>
        <p:txBody>
          <a:bodyPr wrap="square">
            <a:spAutoFit/>
          </a:bodyPr>
          <a:lstStyle/>
          <a:p>
            <a:r>
              <a:rPr lang="en-US" sz="2400" dirty="0"/>
              <a:t>Explain most people with AHP don’t have symptoms but some </a:t>
            </a:r>
            <a:r>
              <a:rPr lang="en-US" sz="2400"/>
              <a:t>experience acute or </a:t>
            </a:r>
            <a:r>
              <a:rPr lang="en-US" sz="2400" dirty="0"/>
              <a:t>chronic attacks and long-term complications</a:t>
            </a:r>
          </a:p>
        </p:txBody>
      </p:sp>
      <p:sp>
        <p:nvSpPr>
          <p:cNvPr id="23" name="Rectangle 22"/>
          <p:cNvSpPr/>
          <p:nvPr/>
        </p:nvSpPr>
        <p:spPr>
          <a:xfrm>
            <a:off x="1624286" y="4432997"/>
            <a:ext cx="5557350" cy="1200329"/>
          </a:xfrm>
          <a:prstGeom prst="rect">
            <a:avLst/>
          </a:prstGeom>
        </p:spPr>
        <p:txBody>
          <a:bodyPr wrap="square">
            <a:spAutoFit/>
          </a:bodyPr>
          <a:lstStyle/>
          <a:p>
            <a:r>
              <a:rPr lang="en-US" sz="2400" dirty="0"/>
              <a:t>Encourage them to talk to a healthcare professional about their own risk so they can make an informed decision</a:t>
            </a:r>
          </a:p>
        </p:txBody>
      </p:sp>
      <p:sp>
        <p:nvSpPr>
          <p:cNvPr id="3" name="Oval 2"/>
          <p:cNvSpPr/>
          <p:nvPr/>
        </p:nvSpPr>
        <p:spPr>
          <a:xfrm>
            <a:off x="877589" y="1399029"/>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77589" y="278015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877589" y="469299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stretch>
            <a:fillRect/>
          </a:stretch>
        </p:blipFill>
        <p:spPr>
          <a:xfrm>
            <a:off x="818250" y="4656893"/>
            <a:ext cx="686975" cy="686975"/>
          </a:xfrm>
          <a:prstGeom prst="rect">
            <a:avLst/>
          </a:prstGeom>
        </p:spPr>
      </p:pic>
      <p:pic>
        <p:nvPicPr>
          <p:cNvPr id="20" name="Picture 19"/>
          <p:cNvPicPr>
            <a:picLocks noChangeAspect="1"/>
          </p:cNvPicPr>
          <p:nvPr/>
        </p:nvPicPr>
        <p:blipFill>
          <a:blip r:embed="rId7"/>
          <a:stretch>
            <a:fillRect/>
          </a:stretch>
        </p:blipFill>
        <p:spPr>
          <a:xfrm>
            <a:off x="850000" y="2859529"/>
            <a:ext cx="442471" cy="442471"/>
          </a:xfrm>
          <a:prstGeom prst="rect">
            <a:avLst/>
          </a:prstGeom>
        </p:spPr>
      </p:pic>
      <p:pic>
        <p:nvPicPr>
          <p:cNvPr id="29" name="Picture 28"/>
          <p:cNvPicPr>
            <a:picLocks noChangeAspect="1"/>
          </p:cNvPicPr>
          <p:nvPr/>
        </p:nvPicPr>
        <p:blipFill>
          <a:blip r:embed="rId8"/>
          <a:stretch>
            <a:fillRect/>
          </a:stretch>
        </p:blipFill>
        <p:spPr>
          <a:xfrm>
            <a:off x="877589" y="1514980"/>
            <a:ext cx="427353" cy="427353"/>
          </a:xfrm>
          <a:prstGeom prst="rect">
            <a:avLst/>
          </a:prstGeom>
        </p:spPr>
      </p:pic>
      <p:sp>
        <p:nvSpPr>
          <p:cNvPr id="30" name="Footer Placeholder 6">
            <a:extLst>
              <a:ext uri="{FF2B5EF4-FFF2-40B4-BE49-F238E27FC236}">
                <a16:creationId xmlns:a16="http://schemas.microsoft.com/office/drawing/2014/main" id="{74EC10F8-09F9-4D09-805C-23658011E494}"/>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 </a:t>
            </a:r>
          </a:p>
        </p:txBody>
      </p:sp>
    </p:spTree>
    <p:extLst>
      <p:ext uri="{BB962C8B-B14F-4D97-AF65-F5344CB8AC3E}">
        <p14:creationId xmlns:p14="http://schemas.microsoft.com/office/powerpoint/2010/main" val="187832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63" y="1195652"/>
            <a:ext cx="11615869" cy="4741598"/>
          </a:xfrm>
          <a:prstGeom prst="rect">
            <a:avLst/>
          </a:prstGeom>
        </p:spPr>
      </p:pic>
      <p:sp>
        <p:nvSpPr>
          <p:cNvPr id="13" name="Title 12"/>
          <p:cNvSpPr>
            <a:spLocks noGrp="1"/>
          </p:cNvSpPr>
          <p:nvPr>
            <p:ph type="title"/>
          </p:nvPr>
        </p:nvSpPr>
        <p:spPr/>
        <p:txBody>
          <a:bodyPr>
            <a:normAutofit/>
          </a:bodyPr>
          <a:lstStyle/>
          <a:p>
            <a:r>
              <a:rPr lang="en-US" dirty="0"/>
              <a:t>Your caregiver and you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21</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8290" y="598752"/>
            <a:ext cx="4888094"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15C0234-351B-A04F-9A96-C0B30733CD61}"/>
              </a:ext>
            </a:extLst>
          </p:cNvPr>
          <p:cNvSpPr txBox="1"/>
          <p:nvPr/>
        </p:nvSpPr>
        <p:spPr>
          <a:xfrm>
            <a:off x="3282036" y="5938140"/>
            <a:ext cx="3672800" cy="276999"/>
          </a:xfrm>
          <a:prstGeom prst="rect">
            <a:avLst/>
          </a:prstGeom>
          <a:noFill/>
        </p:spPr>
        <p:txBody>
          <a:bodyPr wrap="none" rtlCol="0">
            <a:spAutoFit/>
          </a:bodyPr>
          <a:lstStyle/>
          <a:p>
            <a:r>
              <a:rPr lang="en-US" sz="1200" dirty="0">
                <a:solidFill>
                  <a:srgbClr val="68365E"/>
                </a:solidFill>
              </a:rPr>
              <a:t>Mechthild, caregiver of daughter who is living with AHP</a:t>
            </a:r>
          </a:p>
        </p:txBody>
      </p:sp>
      <p:sp>
        <p:nvSpPr>
          <p:cNvPr id="10" name="TextBox 9">
            <a:extLst>
              <a:ext uri="{FF2B5EF4-FFF2-40B4-BE49-F238E27FC236}">
                <a16:creationId xmlns:a16="http://schemas.microsoft.com/office/drawing/2014/main" id="{D2CBDA73-FAB9-3E40-B6E6-FE4DADD482A6}"/>
              </a:ext>
            </a:extLst>
          </p:cNvPr>
          <p:cNvSpPr txBox="1"/>
          <p:nvPr/>
        </p:nvSpPr>
        <p:spPr>
          <a:xfrm>
            <a:off x="882918" y="1616798"/>
            <a:ext cx="6562457" cy="1938992"/>
          </a:xfrm>
          <a:prstGeom prst="rect">
            <a:avLst/>
          </a:prstGeom>
          <a:noFill/>
        </p:spPr>
        <p:txBody>
          <a:bodyPr wrap="square" rtlCol="0">
            <a:spAutoFit/>
          </a:bodyPr>
          <a:lstStyle/>
          <a:p>
            <a:r>
              <a:rPr lang="en-US" sz="2400" dirty="0"/>
              <a:t>A caregiver can be a family member, partner, or even a good friend, and they can make the world of difference during attacks.</a:t>
            </a:r>
          </a:p>
          <a:p>
            <a:endParaRPr lang="en-US" sz="2400" dirty="0"/>
          </a:p>
          <a:p>
            <a:r>
              <a:rPr lang="en-US" sz="2400" b="1" dirty="0"/>
              <a:t>Caregivers need to look after themselves too!</a:t>
            </a:r>
          </a:p>
        </p:txBody>
      </p:sp>
      <p:pic>
        <p:nvPicPr>
          <p:cNvPr id="2" name="Picture 1" descr="Mechth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3066" y="-748522"/>
            <a:ext cx="5758934" cy="7678579"/>
          </a:xfrm>
          <a:prstGeom prst="rect">
            <a:avLst/>
          </a:prstGeom>
        </p:spPr>
      </p:pic>
      <p:pic>
        <p:nvPicPr>
          <p:cNvPr id="11" name="Picture 10">
            <a:extLst>
              <a:ext uri="{FF2B5EF4-FFF2-40B4-BE49-F238E27FC236}">
                <a16:creationId xmlns:a16="http://schemas.microsoft.com/office/drawing/2014/main" id="{878DF087-CD19-4D1B-898B-7CBEFE4827FC}"/>
              </a:ext>
            </a:extLst>
          </p:cNvPr>
          <p:cNvPicPr>
            <a:picLocks noChangeAspect="1"/>
          </p:cNvPicPr>
          <p:nvPr/>
        </p:nvPicPr>
        <p:blipFill>
          <a:blip r:embed="rId6"/>
          <a:stretch>
            <a:fillRect/>
          </a:stretch>
        </p:blipFill>
        <p:spPr>
          <a:xfrm>
            <a:off x="724167" y="3671995"/>
            <a:ext cx="830304" cy="830304"/>
          </a:xfrm>
          <a:prstGeom prst="rect">
            <a:avLst/>
          </a:prstGeom>
        </p:spPr>
      </p:pic>
      <p:sp>
        <p:nvSpPr>
          <p:cNvPr id="3" name="TextBox 2">
            <a:extLst>
              <a:ext uri="{FF2B5EF4-FFF2-40B4-BE49-F238E27FC236}">
                <a16:creationId xmlns:a16="http://schemas.microsoft.com/office/drawing/2014/main" id="{5B61DE81-AACB-4E3D-88E6-22916B69CEE7}"/>
              </a:ext>
            </a:extLst>
          </p:cNvPr>
          <p:cNvSpPr txBox="1"/>
          <p:nvPr/>
        </p:nvSpPr>
        <p:spPr>
          <a:xfrm>
            <a:off x="995912" y="3923641"/>
            <a:ext cx="5687463" cy="1938992"/>
          </a:xfrm>
          <a:prstGeom prst="rect">
            <a:avLst/>
          </a:prstGeom>
          <a:noFill/>
        </p:spPr>
        <p:txBody>
          <a:bodyPr wrap="square" rtlCol="0">
            <a:spAutoFit/>
          </a:bodyPr>
          <a:lstStyle/>
          <a:p>
            <a:r>
              <a:rPr lang="en-US" sz="2400" dirty="0">
                <a:solidFill>
                  <a:schemeClr val="tx2"/>
                </a:solidFill>
              </a:rPr>
              <a:t>I spent countless hours with her in the clinic</a:t>
            </a:r>
            <a:r>
              <a:rPr lang="en-US" sz="2400" dirty="0">
                <a:solidFill>
                  <a:schemeClr val="tx2"/>
                </a:solidFill>
                <a:latin typeface="Arial" panose="020B0604020202020204" pitchFamily="34" charset="0"/>
                <a:cs typeface="Arial" panose="020B0604020202020204" pitchFamily="34" charset="0"/>
              </a:rPr>
              <a:t>—</a:t>
            </a:r>
            <a:r>
              <a:rPr lang="en-US" sz="2400" dirty="0">
                <a:solidFill>
                  <a:schemeClr val="tx2"/>
                </a:solidFill>
              </a:rPr>
              <a:t>not to forget my husband and her siblings who still also needed my care and attention. I was driving countless kilometres – but everything was valuable and worth it.</a:t>
            </a:r>
          </a:p>
        </p:txBody>
      </p:sp>
      <p:sp>
        <p:nvSpPr>
          <p:cNvPr id="15" name="Footer Placeholder 6">
            <a:extLst>
              <a:ext uri="{FF2B5EF4-FFF2-40B4-BE49-F238E27FC236}">
                <a16:creationId xmlns:a16="http://schemas.microsoft.com/office/drawing/2014/main" id="{66BA111D-3585-4289-9186-649DE07799AD}"/>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 </a:t>
            </a:r>
          </a:p>
        </p:txBody>
      </p:sp>
    </p:spTree>
    <p:extLst>
      <p:ext uri="{BB962C8B-B14F-4D97-AF65-F5344CB8AC3E}">
        <p14:creationId xmlns:p14="http://schemas.microsoft.com/office/powerpoint/2010/main" val="4259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8184" y="2795912"/>
            <a:ext cx="6496564" cy="1059202"/>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1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15000 w 6556565"/>
              <a:gd name="connsiteY4" fmla="*/ 0 h 662206"/>
              <a:gd name="connsiteX0" fmla="*/ 0 w 6541565"/>
              <a:gd name="connsiteY0" fmla="*/ 0 h 662206"/>
              <a:gd name="connsiteX1" fmla="*/ 6541565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541565"/>
              <a:gd name="connsiteY0" fmla="*/ 0 h 662206"/>
              <a:gd name="connsiteX1" fmla="*/ 6496564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496564"/>
              <a:gd name="connsiteY0" fmla="*/ 0 h 662206"/>
              <a:gd name="connsiteX1" fmla="*/ 6496564 w 6496564"/>
              <a:gd name="connsiteY1" fmla="*/ 0 h 662206"/>
              <a:gd name="connsiteX2" fmla="*/ 6476564 w 6496564"/>
              <a:gd name="connsiteY2" fmla="*/ 662206 h 662206"/>
              <a:gd name="connsiteX3" fmla="*/ 15001 w 6496564"/>
              <a:gd name="connsiteY3" fmla="*/ 662206 h 662206"/>
              <a:gd name="connsiteX4" fmla="*/ 0 w 6496564"/>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564" h="662206">
                <a:moveTo>
                  <a:pt x="0" y="0"/>
                </a:moveTo>
                <a:lnTo>
                  <a:pt x="6496564" y="0"/>
                </a:lnTo>
                <a:lnTo>
                  <a:pt x="6476564" y="662206"/>
                </a:lnTo>
                <a:lnTo>
                  <a:pt x="15001" y="662206"/>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5449790" y="4635134"/>
            <a:ext cx="6421709" cy="662206"/>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70001 w 6556565"/>
              <a:gd name="connsiteY0" fmla="*/ 0 h 667206"/>
              <a:gd name="connsiteX1" fmla="*/ 6556565 w 6556565"/>
              <a:gd name="connsiteY1" fmla="*/ 5000 h 667206"/>
              <a:gd name="connsiteX2" fmla="*/ 6556565 w 6556565"/>
              <a:gd name="connsiteY2" fmla="*/ 667206 h 667206"/>
              <a:gd name="connsiteX3" fmla="*/ 0 w 6556565"/>
              <a:gd name="connsiteY3" fmla="*/ 667206 h 667206"/>
              <a:gd name="connsiteX4" fmla="*/ 70001 w 6556565"/>
              <a:gd name="connsiteY4" fmla="*/ 0 h 667206"/>
              <a:gd name="connsiteX0" fmla="*/ 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5000 w 6556565"/>
              <a:gd name="connsiteY4" fmla="*/ 0 h 662206"/>
              <a:gd name="connsiteX0" fmla="*/ 145 w 6551710"/>
              <a:gd name="connsiteY0" fmla="*/ 0 h 662206"/>
              <a:gd name="connsiteX1" fmla="*/ 6551710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551710"/>
              <a:gd name="connsiteY0" fmla="*/ 0 h 662206"/>
              <a:gd name="connsiteX1" fmla="*/ 6421709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421709"/>
              <a:gd name="connsiteY0" fmla="*/ 0 h 662206"/>
              <a:gd name="connsiteX1" fmla="*/ 6421709 w 6421709"/>
              <a:gd name="connsiteY1" fmla="*/ 0 h 662206"/>
              <a:gd name="connsiteX2" fmla="*/ 6396708 w 6421709"/>
              <a:gd name="connsiteY2" fmla="*/ 657206 h 662206"/>
              <a:gd name="connsiteX3" fmla="*/ 10145 w 6421709"/>
              <a:gd name="connsiteY3" fmla="*/ 662206 h 662206"/>
              <a:gd name="connsiteX4" fmla="*/ 145 w 642170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709" h="662206">
                <a:moveTo>
                  <a:pt x="145" y="0"/>
                </a:moveTo>
                <a:lnTo>
                  <a:pt x="6421709" y="0"/>
                </a:lnTo>
                <a:lnTo>
                  <a:pt x="6396708" y="657206"/>
                </a:lnTo>
                <a:lnTo>
                  <a:pt x="10145" y="662206"/>
                </a:lnTo>
                <a:cubicBezTo>
                  <a:pt x="11812" y="441471"/>
                  <a:pt x="-1522" y="220735"/>
                  <a:pt x="145" y="0"/>
                </a:cubicBez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4881" y="2795912"/>
            <a:ext cx="4950619" cy="1059202"/>
          </a:xfrm>
          <a:custGeom>
            <a:avLst/>
            <a:gdLst>
              <a:gd name="connsiteX0" fmla="*/ 0 w 4985619"/>
              <a:gd name="connsiteY0" fmla="*/ 0 h 662206"/>
              <a:gd name="connsiteX1" fmla="*/ 4985619 w 4985619"/>
              <a:gd name="connsiteY1" fmla="*/ 0 h 662206"/>
              <a:gd name="connsiteX2" fmla="*/ 4985619 w 4985619"/>
              <a:gd name="connsiteY2" fmla="*/ 662206 h 662206"/>
              <a:gd name="connsiteX3" fmla="*/ 0 w 4985619"/>
              <a:gd name="connsiteY3" fmla="*/ 662206 h 662206"/>
              <a:gd name="connsiteX4" fmla="*/ 0 w 4985619"/>
              <a:gd name="connsiteY4" fmla="*/ 0 h 662206"/>
              <a:gd name="connsiteX0" fmla="*/ 0 w 4985619"/>
              <a:gd name="connsiteY0" fmla="*/ 0 h 662206"/>
              <a:gd name="connsiteX1" fmla="*/ 4985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85619"/>
              <a:gd name="connsiteY0" fmla="*/ 0 h 662206"/>
              <a:gd name="connsiteX1" fmla="*/ 4950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50619"/>
              <a:gd name="connsiteY0" fmla="*/ 0 h 662206"/>
              <a:gd name="connsiteX1" fmla="*/ 4950619 w 4950619"/>
              <a:gd name="connsiteY1" fmla="*/ 0 h 662206"/>
              <a:gd name="connsiteX2" fmla="*/ 4940619 w 4950619"/>
              <a:gd name="connsiteY2" fmla="*/ 662206 h 662206"/>
              <a:gd name="connsiteX3" fmla="*/ 20000 w 4950619"/>
              <a:gd name="connsiteY3" fmla="*/ 662206 h 662206"/>
              <a:gd name="connsiteX4" fmla="*/ 0 w 495061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619" h="662206">
                <a:moveTo>
                  <a:pt x="0" y="0"/>
                </a:moveTo>
                <a:lnTo>
                  <a:pt x="4950619" y="0"/>
                </a:lnTo>
                <a:lnTo>
                  <a:pt x="4940619" y="662206"/>
                </a:lnTo>
                <a:lnTo>
                  <a:pt x="20000"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340003" y="4635134"/>
            <a:ext cx="4900497" cy="662206"/>
          </a:xfrm>
          <a:custGeom>
            <a:avLst/>
            <a:gdLst>
              <a:gd name="connsiteX0" fmla="*/ 0 w 4930497"/>
              <a:gd name="connsiteY0" fmla="*/ 0 h 662206"/>
              <a:gd name="connsiteX1" fmla="*/ 4930497 w 4930497"/>
              <a:gd name="connsiteY1" fmla="*/ 0 h 662206"/>
              <a:gd name="connsiteX2" fmla="*/ 4930497 w 4930497"/>
              <a:gd name="connsiteY2" fmla="*/ 662206 h 662206"/>
              <a:gd name="connsiteX3" fmla="*/ 0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930497 w 4930497"/>
              <a:gd name="connsiteY2" fmla="*/ 662206 h 662206"/>
              <a:gd name="connsiteX3" fmla="*/ 20001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895497 w 4930497"/>
              <a:gd name="connsiteY2" fmla="*/ 657206 h 662206"/>
              <a:gd name="connsiteX3" fmla="*/ 20001 w 4930497"/>
              <a:gd name="connsiteY3" fmla="*/ 662206 h 662206"/>
              <a:gd name="connsiteX4" fmla="*/ 0 w 4930497"/>
              <a:gd name="connsiteY4" fmla="*/ 0 h 662206"/>
              <a:gd name="connsiteX0" fmla="*/ 0 w 4900497"/>
              <a:gd name="connsiteY0" fmla="*/ 0 h 662206"/>
              <a:gd name="connsiteX1" fmla="*/ 4900497 w 4900497"/>
              <a:gd name="connsiteY1" fmla="*/ 0 h 662206"/>
              <a:gd name="connsiteX2" fmla="*/ 4895497 w 4900497"/>
              <a:gd name="connsiteY2" fmla="*/ 657206 h 662206"/>
              <a:gd name="connsiteX3" fmla="*/ 20001 w 4900497"/>
              <a:gd name="connsiteY3" fmla="*/ 662206 h 662206"/>
              <a:gd name="connsiteX4" fmla="*/ 0 w 4900497"/>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97" h="662206">
                <a:moveTo>
                  <a:pt x="0" y="0"/>
                </a:moveTo>
                <a:lnTo>
                  <a:pt x="4900497" y="0"/>
                </a:lnTo>
                <a:cubicBezTo>
                  <a:pt x="4898830" y="219069"/>
                  <a:pt x="4897164" y="438137"/>
                  <a:pt x="4895497" y="657206"/>
                </a:cubicBezTo>
                <a:lnTo>
                  <a:pt x="20001"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grayscl/>
          </a:blip>
          <a:stretch>
            <a:fillRect/>
          </a:stretch>
        </p:blipFill>
        <p:spPr>
          <a:xfrm rot="10800000">
            <a:off x="256310" y="1114039"/>
            <a:ext cx="5014190" cy="4938944"/>
          </a:xfrm>
          <a:prstGeom prst="rect">
            <a:avLst/>
          </a:prstGeom>
        </p:spPr>
      </p:pic>
      <p:pic>
        <p:nvPicPr>
          <p:cNvPr id="14" name="Picture 1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flipH="1">
            <a:off x="5407025" y="1114038"/>
            <a:ext cx="6578600" cy="4938944"/>
          </a:xfrm>
          <a:prstGeom prst="rect">
            <a:avLst/>
          </a:prstGeom>
        </p:spPr>
      </p:pic>
      <p:sp>
        <p:nvSpPr>
          <p:cNvPr id="13" name="Title 12"/>
          <p:cNvSpPr>
            <a:spLocks noGrp="1"/>
          </p:cNvSpPr>
          <p:nvPr>
            <p:ph type="title"/>
          </p:nvPr>
        </p:nvSpPr>
        <p:spPr/>
        <p:txBody>
          <a:bodyPr>
            <a:normAutofit/>
          </a:bodyPr>
          <a:lstStyle/>
          <a:p>
            <a:r>
              <a:rPr lang="en-US" dirty="0"/>
              <a:t>AHP: Understanding the truths</a:t>
            </a:r>
            <a:endParaRPr lang="en-US" baseline="300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22</a:t>
            </a:fld>
            <a:endParaRPr lang="en-US" dirty="0"/>
          </a:p>
        </p:txBody>
      </p:sp>
      <p:sp>
        <p:nvSpPr>
          <p:cNvPr id="19" name="Footer Placeholder 6"/>
          <p:cNvSpPr>
            <a:spLocks noGrp="1"/>
          </p:cNvSpPr>
          <p:nvPr>
            <p:ph type="ftr" sz="quarter" idx="11"/>
          </p:nvPr>
        </p:nvSpPr>
        <p:spPr>
          <a:xfrm>
            <a:off x="479592" y="6164494"/>
            <a:ext cx="11489801" cy="521311"/>
          </a:xfrm>
        </p:spPr>
        <p:txBody>
          <a:bodyPr/>
          <a:lstStyle/>
          <a:p>
            <a:pPr>
              <a:spcAft>
                <a:spcPts val="300"/>
              </a:spcAft>
            </a:pPr>
            <a:endParaRPr lang="en-US" sz="800" dirty="0"/>
          </a:p>
          <a:p>
            <a:pPr>
              <a:spcAft>
                <a:spcPts val="300"/>
              </a:spcAft>
              <a:tabLst>
                <a:tab pos="8120063" algn="l"/>
              </a:tabLst>
            </a:pPr>
            <a:r>
              <a:rPr lang="en-US" sz="800" dirty="0"/>
              <a:t>AHP: Acute Hepatic Porphyria	 </a:t>
            </a:r>
          </a:p>
          <a:p>
            <a:pPr marL="228600" indent="-228600">
              <a:buFont typeface="+mj-lt"/>
              <a:buAutoNum type="arabicPeriod"/>
            </a:pPr>
            <a:r>
              <a:rPr lang="en-US" sz="800" dirty="0"/>
              <a:t>Whatley SD, Badminton MN. Role of genetic testing in the management of patients with inherited porphyria and their families. Ann Clin </a:t>
            </a:r>
            <a:r>
              <a:rPr lang="en-US" sz="800" dirty="0" err="1"/>
              <a:t>Biochem</a:t>
            </a:r>
            <a:r>
              <a:rPr lang="en-US" sz="800" dirty="0"/>
              <a:t>. 2013;50(Pt 3):204-216. doi:10.1177/0004563212473278.</a:t>
            </a:r>
          </a:p>
          <a:p>
            <a:pPr marL="228600" indent="-228600">
              <a:buFont typeface="+mj-lt"/>
              <a:buAutoNum type="arabicPeriod"/>
            </a:pPr>
            <a:r>
              <a:rPr lang="en-US" sz="800" dirty="0"/>
              <a:t>Naik H, Stoecker M, Sanderson SC, Balwani M, Desnick RJ. Experiences and concerns of patients with recurrent attacks of acute hepatic porphyria: A qualitative study. Mol Genet Metab. 2016;119(3):278-283. doi:10.1016/j.ymgme.2016.08.006.</a:t>
            </a:r>
          </a:p>
          <a:p>
            <a:pPr marL="228600" indent="-228600">
              <a:buFont typeface="+mj-lt"/>
              <a:buAutoNum type="arabicPeriod"/>
            </a:pPr>
            <a:r>
              <a:rPr lang="en-US" sz="800" dirty="0"/>
              <a:t>Wang B, Rudnick S, Cengia B, Bonkovsky HL. Acute Hepatic Porphyrias: Review and Recent Progress. Hepatol Commun. 2018;3(2):193-206. Published 2018 Dec 20. doi:10.1002/hep4.1297.</a:t>
            </a:r>
          </a:p>
          <a:p>
            <a:pPr marL="228600" indent="-228600">
              <a:buFont typeface="+mj-lt"/>
              <a:buAutoNum type="arabicPeriod"/>
            </a:pPr>
            <a:r>
              <a:rPr lang="de-DE" sz="800" dirty="0"/>
              <a:t>Bissell DM &amp; Wang B. J C/,n Transl Hepatol. 2015 Mar,3(1):17-26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53" y="598752"/>
            <a:ext cx="6147886" cy="596900"/>
          </a:xfrm>
          <a:prstGeom prst="rect">
            <a:avLst/>
          </a:prstGeom>
        </p:spPr>
      </p:pic>
      <p:sp>
        <p:nvSpPr>
          <p:cNvPr id="4" name="TextBox 3"/>
          <p:cNvSpPr txBox="1"/>
          <p:nvPr/>
        </p:nvSpPr>
        <p:spPr>
          <a:xfrm>
            <a:off x="5422900" y="1882280"/>
            <a:ext cx="184666"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557291" y="1292817"/>
            <a:ext cx="4475085" cy="553998"/>
          </a:xfrm>
          <a:prstGeom prst="rect">
            <a:avLst/>
          </a:prstGeom>
          <a:noFill/>
        </p:spPr>
        <p:txBody>
          <a:bodyPr wrap="square" rtlCol="0">
            <a:spAutoFit/>
          </a:bodyPr>
          <a:lstStyle/>
          <a:p>
            <a:r>
              <a:rPr lang="en-US" sz="3000" b="1" dirty="0">
                <a:solidFill>
                  <a:srgbClr val="1B9AB2"/>
                </a:solidFill>
              </a:rPr>
              <a:t>Myth</a:t>
            </a:r>
          </a:p>
        </p:txBody>
      </p:sp>
      <p:sp>
        <p:nvSpPr>
          <p:cNvPr id="16" name="TextBox 15">
            <a:extLst>
              <a:ext uri="{FF2B5EF4-FFF2-40B4-BE49-F238E27FC236}">
                <a16:creationId xmlns:a16="http://schemas.microsoft.com/office/drawing/2014/main" id="{D2CBDA73-FAB9-3E40-B6E6-FE4DADD482A6}"/>
              </a:ext>
            </a:extLst>
          </p:cNvPr>
          <p:cNvSpPr txBox="1"/>
          <p:nvPr/>
        </p:nvSpPr>
        <p:spPr>
          <a:xfrm>
            <a:off x="1112916" y="1854910"/>
            <a:ext cx="3919459" cy="646331"/>
          </a:xfrm>
          <a:prstGeom prst="rect">
            <a:avLst/>
          </a:prstGeom>
          <a:noFill/>
        </p:spPr>
        <p:txBody>
          <a:bodyPr wrap="square" rtlCol="0">
            <a:spAutoFit/>
          </a:bodyPr>
          <a:lstStyle/>
          <a:p>
            <a:r>
              <a:rPr lang="en-US" dirty="0"/>
              <a:t>I have AHP, but I don’t have symptoms, so my family should be fine too.</a:t>
            </a:r>
          </a:p>
        </p:txBody>
      </p:sp>
      <p:sp>
        <p:nvSpPr>
          <p:cNvPr id="17" name="TextBox 16">
            <a:extLst>
              <a:ext uri="{FF2B5EF4-FFF2-40B4-BE49-F238E27FC236}">
                <a16:creationId xmlns:a16="http://schemas.microsoft.com/office/drawing/2014/main" id="{D2CBDA73-FAB9-3E40-B6E6-FE4DADD482A6}"/>
              </a:ext>
            </a:extLst>
          </p:cNvPr>
          <p:cNvSpPr txBox="1"/>
          <p:nvPr/>
        </p:nvSpPr>
        <p:spPr>
          <a:xfrm>
            <a:off x="1099548" y="2923041"/>
            <a:ext cx="4189334" cy="646331"/>
          </a:xfrm>
          <a:prstGeom prst="rect">
            <a:avLst/>
          </a:prstGeom>
          <a:noFill/>
        </p:spPr>
        <p:txBody>
          <a:bodyPr wrap="square" rtlCol="0">
            <a:spAutoFit/>
          </a:bodyPr>
          <a:lstStyle/>
          <a:p>
            <a:r>
              <a:rPr lang="en-US" dirty="0"/>
              <a:t>I have AHP, but nobody in my family has symptoms so they don't need to be tested.</a:t>
            </a:r>
          </a:p>
        </p:txBody>
      </p:sp>
      <p:sp>
        <p:nvSpPr>
          <p:cNvPr id="18" name="TextBox 17">
            <a:extLst>
              <a:ext uri="{FF2B5EF4-FFF2-40B4-BE49-F238E27FC236}">
                <a16:creationId xmlns:a16="http://schemas.microsoft.com/office/drawing/2014/main" id="{D2CBDA73-FAB9-3E40-B6E6-FE4DADD482A6}"/>
              </a:ext>
            </a:extLst>
          </p:cNvPr>
          <p:cNvSpPr txBox="1"/>
          <p:nvPr/>
        </p:nvSpPr>
        <p:spPr>
          <a:xfrm>
            <a:off x="1112917" y="4022791"/>
            <a:ext cx="4744959" cy="369332"/>
          </a:xfrm>
          <a:prstGeom prst="rect">
            <a:avLst/>
          </a:prstGeom>
          <a:noFill/>
        </p:spPr>
        <p:txBody>
          <a:bodyPr wrap="square" rtlCol="0">
            <a:spAutoFit/>
          </a:bodyPr>
          <a:lstStyle/>
          <a:p>
            <a:r>
              <a:rPr lang="en-US" dirty="0"/>
              <a:t>AHP will only affect my physical health.</a:t>
            </a:r>
          </a:p>
        </p:txBody>
      </p:sp>
      <p:sp>
        <p:nvSpPr>
          <p:cNvPr id="20" name="TextBox 19">
            <a:extLst>
              <a:ext uri="{FF2B5EF4-FFF2-40B4-BE49-F238E27FC236}">
                <a16:creationId xmlns:a16="http://schemas.microsoft.com/office/drawing/2014/main" id="{D2CBDA73-FAB9-3E40-B6E6-FE4DADD482A6}"/>
              </a:ext>
            </a:extLst>
          </p:cNvPr>
          <p:cNvSpPr txBox="1"/>
          <p:nvPr/>
        </p:nvSpPr>
        <p:spPr>
          <a:xfrm>
            <a:off x="1112918" y="4762134"/>
            <a:ext cx="3919458" cy="369332"/>
          </a:xfrm>
          <a:prstGeom prst="rect">
            <a:avLst/>
          </a:prstGeom>
          <a:noFill/>
        </p:spPr>
        <p:txBody>
          <a:bodyPr wrap="square" rtlCol="0">
            <a:spAutoFit/>
          </a:bodyPr>
          <a:lstStyle/>
          <a:p>
            <a:r>
              <a:rPr lang="en-US" dirty="0"/>
              <a:t>Only women with AHP get attacks.</a:t>
            </a:r>
          </a:p>
        </p:txBody>
      </p:sp>
      <p:sp>
        <p:nvSpPr>
          <p:cNvPr id="21" name="TextBox 20">
            <a:extLst>
              <a:ext uri="{FF2B5EF4-FFF2-40B4-BE49-F238E27FC236}">
                <a16:creationId xmlns:a16="http://schemas.microsoft.com/office/drawing/2014/main" id="{D2CBDA73-FAB9-3E40-B6E6-FE4DADD482A6}"/>
              </a:ext>
            </a:extLst>
          </p:cNvPr>
          <p:cNvSpPr txBox="1"/>
          <p:nvPr/>
        </p:nvSpPr>
        <p:spPr>
          <a:xfrm>
            <a:off x="1112917" y="5415289"/>
            <a:ext cx="3919459" cy="369332"/>
          </a:xfrm>
          <a:prstGeom prst="rect">
            <a:avLst/>
          </a:prstGeom>
          <a:noFill/>
        </p:spPr>
        <p:txBody>
          <a:bodyPr wrap="square" rtlCol="0">
            <a:spAutoFit/>
          </a:bodyPr>
          <a:lstStyle/>
          <a:p>
            <a:r>
              <a:rPr lang="en-US" dirty="0"/>
              <a:t>I need genetic testing more than once.</a:t>
            </a:r>
          </a:p>
        </p:txBody>
      </p:sp>
      <p:sp>
        <p:nvSpPr>
          <p:cNvPr id="23" name="TextBox 22">
            <a:extLst>
              <a:ext uri="{FF2B5EF4-FFF2-40B4-BE49-F238E27FC236}">
                <a16:creationId xmlns:a16="http://schemas.microsoft.com/office/drawing/2014/main" id="{D2CBDA73-FAB9-3E40-B6E6-FE4DADD482A6}"/>
              </a:ext>
            </a:extLst>
          </p:cNvPr>
          <p:cNvSpPr txBox="1"/>
          <p:nvPr/>
        </p:nvSpPr>
        <p:spPr>
          <a:xfrm>
            <a:off x="5702816" y="1292817"/>
            <a:ext cx="5252959" cy="553998"/>
          </a:xfrm>
          <a:prstGeom prst="rect">
            <a:avLst/>
          </a:prstGeom>
          <a:noFill/>
        </p:spPr>
        <p:txBody>
          <a:bodyPr wrap="square" rtlCol="0">
            <a:spAutoFit/>
          </a:bodyPr>
          <a:lstStyle/>
          <a:p>
            <a:r>
              <a:rPr lang="en-US" sz="3000" b="1" dirty="0">
                <a:solidFill>
                  <a:srgbClr val="1B9AB2"/>
                </a:solidFill>
              </a:rPr>
              <a:t>Truth</a:t>
            </a:r>
          </a:p>
        </p:txBody>
      </p:sp>
      <p:sp>
        <p:nvSpPr>
          <p:cNvPr id="24" name="TextBox 23">
            <a:extLst>
              <a:ext uri="{FF2B5EF4-FFF2-40B4-BE49-F238E27FC236}">
                <a16:creationId xmlns:a16="http://schemas.microsoft.com/office/drawing/2014/main" id="{D2CBDA73-FAB9-3E40-B6E6-FE4DADD482A6}"/>
              </a:ext>
            </a:extLst>
          </p:cNvPr>
          <p:cNvSpPr txBox="1"/>
          <p:nvPr/>
        </p:nvSpPr>
        <p:spPr>
          <a:xfrm>
            <a:off x="6226690" y="1845846"/>
            <a:ext cx="5330309" cy="923330"/>
          </a:xfrm>
          <a:prstGeom prst="rect">
            <a:avLst/>
          </a:prstGeom>
          <a:noFill/>
        </p:spPr>
        <p:txBody>
          <a:bodyPr wrap="square" rtlCol="0">
            <a:spAutoFit/>
          </a:bodyPr>
          <a:lstStyle/>
          <a:p>
            <a:r>
              <a:rPr lang="en-US" dirty="0"/>
              <a:t>Even if you don’t have symptoms, others in your family with the same mutation can develop symptoms and have attacks.</a:t>
            </a:r>
            <a:r>
              <a:rPr lang="en-US" baseline="30000" dirty="0"/>
              <a:t>1</a:t>
            </a:r>
          </a:p>
        </p:txBody>
      </p:sp>
      <p:sp>
        <p:nvSpPr>
          <p:cNvPr id="25" name="TextBox 24">
            <a:extLst>
              <a:ext uri="{FF2B5EF4-FFF2-40B4-BE49-F238E27FC236}">
                <a16:creationId xmlns:a16="http://schemas.microsoft.com/office/drawing/2014/main" id="{D2CBDA73-FAB9-3E40-B6E6-FE4DADD482A6}"/>
              </a:ext>
            </a:extLst>
          </p:cNvPr>
          <p:cNvSpPr txBox="1"/>
          <p:nvPr/>
        </p:nvSpPr>
        <p:spPr>
          <a:xfrm>
            <a:off x="6226691" y="2853694"/>
            <a:ext cx="5470678" cy="923330"/>
          </a:xfrm>
          <a:prstGeom prst="rect">
            <a:avLst/>
          </a:prstGeom>
          <a:noFill/>
        </p:spPr>
        <p:txBody>
          <a:bodyPr wrap="square" rtlCol="0">
            <a:spAutoFit/>
          </a:bodyPr>
          <a:lstStyle/>
          <a:p>
            <a:r>
              <a:rPr lang="en-US" dirty="0"/>
              <a:t>A genetic test is important to help your family members at risk of having AHP receive a diagnosis and prevent the onset of symptoms.</a:t>
            </a:r>
            <a:r>
              <a:rPr lang="en-US" baseline="30000" dirty="0"/>
              <a:t>1</a:t>
            </a:r>
          </a:p>
        </p:txBody>
      </p:sp>
      <p:sp>
        <p:nvSpPr>
          <p:cNvPr id="26" name="TextBox 25">
            <a:extLst>
              <a:ext uri="{FF2B5EF4-FFF2-40B4-BE49-F238E27FC236}">
                <a16:creationId xmlns:a16="http://schemas.microsoft.com/office/drawing/2014/main" id="{D2CBDA73-FAB9-3E40-B6E6-FE4DADD482A6}"/>
              </a:ext>
            </a:extLst>
          </p:cNvPr>
          <p:cNvSpPr txBox="1"/>
          <p:nvPr/>
        </p:nvSpPr>
        <p:spPr>
          <a:xfrm>
            <a:off x="6226692" y="3879916"/>
            <a:ext cx="5647808" cy="646331"/>
          </a:xfrm>
          <a:prstGeom prst="rect">
            <a:avLst/>
          </a:prstGeom>
          <a:noFill/>
        </p:spPr>
        <p:txBody>
          <a:bodyPr wrap="square" rtlCol="0">
            <a:spAutoFit/>
          </a:bodyPr>
          <a:lstStyle/>
          <a:p>
            <a:r>
              <a:rPr lang="en-US" dirty="0"/>
              <a:t>People with AHP report its impact on sleep, finances, social life and lifestyle, mental health, and even nutrition.</a:t>
            </a:r>
            <a:r>
              <a:rPr lang="en-US" baseline="30000" dirty="0"/>
              <a:t>2</a:t>
            </a:r>
          </a:p>
        </p:txBody>
      </p:sp>
      <p:sp>
        <p:nvSpPr>
          <p:cNvPr id="27" name="TextBox 26">
            <a:extLst>
              <a:ext uri="{FF2B5EF4-FFF2-40B4-BE49-F238E27FC236}">
                <a16:creationId xmlns:a16="http://schemas.microsoft.com/office/drawing/2014/main" id="{D2CBDA73-FAB9-3E40-B6E6-FE4DADD482A6}"/>
              </a:ext>
            </a:extLst>
          </p:cNvPr>
          <p:cNvSpPr txBox="1"/>
          <p:nvPr/>
        </p:nvSpPr>
        <p:spPr>
          <a:xfrm>
            <a:off x="6226693" y="4635134"/>
            <a:ext cx="4076182" cy="646331"/>
          </a:xfrm>
          <a:prstGeom prst="rect">
            <a:avLst/>
          </a:prstGeom>
          <a:noFill/>
        </p:spPr>
        <p:txBody>
          <a:bodyPr wrap="square" rtlCol="0">
            <a:spAutoFit/>
          </a:bodyPr>
          <a:lstStyle/>
          <a:p>
            <a:r>
              <a:rPr lang="en-US" dirty="0"/>
              <a:t>While most attacks happen in women, men can also be affected.</a:t>
            </a:r>
            <a:r>
              <a:rPr lang="en-US" baseline="30000" dirty="0"/>
              <a:t>3</a:t>
            </a:r>
          </a:p>
        </p:txBody>
      </p:sp>
      <p:sp>
        <p:nvSpPr>
          <p:cNvPr id="28" name="TextBox 27">
            <a:extLst>
              <a:ext uri="{FF2B5EF4-FFF2-40B4-BE49-F238E27FC236}">
                <a16:creationId xmlns:a16="http://schemas.microsoft.com/office/drawing/2014/main" id="{D2CBDA73-FAB9-3E40-B6E6-FE4DADD482A6}"/>
              </a:ext>
            </a:extLst>
          </p:cNvPr>
          <p:cNvSpPr txBox="1"/>
          <p:nvPr/>
        </p:nvSpPr>
        <p:spPr>
          <a:xfrm>
            <a:off x="6226692" y="5326850"/>
            <a:ext cx="5085155" cy="646331"/>
          </a:xfrm>
          <a:prstGeom prst="rect">
            <a:avLst/>
          </a:prstGeom>
          <a:noFill/>
        </p:spPr>
        <p:txBody>
          <a:bodyPr wrap="square" rtlCol="0">
            <a:spAutoFit/>
          </a:bodyPr>
          <a:lstStyle/>
          <a:p>
            <a:r>
              <a:rPr lang="en-US" dirty="0"/>
              <a:t>Genetic testing detects approximately 95% of      disease-causing mutations.</a:t>
            </a:r>
            <a:r>
              <a:rPr lang="en-US" baseline="30000" dirty="0"/>
              <a:t>4</a:t>
            </a:r>
          </a:p>
        </p:txBody>
      </p:sp>
      <p:sp>
        <p:nvSpPr>
          <p:cNvPr id="3" name="Oval 2"/>
          <p:cNvSpPr/>
          <p:nvPr/>
        </p:nvSpPr>
        <p:spPr>
          <a:xfrm>
            <a:off x="5625564" y="194561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5422900" y="2919562"/>
            <a:ext cx="184666" cy="369332"/>
          </a:xfrm>
          <a:prstGeom prst="rect">
            <a:avLst/>
          </a:prstGeom>
          <a:noFill/>
        </p:spPr>
        <p:txBody>
          <a:bodyPr wrap="none" rtlCol="0">
            <a:spAutoFit/>
          </a:bodyPr>
          <a:lstStyle/>
          <a:p>
            <a:endParaRPr lang="en-US" dirty="0"/>
          </a:p>
        </p:txBody>
      </p:sp>
      <p:sp>
        <p:nvSpPr>
          <p:cNvPr id="31" name="Oval 30"/>
          <p:cNvSpPr/>
          <p:nvPr/>
        </p:nvSpPr>
        <p:spPr>
          <a:xfrm>
            <a:off x="5625564" y="298289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04881" y="1845846"/>
            <a:ext cx="184666" cy="369332"/>
          </a:xfrm>
          <a:prstGeom prst="rect">
            <a:avLst/>
          </a:prstGeom>
          <a:noFill/>
        </p:spPr>
        <p:txBody>
          <a:bodyPr wrap="none" rtlCol="0">
            <a:spAutoFit/>
          </a:bodyPr>
          <a:lstStyle/>
          <a:p>
            <a:endParaRPr lang="en-US" dirty="0"/>
          </a:p>
        </p:txBody>
      </p:sp>
      <p:sp>
        <p:nvSpPr>
          <p:cNvPr id="34" name="Oval 33"/>
          <p:cNvSpPr/>
          <p:nvPr/>
        </p:nvSpPr>
        <p:spPr>
          <a:xfrm>
            <a:off x="523419" y="1909182"/>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625564"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5625564"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5625564" y="5376715"/>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23419" y="2969721"/>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23419"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23419"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3419" y="536231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479593" y="1916564"/>
            <a:ext cx="508000" cy="508000"/>
          </a:xfrm>
          <a:prstGeom prst="rect">
            <a:avLst/>
          </a:prstGeom>
        </p:spPr>
      </p:pic>
      <p:pic>
        <p:nvPicPr>
          <p:cNvPr id="32" name="Picture 31"/>
          <p:cNvPicPr>
            <a:picLocks noChangeAspect="1"/>
          </p:cNvPicPr>
          <p:nvPr/>
        </p:nvPicPr>
        <p:blipFill>
          <a:blip r:embed="rId5"/>
          <a:stretch>
            <a:fillRect/>
          </a:stretch>
        </p:blipFill>
        <p:spPr>
          <a:xfrm>
            <a:off x="479593" y="2985596"/>
            <a:ext cx="508000" cy="508000"/>
          </a:xfrm>
          <a:prstGeom prst="rect">
            <a:avLst/>
          </a:prstGeom>
        </p:spPr>
      </p:pic>
      <p:pic>
        <p:nvPicPr>
          <p:cNvPr id="45" name="Picture 44"/>
          <p:cNvPicPr>
            <a:picLocks noChangeAspect="1"/>
          </p:cNvPicPr>
          <p:nvPr/>
        </p:nvPicPr>
        <p:blipFill>
          <a:blip r:embed="rId5"/>
          <a:stretch>
            <a:fillRect/>
          </a:stretch>
        </p:blipFill>
        <p:spPr>
          <a:xfrm>
            <a:off x="479593" y="3975166"/>
            <a:ext cx="508000" cy="508000"/>
          </a:xfrm>
          <a:prstGeom prst="rect">
            <a:avLst/>
          </a:prstGeom>
        </p:spPr>
      </p:pic>
      <p:pic>
        <p:nvPicPr>
          <p:cNvPr id="46" name="Picture 45"/>
          <p:cNvPicPr>
            <a:picLocks noChangeAspect="1"/>
          </p:cNvPicPr>
          <p:nvPr/>
        </p:nvPicPr>
        <p:blipFill>
          <a:blip r:embed="rId5"/>
          <a:stretch>
            <a:fillRect/>
          </a:stretch>
        </p:blipFill>
        <p:spPr>
          <a:xfrm>
            <a:off x="479593" y="4716789"/>
            <a:ext cx="508000" cy="508000"/>
          </a:xfrm>
          <a:prstGeom prst="rect">
            <a:avLst/>
          </a:prstGeom>
        </p:spPr>
      </p:pic>
      <p:pic>
        <p:nvPicPr>
          <p:cNvPr id="47" name="Picture 46"/>
          <p:cNvPicPr>
            <a:picLocks noChangeAspect="1"/>
          </p:cNvPicPr>
          <p:nvPr/>
        </p:nvPicPr>
        <p:blipFill>
          <a:blip r:embed="rId5"/>
          <a:stretch>
            <a:fillRect/>
          </a:stretch>
        </p:blipFill>
        <p:spPr>
          <a:xfrm>
            <a:off x="479593" y="5362318"/>
            <a:ext cx="508000" cy="508000"/>
          </a:xfrm>
          <a:prstGeom prst="rect">
            <a:avLst/>
          </a:prstGeom>
        </p:spPr>
      </p:pic>
      <p:pic>
        <p:nvPicPr>
          <p:cNvPr id="48" name="Picture 47"/>
          <p:cNvPicPr>
            <a:picLocks noChangeAspect="1"/>
          </p:cNvPicPr>
          <p:nvPr/>
        </p:nvPicPr>
        <p:blipFill>
          <a:blip r:embed="rId6"/>
          <a:stretch>
            <a:fillRect/>
          </a:stretch>
        </p:blipFill>
        <p:spPr>
          <a:xfrm>
            <a:off x="5444935" y="1810932"/>
            <a:ext cx="781755" cy="781755"/>
          </a:xfrm>
          <a:prstGeom prst="rect">
            <a:avLst/>
          </a:prstGeom>
        </p:spPr>
      </p:pic>
      <p:pic>
        <p:nvPicPr>
          <p:cNvPr id="49" name="Picture 48"/>
          <p:cNvPicPr>
            <a:picLocks noChangeAspect="1"/>
          </p:cNvPicPr>
          <p:nvPr/>
        </p:nvPicPr>
        <p:blipFill>
          <a:blip r:embed="rId6"/>
          <a:stretch>
            <a:fillRect/>
          </a:stretch>
        </p:blipFill>
        <p:spPr>
          <a:xfrm>
            <a:off x="5444935" y="2850411"/>
            <a:ext cx="781755" cy="781755"/>
          </a:xfrm>
          <a:prstGeom prst="rect">
            <a:avLst/>
          </a:prstGeom>
        </p:spPr>
      </p:pic>
      <p:pic>
        <p:nvPicPr>
          <p:cNvPr id="50" name="Picture 49"/>
          <p:cNvPicPr>
            <a:picLocks noChangeAspect="1"/>
          </p:cNvPicPr>
          <p:nvPr/>
        </p:nvPicPr>
        <p:blipFill>
          <a:blip r:embed="rId6"/>
          <a:stretch>
            <a:fillRect/>
          </a:stretch>
        </p:blipFill>
        <p:spPr>
          <a:xfrm>
            <a:off x="5444935" y="3839498"/>
            <a:ext cx="781755" cy="781755"/>
          </a:xfrm>
          <a:prstGeom prst="rect">
            <a:avLst/>
          </a:prstGeom>
        </p:spPr>
      </p:pic>
      <p:pic>
        <p:nvPicPr>
          <p:cNvPr id="51" name="Picture 50"/>
          <p:cNvPicPr>
            <a:picLocks noChangeAspect="1"/>
          </p:cNvPicPr>
          <p:nvPr/>
        </p:nvPicPr>
        <p:blipFill>
          <a:blip r:embed="rId6"/>
          <a:stretch>
            <a:fillRect/>
          </a:stretch>
        </p:blipFill>
        <p:spPr>
          <a:xfrm>
            <a:off x="5444935" y="4580563"/>
            <a:ext cx="781755" cy="781755"/>
          </a:xfrm>
          <a:prstGeom prst="rect">
            <a:avLst/>
          </a:prstGeom>
        </p:spPr>
      </p:pic>
      <p:pic>
        <p:nvPicPr>
          <p:cNvPr id="52" name="Picture 51"/>
          <p:cNvPicPr>
            <a:picLocks noChangeAspect="1"/>
          </p:cNvPicPr>
          <p:nvPr/>
        </p:nvPicPr>
        <p:blipFill>
          <a:blip r:embed="rId6"/>
          <a:stretch>
            <a:fillRect/>
          </a:stretch>
        </p:blipFill>
        <p:spPr>
          <a:xfrm>
            <a:off x="5444935" y="5238157"/>
            <a:ext cx="781755" cy="781755"/>
          </a:xfrm>
          <a:prstGeom prst="rect">
            <a:avLst/>
          </a:prstGeom>
        </p:spPr>
      </p:pic>
    </p:spTree>
    <p:extLst>
      <p:ext uri="{BB962C8B-B14F-4D97-AF65-F5344CB8AC3E}">
        <p14:creationId xmlns:p14="http://schemas.microsoft.com/office/powerpoint/2010/main" val="5935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82E10A-668F-4BED-8A09-5A54960D590E}"/>
              </a:ext>
            </a:extLst>
          </p:cNvPr>
          <p:cNvPicPr>
            <a:picLocks noChangeAspect="1" noChangeArrowheads="1"/>
          </p:cNvPicPr>
          <p:nvPr/>
        </p:nvPicPr>
        <p:blipFill>
          <a:blip r:embed="rId3"/>
          <a:srcRect/>
          <a:stretch/>
        </p:blipFill>
        <p:spPr bwMode="auto">
          <a:xfrm>
            <a:off x="8565261" y="1652196"/>
            <a:ext cx="3113955" cy="1226912"/>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p:cNvSpPr>
            <a:spLocks noGrp="1"/>
          </p:cNvSpPr>
          <p:nvPr>
            <p:ph type="title"/>
          </p:nvPr>
        </p:nvSpPr>
        <p:spPr/>
        <p:txBody>
          <a:bodyPr>
            <a:normAutofit/>
          </a:bodyPr>
          <a:lstStyle/>
          <a:p>
            <a:r>
              <a:rPr lang="en-US" dirty="0"/>
              <a:t>Resources and information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23</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5813706"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0CF0ADD2-686E-4F02-A40F-E68EC35F26B1}"/>
              </a:ext>
            </a:extLst>
          </p:cNvPr>
          <p:cNvPicPr>
            <a:picLocks noChangeAspect="1"/>
          </p:cNvPicPr>
          <p:nvPr/>
        </p:nvPicPr>
        <p:blipFill>
          <a:blip r:embed="rId5">
            <a:alphaModFix amt="60000"/>
            <a:duotone>
              <a:prstClr val="black"/>
              <a:schemeClr val="accent4">
                <a:tint val="45000"/>
                <a:satMod val="400000"/>
              </a:schemeClr>
            </a:duotone>
          </a:blip>
          <a:stretch>
            <a:fillRect/>
          </a:stretch>
        </p:blipFill>
        <p:spPr>
          <a:xfrm rot="10800000">
            <a:off x="1825625" y="4032248"/>
            <a:ext cx="8540750" cy="1538157"/>
          </a:xfrm>
          <a:prstGeom prst="rect">
            <a:avLst/>
          </a:prstGeom>
        </p:spPr>
      </p:pic>
      <p:sp>
        <p:nvSpPr>
          <p:cNvPr id="12" name="Title 12">
            <a:extLst>
              <a:ext uri="{FF2B5EF4-FFF2-40B4-BE49-F238E27FC236}">
                <a16:creationId xmlns:a16="http://schemas.microsoft.com/office/drawing/2014/main" id="{3EBB4A7E-E065-48F9-AA17-7DBA3214B854}"/>
              </a:ext>
            </a:extLst>
          </p:cNvPr>
          <p:cNvSpPr txBox="1">
            <a:spLocks/>
          </p:cNvSpPr>
          <p:nvPr/>
        </p:nvSpPr>
        <p:spPr>
          <a:xfrm>
            <a:off x="2087477" y="4092095"/>
            <a:ext cx="8017047" cy="138499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en-US" b="0" dirty="0">
                <a:latin typeface="+mn-lt"/>
              </a:rPr>
              <a:t>Visit </a:t>
            </a:r>
            <a:r>
              <a:rPr lang="en-US" b="0" dirty="0">
                <a:latin typeface="+mn-lt"/>
                <a:hlinkClick r:id="rId6"/>
              </a:rPr>
              <a:t>www.porphyria.ca</a:t>
            </a:r>
            <a:r>
              <a:rPr lang="en-US" b="0" dirty="0">
                <a:latin typeface="+mn-lt"/>
              </a:rPr>
              <a:t>, Alnylam’s sponsored website, to find additional resources for understanding and living with AHP</a:t>
            </a:r>
          </a:p>
        </p:txBody>
      </p:sp>
      <p:sp>
        <p:nvSpPr>
          <p:cNvPr id="15" name="Title 12">
            <a:extLst>
              <a:ext uri="{FF2B5EF4-FFF2-40B4-BE49-F238E27FC236}">
                <a16:creationId xmlns:a16="http://schemas.microsoft.com/office/drawing/2014/main" id="{3EBB4A7E-E065-48F9-AA17-7DBA3214B854}"/>
              </a:ext>
            </a:extLst>
          </p:cNvPr>
          <p:cNvSpPr txBox="1">
            <a:spLocks/>
          </p:cNvSpPr>
          <p:nvPr/>
        </p:nvSpPr>
        <p:spPr>
          <a:xfrm>
            <a:off x="8896984" y="2948895"/>
            <a:ext cx="3076727"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u="sng" dirty="0">
                <a:latin typeface="+mn-lt"/>
                <a:hlinkClick r:id="rId7">
                  <a:extLst>
                    <a:ext uri="{A12FA001-AC4F-418D-AE19-62706E023703}">
                      <ahyp:hlinkClr xmlns:ahyp="http://schemas.microsoft.com/office/drawing/2018/hyperlinkcolor" val="tx"/>
                    </a:ext>
                  </a:extLst>
                </a:hlinkClick>
              </a:rPr>
              <a:t>www.gpac-porphyria.org</a:t>
            </a:r>
            <a:endParaRPr lang="en-US" sz="2000" b="0" u="sng" dirty="0">
              <a:latin typeface="+mn-lt"/>
            </a:endParaRPr>
          </a:p>
        </p:txBody>
      </p:sp>
      <p:sp>
        <p:nvSpPr>
          <p:cNvPr id="17" name="Footer Placeholder 6">
            <a:extLst>
              <a:ext uri="{FF2B5EF4-FFF2-40B4-BE49-F238E27FC236}">
                <a16:creationId xmlns:a16="http://schemas.microsoft.com/office/drawing/2014/main" id="{6191B536-6AE5-453D-BB19-550D886858B8}"/>
              </a:ext>
            </a:extLst>
          </p:cNvPr>
          <p:cNvSpPr>
            <a:spLocks noGrp="1"/>
          </p:cNvSpPr>
          <p:nvPr>
            <p:ph type="ftr" sz="quarter" idx="11"/>
          </p:nvPr>
        </p:nvSpPr>
        <p:spPr>
          <a:xfrm>
            <a:off x="479592" y="6365163"/>
            <a:ext cx="11553372" cy="400109"/>
          </a:xfrm>
        </p:spPr>
        <p:txBody>
          <a:bodyPr/>
          <a:lstStyle/>
          <a:p>
            <a:pPr>
              <a:spcAft>
                <a:spcPts val="300"/>
              </a:spcAft>
              <a:tabLst>
                <a:tab pos="8056563" algn="l"/>
              </a:tabLst>
            </a:pPr>
            <a:r>
              <a:rPr lang="en-US" sz="800" dirty="0">
                <a:solidFill>
                  <a:schemeClr val="bg2">
                    <a:lumMod val="50000"/>
                  </a:schemeClr>
                </a:solidFill>
              </a:rPr>
              <a:t>AHP: Acute Hepatic Porphyria	</a:t>
            </a:r>
          </a:p>
        </p:txBody>
      </p:sp>
      <p:pic>
        <p:nvPicPr>
          <p:cNvPr id="3" name="Picture 2" descr="Graphical user interface&#10;&#10;Description automatically generated">
            <a:extLst>
              <a:ext uri="{FF2B5EF4-FFF2-40B4-BE49-F238E27FC236}">
                <a16:creationId xmlns:a16="http://schemas.microsoft.com/office/drawing/2014/main" id="{D6F73082-2D7E-56D5-6BDB-527C835B56C6}"/>
              </a:ext>
            </a:extLst>
          </p:cNvPr>
          <p:cNvPicPr>
            <a:picLocks noChangeAspect="1"/>
          </p:cNvPicPr>
          <p:nvPr/>
        </p:nvPicPr>
        <p:blipFill>
          <a:blip r:embed="rId8"/>
          <a:stretch>
            <a:fillRect/>
          </a:stretch>
        </p:blipFill>
        <p:spPr>
          <a:xfrm>
            <a:off x="508299" y="1671749"/>
            <a:ext cx="3126152" cy="1245236"/>
          </a:xfrm>
          <a:prstGeom prst="rect">
            <a:avLst/>
          </a:prstGeom>
        </p:spPr>
      </p:pic>
      <p:pic>
        <p:nvPicPr>
          <p:cNvPr id="6" name="Picture 5">
            <a:extLst>
              <a:ext uri="{FF2B5EF4-FFF2-40B4-BE49-F238E27FC236}">
                <a16:creationId xmlns:a16="http://schemas.microsoft.com/office/drawing/2014/main" id="{4D3A976B-D5AA-A2B6-FA45-F3A70E2A3EFA}"/>
              </a:ext>
            </a:extLst>
          </p:cNvPr>
          <p:cNvPicPr>
            <a:picLocks noChangeAspect="1"/>
          </p:cNvPicPr>
          <p:nvPr/>
        </p:nvPicPr>
        <p:blipFill>
          <a:blip r:embed="rId9"/>
          <a:stretch>
            <a:fillRect/>
          </a:stretch>
        </p:blipFill>
        <p:spPr>
          <a:xfrm>
            <a:off x="4752813" y="2014892"/>
            <a:ext cx="3610515" cy="558950"/>
          </a:xfrm>
          <a:prstGeom prst="rect">
            <a:avLst/>
          </a:prstGeom>
        </p:spPr>
      </p:pic>
      <p:sp>
        <p:nvSpPr>
          <p:cNvPr id="18" name="Title 12">
            <a:extLst>
              <a:ext uri="{FF2B5EF4-FFF2-40B4-BE49-F238E27FC236}">
                <a16:creationId xmlns:a16="http://schemas.microsoft.com/office/drawing/2014/main" id="{1F8DA778-5489-0B23-962C-B06C1F184277}"/>
              </a:ext>
            </a:extLst>
          </p:cNvPr>
          <p:cNvSpPr txBox="1">
            <a:spLocks/>
          </p:cNvSpPr>
          <p:nvPr/>
        </p:nvSpPr>
        <p:spPr>
          <a:xfrm>
            <a:off x="-13683" y="2951969"/>
            <a:ext cx="4851898"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u="sng" dirty="0">
                <a:latin typeface="+mn-lt"/>
                <a:hlinkClick r:id="rId10">
                  <a:extLst>
                    <a:ext uri="{A12FA001-AC4F-418D-AE19-62706E023703}">
                      <ahyp:hlinkClr xmlns:ahyp="http://schemas.microsoft.com/office/drawing/2018/hyperlinkcolor" val="tx"/>
                    </a:ext>
                  </a:extLst>
                </a:hlinkClick>
              </a:rPr>
              <a:t>http://canadianassociationforporphyria.ca/</a:t>
            </a:r>
            <a:endParaRPr lang="en-US" sz="2000" b="0" u="sng" dirty="0">
              <a:latin typeface="+mn-lt"/>
            </a:endParaRPr>
          </a:p>
        </p:txBody>
      </p:sp>
      <p:sp>
        <p:nvSpPr>
          <p:cNvPr id="19" name="Title 12">
            <a:extLst>
              <a:ext uri="{FF2B5EF4-FFF2-40B4-BE49-F238E27FC236}">
                <a16:creationId xmlns:a16="http://schemas.microsoft.com/office/drawing/2014/main" id="{FEC1AAD0-E481-3660-3B3C-CC0D7349D096}"/>
              </a:ext>
            </a:extLst>
          </p:cNvPr>
          <p:cNvSpPr txBox="1">
            <a:spLocks/>
          </p:cNvSpPr>
          <p:nvPr/>
        </p:nvSpPr>
        <p:spPr>
          <a:xfrm>
            <a:off x="4997233" y="2951969"/>
            <a:ext cx="3386693"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u="sng" dirty="0">
                <a:latin typeface="+mn-lt"/>
                <a:hlinkClick r:id="rId11">
                  <a:extLst>
                    <a:ext uri="{A12FA001-AC4F-418D-AE19-62706E023703}">
                      <ahyp:hlinkClr xmlns:ahyp="http://schemas.microsoft.com/office/drawing/2018/hyperlinkcolor" val="tx"/>
                    </a:ext>
                  </a:extLst>
                </a:hlinkClick>
              </a:rPr>
              <a:t>https://www.raredisorders.ca/</a:t>
            </a:r>
            <a:endParaRPr lang="en-US" sz="2000" b="0" u="sng" dirty="0">
              <a:latin typeface="+mn-lt"/>
            </a:endParaRPr>
          </a:p>
        </p:txBody>
      </p:sp>
    </p:spTree>
    <p:extLst>
      <p:ext uri="{BB962C8B-B14F-4D97-AF65-F5344CB8AC3E}">
        <p14:creationId xmlns:p14="http://schemas.microsoft.com/office/powerpoint/2010/main" val="41868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1584551" y="989165"/>
            <a:ext cx="9022898" cy="2123658"/>
          </a:xfrm>
        </p:spPr>
        <p:txBody>
          <a:bodyPr wrap="square" anchor="ctr">
            <a:spAutoFit/>
          </a:bodyPr>
          <a:lstStyle/>
          <a:p>
            <a:pPr>
              <a:lnSpc>
                <a:spcPct val="100000"/>
              </a:lnSpc>
            </a:pPr>
            <a:r>
              <a:rPr lang="en-US" sz="4400" dirty="0">
                <a:solidFill>
                  <a:srgbClr val="1B9AB2"/>
                </a:solidFill>
              </a:rPr>
              <a:t>The Importance of Family Genetic Testing for Acute Hepatic Porphyria </a:t>
            </a:r>
          </a:p>
        </p:txBody>
      </p:sp>
      <p:sp>
        <p:nvSpPr>
          <p:cNvPr id="3" name="Rectangle 2"/>
          <p:cNvSpPr/>
          <p:nvPr/>
        </p:nvSpPr>
        <p:spPr>
          <a:xfrm>
            <a:off x="6709752" y="4676924"/>
            <a:ext cx="1800493" cy="276999"/>
          </a:xfrm>
          <a:prstGeom prst="rect">
            <a:avLst/>
          </a:prstGeom>
        </p:spPr>
        <p:txBody>
          <a:bodyPr wrap="none">
            <a:spAutoFit/>
          </a:bodyPr>
          <a:lstStyle/>
          <a:p>
            <a:pPr algn="ctr"/>
            <a:r>
              <a:rPr lang="en-US" sz="1200" dirty="0">
                <a:solidFill>
                  <a:srgbClr val="5C375E"/>
                </a:solidFill>
              </a:rPr>
              <a:t>Sponsored and funded by</a:t>
            </a:r>
          </a:p>
        </p:txBody>
      </p:sp>
      <p:sp>
        <p:nvSpPr>
          <p:cNvPr id="6" name="TextBox 5">
            <a:extLst>
              <a:ext uri="{FF2B5EF4-FFF2-40B4-BE49-F238E27FC236}">
                <a16:creationId xmlns:a16="http://schemas.microsoft.com/office/drawing/2014/main" id="{D15C0234-351B-A04F-9A96-C0B30733CD61}"/>
              </a:ext>
            </a:extLst>
          </p:cNvPr>
          <p:cNvSpPr txBox="1"/>
          <p:nvPr/>
        </p:nvSpPr>
        <p:spPr>
          <a:xfrm>
            <a:off x="9579649" y="6407084"/>
            <a:ext cx="2363980" cy="276999"/>
          </a:xfrm>
          <a:prstGeom prst="rect">
            <a:avLst/>
          </a:prstGeom>
          <a:noFill/>
        </p:spPr>
        <p:txBody>
          <a:bodyPr wrap="none" rtlCol="0">
            <a:spAutoFit/>
          </a:bodyPr>
          <a:lstStyle/>
          <a:p>
            <a:r>
              <a:rPr lang="fr-FR" sz="1200" dirty="0">
                <a:solidFill>
                  <a:srgbClr val="68365E"/>
                </a:solidFill>
              </a:rPr>
              <a:t>AS1-CAN-00105 – </a:t>
            </a:r>
            <a:r>
              <a:rPr lang="fr-FR" sz="1200" dirty="0" err="1">
                <a:solidFill>
                  <a:srgbClr val="68365E"/>
                </a:solidFill>
              </a:rPr>
              <a:t>September</a:t>
            </a:r>
            <a:r>
              <a:rPr lang="fr-FR" sz="1200" dirty="0">
                <a:solidFill>
                  <a:srgbClr val="68365E"/>
                </a:solidFill>
              </a:rPr>
              <a:t> 2022</a:t>
            </a:r>
          </a:p>
        </p:txBody>
      </p:sp>
      <p:pic>
        <p:nvPicPr>
          <p:cNvPr id="5" name="Picture 4" descr="logo-08.png"/>
          <p:cNvPicPr>
            <a:picLocks noChangeAspect="1"/>
          </p:cNvPicPr>
          <p:nvPr/>
        </p:nvPicPr>
        <p:blipFill rotWithShape="1">
          <a:blip r:embed="rId3" cstate="screen">
            <a:extLst>
              <a:ext uri="{28A0092B-C50C-407E-A947-70E740481C1C}">
                <a14:useLocalDpi xmlns:a14="http://schemas.microsoft.com/office/drawing/2010/main"/>
              </a:ext>
            </a:extLst>
          </a:blip>
          <a:srcRect t="28398" b="26411"/>
          <a:stretch/>
        </p:blipFill>
        <p:spPr>
          <a:xfrm>
            <a:off x="6350651" y="4980426"/>
            <a:ext cx="2518697" cy="804332"/>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256117" y="6422706"/>
            <a:ext cx="6935258" cy="276999"/>
          </a:xfrm>
          <a:prstGeom prst="rect">
            <a:avLst/>
          </a:prstGeom>
          <a:noFill/>
        </p:spPr>
        <p:txBody>
          <a:bodyPr wrap="square" rtlCol="0">
            <a:spAutoFit/>
          </a:bodyPr>
          <a:lstStyle/>
          <a:p>
            <a:r>
              <a:rPr lang="en-US" sz="1200" dirty="0">
                <a:solidFill>
                  <a:srgbClr val="68365E"/>
                </a:solidFill>
              </a:rPr>
              <a:t>© 2022 Alnylam Pharmaceuticals, Inc. All Rights Reserved. </a:t>
            </a:r>
          </a:p>
        </p:txBody>
      </p:sp>
      <p:sp>
        <p:nvSpPr>
          <p:cNvPr id="10" name="Rectangle 9"/>
          <p:cNvSpPr/>
          <p:nvPr/>
        </p:nvSpPr>
        <p:spPr>
          <a:xfrm>
            <a:off x="3486237" y="5218553"/>
            <a:ext cx="2308508" cy="461665"/>
          </a:xfrm>
          <a:prstGeom prst="rect">
            <a:avLst/>
          </a:prstGeom>
        </p:spPr>
        <p:txBody>
          <a:bodyPr wrap="square">
            <a:spAutoFit/>
          </a:bodyPr>
          <a:lstStyle/>
          <a:p>
            <a:pPr algn="ctr"/>
            <a:r>
              <a:rPr lang="en-US" sz="1200" dirty="0">
                <a:solidFill>
                  <a:srgbClr val="5C375E"/>
                </a:solidFill>
              </a:rPr>
              <a:t>www.porphyria.ca</a:t>
            </a:r>
          </a:p>
          <a:p>
            <a:pPr algn="ctr"/>
            <a:r>
              <a:rPr lang="en-US" sz="1200" dirty="0">
                <a:solidFill>
                  <a:srgbClr val="5C375E"/>
                </a:solidFill>
              </a:rPr>
              <a:t>Sponsored and funded by Alnylam </a:t>
            </a:r>
          </a:p>
        </p:txBody>
      </p:sp>
      <p:sp>
        <p:nvSpPr>
          <p:cNvPr id="7" name="TextBox 6"/>
          <p:cNvSpPr txBox="1"/>
          <p:nvPr/>
        </p:nvSpPr>
        <p:spPr>
          <a:xfrm>
            <a:off x="-2238375" y="4397375"/>
            <a:ext cx="184666" cy="369332"/>
          </a:xfrm>
          <a:prstGeom prst="rect">
            <a:avLst/>
          </a:prstGeom>
          <a:noFill/>
        </p:spPr>
        <p:txBody>
          <a:bodyPr wrap="none" rtlCol="0">
            <a:spAutoFit/>
          </a:bodyPr>
          <a:lstStyle/>
          <a:p>
            <a:endParaRPr lang="en-US"/>
          </a:p>
        </p:txBody>
      </p:sp>
      <p:sp>
        <p:nvSpPr>
          <p:cNvPr id="11" name="Rectangle 10"/>
          <p:cNvSpPr/>
          <p:nvPr/>
        </p:nvSpPr>
        <p:spPr>
          <a:xfrm>
            <a:off x="2133673" y="3422012"/>
            <a:ext cx="7924654" cy="923330"/>
          </a:xfrm>
          <a:prstGeom prst="rect">
            <a:avLst/>
          </a:prstGeom>
        </p:spPr>
        <p:txBody>
          <a:bodyPr wrap="square">
            <a:spAutoFit/>
          </a:bodyPr>
          <a:lstStyle/>
          <a:p>
            <a:pPr algn="ctr"/>
            <a:r>
              <a:rPr lang="en-US" dirty="0">
                <a:solidFill>
                  <a:schemeClr val="tx2"/>
                </a:solidFill>
              </a:rPr>
              <a:t>Developed together with a steering committee consisting of European porphyria patient association leaders, acute hepatic porphyria (AHP) patients, caregivers and health care professionals. </a:t>
            </a:r>
          </a:p>
        </p:txBody>
      </p:sp>
      <p:pic>
        <p:nvPicPr>
          <p:cNvPr id="12" name="Graphic 11">
            <a:extLst>
              <a:ext uri="{FF2B5EF4-FFF2-40B4-BE49-F238E27FC236}">
                <a16:creationId xmlns:a16="http://schemas.microsoft.com/office/drawing/2014/main" id="{FB997698-E63C-1EAC-B96D-409F4E3E6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1266" y="4537628"/>
            <a:ext cx="2838450" cy="895350"/>
          </a:xfrm>
          <a:prstGeom prst="rect">
            <a:avLst/>
          </a:prstGeom>
        </p:spPr>
      </p:pic>
    </p:spTree>
    <p:extLst>
      <p:ext uri="{BB962C8B-B14F-4D97-AF65-F5344CB8AC3E}">
        <p14:creationId xmlns:p14="http://schemas.microsoft.com/office/powerpoint/2010/main" val="12483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blip>
          <a:stretch>
            <a:fillRect/>
          </a:stretch>
        </p:blipFill>
        <p:spPr>
          <a:xfrm rot="10800000">
            <a:off x="904873" y="1495035"/>
            <a:ext cx="10287001" cy="1868790"/>
          </a:xfrm>
          <a:prstGeom prst="rect">
            <a:avLst/>
          </a:prstGeom>
        </p:spPr>
      </p:pic>
      <p:sp>
        <p:nvSpPr>
          <p:cNvPr id="13" name="Title 12"/>
          <p:cNvSpPr>
            <a:spLocks noGrp="1"/>
          </p:cNvSpPr>
          <p:nvPr>
            <p:ph type="title"/>
          </p:nvPr>
        </p:nvSpPr>
        <p:spPr/>
        <p:txBody>
          <a:bodyPr>
            <a:normAutofit/>
          </a:bodyPr>
          <a:lstStyle/>
          <a:p>
            <a:r>
              <a:rPr lang="en-US" dirty="0"/>
              <a:t>These toxins result in AHP</a:t>
            </a:r>
            <a:endParaRPr lang="en-US" sz="28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3</a:t>
            </a:fld>
            <a:endParaRPr lang="en-US" dirty="0"/>
          </a:p>
        </p:txBody>
      </p:sp>
      <p:sp>
        <p:nvSpPr>
          <p:cNvPr id="5" name="TextBox 4">
            <a:extLst>
              <a:ext uri="{FF2B5EF4-FFF2-40B4-BE49-F238E27FC236}">
                <a16:creationId xmlns:a16="http://schemas.microsoft.com/office/drawing/2014/main" id="{96752D96-4497-5F4F-8EC1-964D2CA8B4B5}"/>
              </a:ext>
            </a:extLst>
          </p:cNvPr>
          <p:cNvSpPr txBox="1"/>
          <p:nvPr/>
        </p:nvSpPr>
        <p:spPr>
          <a:xfrm>
            <a:off x="2876347" y="1957863"/>
            <a:ext cx="7823403" cy="954107"/>
          </a:xfrm>
          <a:prstGeom prst="rect">
            <a:avLst/>
          </a:prstGeom>
          <a:noFill/>
        </p:spPr>
        <p:txBody>
          <a:bodyPr wrap="square" rtlCol="0">
            <a:spAutoFit/>
          </a:bodyPr>
          <a:lstStyle/>
          <a:p>
            <a:r>
              <a:rPr lang="en-US" sz="2800" dirty="0"/>
              <a:t>Toxins include aminolevulinic acid (ALA), porphobilinogen (PBG), and porphyrins</a:t>
            </a:r>
            <a:r>
              <a:rPr lang="en-US" sz="2800" baseline="30000" dirty="0"/>
              <a:t>1</a:t>
            </a:r>
          </a:p>
        </p:txBody>
      </p:sp>
      <p:sp>
        <p:nvSpPr>
          <p:cNvPr id="19" name="Footer Placeholder 6"/>
          <p:cNvSpPr>
            <a:spLocks noGrp="1"/>
          </p:cNvSpPr>
          <p:nvPr>
            <p:ph type="ftr" sz="quarter" idx="11"/>
          </p:nvPr>
        </p:nvSpPr>
        <p:spPr>
          <a:xfrm>
            <a:off x="479593" y="6400147"/>
            <a:ext cx="11506032" cy="365125"/>
          </a:xfrm>
        </p:spPr>
        <p:txBody>
          <a:bodyPr/>
          <a:lstStyle/>
          <a:p>
            <a:pPr>
              <a:spcAft>
                <a:spcPts val="300"/>
              </a:spcAft>
              <a:tabLst>
                <a:tab pos="8112125" algn="l"/>
              </a:tabLst>
            </a:pPr>
            <a:r>
              <a:rPr lang="en-US" sz="800" dirty="0">
                <a:solidFill>
                  <a:schemeClr val="bg2">
                    <a:lumMod val="50000"/>
                  </a:schemeClr>
                </a:solidFill>
              </a:rPr>
              <a:t>AHP: Acute Hepatic Porphyria;  ALA: </a:t>
            </a:r>
            <a:r>
              <a:rPr lang="en-US" sz="800" dirty="0" err="1">
                <a:solidFill>
                  <a:schemeClr val="bg2">
                    <a:lumMod val="50000"/>
                  </a:schemeClr>
                </a:solidFill>
              </a:rPr>
              <a:t>Aminolevulinic</a:t>
            </a:r>
            <a:r>
              <a:rPr lang="en-US" sz="800" dirty="0">
                <a:solidFill>
                  <a:schemeClr val="bg2">
                    <a:lumMod val="50000"/>
                  </a:schemeClr>
                </a:solidFill>
              </a:rPr>
              <a:t> acid;  PBG: Porphobilinogen	</a:t>
            </a:r>
            <a:endParaRPr lang="en-US" sz="800" dirty="0">
              <a:solidFill>
                <a:schemeClr val="tx1">
                  <a:lumMod val="50000"/>
                  <a:lumOff val="50000"/>
                </a:schemeClr>
              </a:solidFill>
            </a:endParaRPr>
          </a:p>
          <a:p>
            <a:pPr marL="228600" indent="-228600">
              <a:buFont typeface="+mj-lt"/>
              <a:buAutoNum type="arabicPeriod"/>
            </a:pPr>
            <a:r>
              <a:rPr lang="en-US" sz="800" dirty="0">
                <a:solidFill>
                  <a:schemeClr val="tx1">
                    <a:lumMod val="50000"/>
                    <a:lumOff val="50000"/>
                  </a:schemeClr>
                </a:solidFill>
              </a:rPr>
              <a:t>Naik H, Stoecker M, Sanderson SC, Balwani M, Desnick RJ. Experiences and concerns of patients with recurrent attacks of acute hepatic porphyria: A qualitative study. Mol Genet Metab. 2016;119(3):278-283. doi:10.1016/j.ymgme.2016.08.006.</a:t>
            </a:r>
          </a:p>
          <a:p>
            <a:pPr marL="228600" indent="-228600">
              <a:buFont typeface="+mj-lt"/>
              <a:buAutoNum type="arabicPeriod"/>
            </a:pPr>
            <a:r>
              <a:rPr lang="en-US" sz="800" dirty="0" err="1">
                <a:solidFill>
                  <a:schemeClr val="tx1">
                    <a:lumMod val="50000"/>
                    <a:lumOff val="50000"/>
                  </a:schemeClr>
                </a:solidFill>
              </a:rPr>
              <a:t>Gouya</a:t>
            </a:r>
            <a:r>
              <a:rPr lang="en-US" sz="800" dirty="0">
                <a:solidFill>
                  <a:schemeClr val="tx1">
                    <a:lumMod val="50000"/>
                    <a:lumOff val="50000"/>
                  </a:schemeClr>
                </a:solidFill>
              </a:rPr>
              <a:t> L, Ventura P, </a:t>
            </a:r>
            <a:r>
              <a:rPr lang="en-US" sz="800" dirty="0" err="1">
                <a:solidFill>
                  <a:schemeClr val="tx1">
                    <a:lumMod val="50000"/>
                    <a:lumOff val="50000"/>
                  </a:schemeClr>
                </a:solidFill>
              </a:rPr>
              <a:t>Balwani</a:t>
            </a:r>
            <a:r>
              <a:rPr lang="en-US" sz="800" dirty="0">
                <a:solidFill>
                  <a:schemeClr val="tx1">
                    <a:lumMod val="50000"/>
                    <a:lumOff val="50000"/>
                  </a:schemeClr>
                </a:solidFill>
              </a:rPr>
              <a:t> M, et al. EXPLORE: A Prospective, Multinational, Natural History Study of Patients with Acute Hepatic Porphyria with Recurrent Attacks. Hepatology. 2020;71(5):1546-1558. doi:10.1002/hep.30936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60" y="598752"/>
            <a:ext cx="5547287" cy="596900"/>
          </a:xfrm>
          <a:prstGeom prst="rect">
            <a:avLst/>
          </a:prstGeom>
        </p:spPr>
      </p:pic>
      <p:sp>
        <p:nvSpPr>
          <p:cNvPr id="26" name="TextBox 25">
            <a:extLst>
              <a:ext uri="{FF2B5EF4-FFF2-40B4-BE49-F238E27FC236}">
                <a16:creationId xmlns:a16="http://schemas.microsoft.com/office/drawing/2014/main" id="{96752D96-4497-5F4F-8EC1-964D2CA8B4B5}"/>
              </a:ext>
            </a:extLst>
          </p:cNvPr>
          <p:cNvSpPr txBox="1"/>
          <p:nvPr/>
        </p:nvSpPr>
        <p:spPr>
          <a:xfrm>
            <a:off x="2876347" y="4050109"/>
            <a:ext cx="3475040" cy="1569660"/>
          </a:xfrm>
          <a:prstGeom prst="rect">
            <a:avLst/>
          </a:prstGeom>
          <a:noFill/>
        </p:spPr>
        <p:txBody>
          <a:bodyPr wrap="square" rtlCol="0">
            <a:spAutoFit/>
          </a:bodyPr>
          <a:lstStyle/>
          <a:p>
            <a:r>
              <a:rPr lang="en-US" sz="2400" dirty="0"/>
              <a:t>High levels of toxins </a:t>
            </a:r>
          </a:p>
          <a:p>
            <a:r>
              <a:rPr lang="en-US" sz="2400" dirty="0"/>
              <a:t>can lead to acute attacks, chronic symptoms, and long-term complications</a:t>
            </a:r>
            <a:r>
              <a:rPr lang="en-US" sz="2400" baseline="30000" dirty="0"/>
              <a:t>2</a:t>
            </a:r>
          </a:p>
        </p:txBody>
      </p:sp>
      <p:sp>
        <p:nvSpPr>
          <p:cNvPr id="27" name="Oval 26"/>
          <p:cNvSpPr/>
          <p:nvPr/>
        </p:nvSpPr>
        <p:spPr>
          <a:xfrm>
            <a:off x="1744600" y="202539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p:cNvSpPr/>
          <p:nvPr/>
        </p:nvSpPr>
        <p:spPr>
          <a:xfrm>
            <a:off x="1744600"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p:cNvPicPr>
            <a:picLocks noChangeAspect="1"/>
          </p:cNvPicPr>
          <p:nvPr/>
        </p:nvPicPr>
        <p:blipFill>
          <a:blip r:embed="rId5"/>
          <a:stretch>
            <a:fillRect/>
          </a:stretch>
        </p:blipFill>
        <p:spPr>
          <a:xfrm>
            <a:off x="1860853" y="3986608"/>
            <a:ext cx="962025" cy="962025"/>
          </a:xfrm>
          <a:prstGeom prst="rect">
            <a:avLst/>
          </a:prstGeom>
        </p:spPr>
      </p:pic>
      <p:sp>
        <p:nvSpPr>
          <p:cNvPr id="17" name="TextBox 16">
            <a:extLst>
              <a:ext uri="{FF2B5EF4-FFF2-40B4-BE49-F238E27FC236}">
                <a16:creationId xmlns:a16="http://schemas.microsoft.com/office/drawing/2014/main" id="{96752D96-4497-5F4F-8EC1-964D2CA8B4B5}"/>
              </a:ext>
            </a:extLst>
          </p:cNvPr>
          <p:cNvSpPr txBox="1"/>
          <p:nvPr/>
        </p:nvSpPr>
        <p:spPr>
          <a:xfrm>
            <a:off x="7827550" y="4050109"/>
            <a:ext cx="2613059" cy="1569660"/>
          </a:xfrm>
          <a:prstGeom prst="rect">
            <a:avLst/>
          </a:prstGeom>
          <a:noFill/>
        </p:spPr>
        <p:txBody>
          <a:bodyPr wrap="square" rtlCol="0">
            <a:spAutoFit/>
          </a:bodyPr>
          <a:lstStyle/>
          <a:p>
            <a:r>
              <a:rPr lang="en-US" sz="2400" dirty="0"/>
              <a:t>Daily functioning and quality of life can be significantly impacted</a:t>
            </a:r>
            <a:r>
              <a:rPr lang="en-US" sz="2400" baseline="30000" dirty="0"/>
              <a:t>1</a:t>
            </a:r>
          </a:p>
        </p:txBody>
      </p:sp>
      <p:sp>
        <p:nvSpPr>
          <p:cNvPr id="18" name="Oval 17"/>
          <p:cNvSpPr/>
          <p:nvPr/>
        </p:nvSpPr>
        <p:spPr>
          <a:xfrm>
            <a:off x="6727553"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6"/>
          <a:stretch>
            <a:fillRect/>
          </a:stretch>
        </p:blipFill>
        <p:spPr>
          <a:xfrm>
            <a:off x="6849650" y="4081581"/>
            <a:ext cx="914400" cy="914400"/>
          </a:xfrm>
          <a:prstGeom prst="rect">
            <a:avLst/>
          </a:prstGeom>
        </p:spPr>
      </p:pic>
      <p:sp>
        <p:nvSpPr>
          <p:cNvPr id="4" name="Oval 3"/>
          <p:cNvSpPr/>
          <p:nvPr/>
        </p:nvSpPr>
        <p:spPr>
          <a:xfrm>
            <a:off x="2015611" y="2195871"/>
            <a:ext cx="516197" cy="51619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69113" y="1859293"/>
            <a:ext cx="1120602" cy="1120602"/>
          </a:xfrm>
          <a:prstGeom prst="rect">
            <a:avLst/>
          </a:prstGeom>
        </p:spPr>
      </p:pic>
    </p:spTree>
    <p:extLst>
      <p:ext uri="{BB962C8B-B14F-4D97-AF65-F5344CB8AC3E}">
        <p14:creationId xmlns:p14="http://schemas.microsoft.com/office/powerpoint/2010/main" val="14081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7" y="4317999"/>
            <a:ext cx="11615869" cy="1571624"/>
          </a:xfrm>
          <a:prstGeom prst="rect">
            <a:avLst/>
          </a:prstGeom>
        </p:spPr>
      </p:pic>
      <p:sp>
        <p:nvSpPr>
          <p:cNvPr id="2" name="Title 1"/>
          <p:cNvSpPr>
            <a:spLocks noGrp="1"/>
          </p:cNvSpPr>
          <p:nvPr>
            <p:ph type="title"/>
          </p:nvPr>
        </p:nvSpPr>
        <p:spPr/>
        <p:txBody>
          <a:bodyPr/>
          <a:lstStyle/>
          <a:p>
            <a:r>
              <a:rPr lang="en-US" dirty="0">
                <a:solidFill>
                  <a:schemeClr val="tx2"/>
                </a:solidFill>
              </a:rPr>
              <a:t>Four types of AHP </a:t>
            </a:r>
          </a:p>
        </p:txBody>
      </p:sp>
      <p:sp>
        <p:nvSpPr>
          <p:cNvPr id="4" name="Rectangle 3">
            <a:extLst>
              <a:ext uri="{FF2B5EF4-FFF2-40B4-BE49-F238E27FC236}">
                <a16:creationId xmlns:a16="http://schemas.microsoft.com/office/drawing/2014/main" id="{28039A54-289C-9C49-A184-D536F742EF0F}"/>
              </a:ext>
            </a:extLst>
          </p:cNvPr>
          <p:cNvSpPr/>
          <p:nvPr/>
        </p:nvSpPr>
        <p:spPr>
          <a:xfrm>
            <a:off x="400217" y="3733601"/>
            <a:ext cx="1981660" cy="338554"/>
          </a:xfrm>
          <a:prstGeom prst="rect">
            <a:avLst/>
          </a:prstGeom>
        </p:spPr>
        <p:txBody>
          <a:bodyPr wrap="square">
            <a:spAutoFit/>
          </a:bodyPr>
          <a:lstStyle/>
          <a:p>
            <a:r>
              <a:rPr lang="en-US" sz="1600" dirty="0">
                <a:solidFill>
                  <a:schemeClr val="tx2"/>
                </a:solidFill>
              </a:rPr>
              <a:t>Most common</a:t>
            </a:r>
          </a:p>
        </p:txBody>
      </p:sp>
      <p:sp>
        <p:nvSpPr>
          <p:cNvPr id="7" name="Rectangle 6">
            <a:extLst>
              <a:ext uri="{FF2B5EF4-FFF2-40B4-BE49-F238E27FC236}">
                <a16:creationId xmlns:a16="http://schemas.microsoft.com/office/drawing/2014/main" id="{14354B0B-BAB3-3242-8A0E-DFB933F27D72}"/>
              </a:ext>
            </a:extLst>
          </p:cNvPr>
          <p:cNvSpPr/>
          <p:nvPr/>
        </p:nvSpPr>
        <p:spPr>
          <a:xfrm>
            <a:off x="903007" y="4647504"/>
            <a:ext cx="10541000" cy="830997"/>
          </a:xfrm>
          <a:prstGeom prst="rect">
            <a:avLst/>
          </a:prstGeom>
        </p:spPr>
        <p:txBody>
          <a:bodyPr wrap="square">
            <a:spAutoFit/>
          </a:bodyPr>
          <a:lstStyle/>
          <a:p>
            <a:pPr algn="ctr"/>
            <a:r>
              <a:rPr lang="en-US" sz="2400" dirty="0"/>
              <a:t>Each type of AHP is caused by a unique gene mutation, </a:t>
            </a:r>
          </a:p>
          <a:p>
            <a:pPr algn="ctr"/>
            <a:r>
              <a:rPr lang="en-US" sz="2400" dirty="0"/>
              <a:t>which inhibits production of a certain enzyme in the haem synthesis pathway</a:t>
            </a:r>
            <a:r>
              <a:rPr lang="en-US" sz="2400" baseline="30000" dirty="0"/>
              <a:t>3</a:t>
            </a:r>
            <a:r>
              <a:rPr lang="en-US" sz="2400" dirty="0"/>
              <a:t> </a:t>
            </a:r>
          </a:p>
        </p:txBody>
      </p:sp>
      <p:sp>
        <p:nvSpPr>
          <p:cNvPr id="9" name="Slide Number Placeholder 8"/>
          <p:cNvSpPr>
            <a:spLocks noGrp="1"/>
          </p:cNvSpPr>
          <p:nvPr>
            <p:ph type="sldNum" sz="quarter" idx="12"/>
          </p:nvPr>
        </p:nvSpPr>
        <p:spPr/>
        <p:txBody>
          <a:bodyPr/>
          <a:lstStyle/>
          <a:p>
            <a:fld id="{DE3260E4-ED7B-584B-A073-E37901C7426D}" type="slidenum">
              <a:rPr lang="en-US" smtClean="0"/>
              <a:t>4</a:t>
            </a:fld>
            <a:endParaRPr lang="en-US" dirty="0"/>
          </a:p>
        </p:txBody>
      </p:sp>
      <p:sp>
        <p:nvSpPr>
          <p:cNvPr id="10" name="Footer Placeholder 6"/>
          <p:cNvSpPr>
            <a:spLocks noGrp="1"/>
          </p:cNvSpPr>
          <p:nvPr>
            <p:ph type="ftr" sz="quarter" idx="11"/>
          </p:nvPr>
        </p:nvSpPr>
        <p:spPr>
          <a:xfrm>
            <a:off x="479592" y="6400147"/>
            <a:ext cx="11615869" cy="385796"/>
          </a:xfrm>
        </p:spPr>
        <p:txBody>
          <a:bodyPr/>
          <a:lstStyle/>
          <a:p>
            <a:pPr>
              <a:spcAft>
                <a:spcPts val="300"/>
              </a:spcAft>
              <a:tabLst>
                <a:tab pos="8120063" algn="l"/>
              </a:tabLst>
            </a:pPr>
            <a:r>
              <a:rPr lang="en-US" sz="800" dirty="0">
                <a:solidFill>
                  <a:schemeClr val="bg2">
                    <a:lumMod val="50000"/>
                  </a:schemeClr>
                </a:solidFill>
              </a:rPr>
              <a:t>AHP: Acute Hepatic Porphyria;  AIP: Acute Intermittent Porphyria;  VP: Variegate Porphyria;  HCP: Hereditary </a:t>
            </a:r>
            <a:r>
              <a:rPr lang="en-US" sz="800" dirty="0" err="1">
                <a:solidFill>
                  <a:schemeClr val="bg2">
                    <a:lumMod val="50000"/>
                  </a:schemeClr>
                </a:solidFill>
              </a:rPr>
              <a:t>Coproporphyria</a:t>
            </a:r>
            <a:r>
              <a:rPr lang="en-US" sz="800" dirty="0">
                <a:solidFill>
                  <a:schemeClr val="bg2">
                    <a:lumMod val="50000"/>
                  </a:schemeClr>
                </a:solidFill>
              </a:rPr>
              <a:t>;  ADP: ALAD-Deficient Porphyria; ALAD: </a:t>
            </a:r>
            <a:r>
              <a:rPr lang="en-US" sz="800" dirty="0" err="1">
                <a:solidFill>
                  <a:schemeClr val="bg2">
                    <a:lumMod val="50000"/>
                  </a:schemeClr>
                </a:solidFill>
              </a:rPr>
              <a:t>Aminolevulinic</a:t>
            </a:r>
            <a:r>
              <a:rPr lang="en-US" sz="800" dirty="0">
                <a:solidFill>
                  <a:schemeClr val="bg2">
                    <a:lumMod val="50000"/>
                  </a:schemeClr>
                </a:solidFill>
              </a:rPr>
              <a:t> Acid Dehydratase </a:t>
            </a:r>
            <a:endParaRPr lang="en-US" sz="800" dirty="0">
              <a:solidFill>
                <a:schemeClr val="tx1">
                  <a:lumMod val="50000"/>
                  <a:lumOff val="50000"/>
                </a:schemeClr>
              </a:solidFill>
            </a:endParaRPr>
          </a:p>
          <a:p>
            <a:pPr marL="228600" indent="-228600">
              <a:buFont typeface="+mj-lt"/>
              <a:buAutoNum type="arabicPeriod"/>
            </a:pPr>
            <a:r>
              <a:rPr lang="en-US" sz="800" dirty="0">
                <a:solidFill>
                  <a:schemeClr val="tx1">
                    <a:lumMod val="50000"/>
                    <a:lumOff val="50000"/>
                  </a:schemeClr>
                </a:solidFill>
              </a:rPr>
              <a:t>Wang B, Rudnick S, </a:t>
            </a:r>
            <a:r>
              <a:rPr lang="en-US" sz="800" dirty="0" err="1">
                <a:solidFill>
                  <a:schemeClr val="tx1">
                    <a:lumMod val="50000"/>
                    <a:lumOff val="50000"/>
                  </a:schemeClr>
                </a:solidFill>
              </a:rPr>
              <a:t>Cengia</a:t>
            </a:r>
            <a:r>
              <a:rPr lang="en-US" sz="800" dirty="0">
                <a:solidFill>
                  <a:schemeClr val="tx1">
                    <a:lumMod val="50000"/>
                    <a:lumOff val="50000"/>
                  </a:schemeClr>
                </a:solidFill>
              </a:rPr>
              <a:t> B, </a:t>
            </a:r>
            <a:r>
              <a:rPr lang="en-US" sz="800" dirty="0" err="1">
                <a:solidFill>
                  <a:schemeClr val="tx1">
                    <a:lumMod val="50000"/>
                    <a:lumOff val="50000"/>
                  </a:schemeClr>
                </a:solidFill>
              </a:rPr>
              <a:t>Bonkovsky</a:t>
            </a:r>
            <a:r>
              <a:rPr lang="en-US" sz="800" dirty="0">
                <a:solidFill>
                  <a:schemeClr val="tx1">
                    <a:lumMod val="50000"/>
                    <a:lumOff val="50000"/>
                  </a:schemeClr>
                </a:solidFill>
              </a:rPr>
              <a:t> HL. Acute Hepatic </a:t>
            </a:r>
            <a:r>
              <a:rPr lang="en-US" sz="800" dirty="0" err="1">
                <a:solidFill>
                  <a:schemeClr val="tx1">
                    <a:lumMod val="50000"/>
                    <a:lumOff val="50000"/>
                  </a:schemeClr>
                </a:solidFill>
              </a:rPr>
              <a:t>Porphyrias</a:t>
            </a:r>
            <a:r>
              <a:rPr lang="en-US" sz="800" dirty="0">
                <a:solidFill>
                  <a:schemeClr val="tx1">
                    <a:lumMod val="50000"/>
                    <a:lumOff val="50000"/>
                  </a:schemeClr>
                </a:solidFill>
              </a:rPr>
              <a:t>: Review and Recent Progress. </a:t>
            </a:r>
            <a:r>
              <a:rPr lang="en-US" sz="800" dirty="0" err="1">
                <a:solidFill>
                  <a:schemeClr val="tx1">
                    <a:lumMod val="50000"/>
                    <a:lumOff val="50000"/>
                  </a:schemeClr>
                </a:solidFill>
              </a:rPr>
              <a:t>Hepatol</a:t>
            </a:r>
            <a:r>
              <a:rPr lang="en-US" sz="800" dirty="0">
                <a:solidFill>
                  <a:schemeClr val="tx1">
                    <a:lumMod val="50000"/>
                    <a:lumOff val="50000"/>
                  </a:schemeClr>
                </a:solidFill>
              </a:rPr>
              <a:t> </a:t>
            </a:r>
            <a:r>
              <a:rPr lang="en-US" sz="800" dirty="0" err="1">
                <a:solidFill>
                  <a:schemeClr val="tx1">
                    <a:lumMod val="50000"/>
                    <a:lumOff val="50000"/>
                  </a:schemeClr>
                </a:solidFill>
              </a:rPr>
              <a:t>Commun</a:t>
            </a:r>
            <a:r>
              <a:rPr lang="en-US" sz="800" dirty="0">
                <a:solidFill>
                  <a:schemeClr val="tx1">
                    <a:lumMod val="50000"/>
                    <a:lumOff val="50000"/>
                  </a:schemeClr>
                </a:solidFill>
              </a:rPr>
              <a:t>. 2018;3(2):193-206. Published 2018 Dec 20. doi:10.1002/hep4.1297.</a:t>
            </a:r>
          </a:p>
          <a:p>
            <a:pPr marL="228600" indent="-228600">
              <a:buFont typeface="+mj-lt"/>
              <a:buAutoNum type="arabicPeriod"/>
            </a:pPr>
            <a:r>
              <a:rPr lang="en-US" sz="800" dirty="0">
                <a:solidFill>
                  <a:schemeClr val="tx1">
                    <a:lumMod val="50000"/>
                    <a:lumOff val="50000"/>
                  </a:schemeClr>
                </a:solidFill>
              </a:rPr>
              <a:t>Elder G, Harper P, Badminton M, Sandberg S, Deybach JC. The incidence of inherited porphyrias in Europe. J Inherit Metab Dis. 2013;36(5):849-857. doi:10.1007/s10545-012-9544-4</a:t>
            </a:r>
          </a:p>
          <a:p>
            <a:pPr marL="228600" indent="-228600">
              <a:buFont typeface="+mj-lt"/>
              <a:buAutoNum type="arabicPeriod"/>
            </a:pPr>
            <a:r>
              <a:rPr lang="de-DE" sz="800" dirty="0">
                <a:solidFill>
                  <a:schemeClr val="tx1">
                    <a:lumMod val="50000"/>
                    <a:lumOff val="50000"/>
                  </a:schemeClr>
                </a:solidFill>
              </a:rPr>
              <a:t>Bissell DM &amp; Wang B. J C/,n Transl Hepatol. 2015 Mar,3(1):17-26.</a:t>
            </a:r>
            <a:endParaRPr lang="en-US" sz="800" dirty="0">
              <a:solidFill>
                <a:schemeClr val="tx1">
                  <a:lumMod val="50000"/>
                  <a:lumOff val="50000"/>
                </a:schemeClr>
              </a:solidFill>
            </a:endParaRPr>
          </a:p>
        </p:txBody>
      </p:sp>
      <p:pic>
        <p:nvPicPr>
          <p:cNvPr id="12" name="Picture 11">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694872" cy="596900"/>
          </a:xfrm>
          <a:prstGeom prst="rect">
            <a:avLst/>
          </a:prstGeom>
        </p:spPr>
      </p:pic>
      <p:sp>
        <p:nvSpPr>
          <p:cNvPr id="33" name="Rectangle 32">
            <a:extLst>
              <a:ext uri="{FF2B5EF4-FFF2-40B4-BE49-F238E27FC236}">
                <a16:creationId xmlns:a16="http://schemas.microsoft.com/office/drawing/2014/main" id="{28039A54-289C-9C49-A184-D536F742EF0F}"/>
              </a:ext>
            </a:extLst>
          </p:cNvPr>
          <p:cNvSpPr/>
          <p:nvPr/>
        </p:nvSpPr>
        <p:spPr>
          <a:xfrm>
            <a:off x="176932" y="1225632"/>
            <a:ext cx="3376483" cy="954107"/>
          </a:xfrm>
          <a:prstGeom prst="rect">
            <a:avLst/>
          </a:prstGeom>
        </p:spPr>
        <p:txBody>
          <a:bodyPr wrap="square">
            <a:spAutoFit/>
          </a:bodyPr>
          <a:lstStyle/>
          <a:p>
            <a:pPr marL="0" lvl="1" algn="ctr"/>
            <a:r>
              <a:rPr lang="en-US" sz="2800" b="1" dirty="0">
                <a:solidFill>
                  <a:srgbClr val="5C375E"/>
                </a:solidFill>
              </a:rPr>
              <a:t>Acute Intermittent Porphyria (AIP)</a:t>
            </a:r>
            <a:r>
              <a:rPr lang="en-US" sz="2800" b="1" baseline="30000" dirty="0">
                <a:solidFill>
                  <a:srgbClr val="5C375E"/>
                </a:solidFill>
              </a:rPr>
              <a:t>1</a:t>
            </a:r>
          </a:p>
        </p:txBody>
      </p:sp>
      <p:sp>
        <p:nvSpPr>
          <p:cNvPr id="35" name="Rectangle 34">
            <a:extLst>
              <a:ext uri="{FF2B5EF4-FFF2-40B4-BE49-F238E27FC236}">
                <a16:creationId xmlns:a16="http://schemas.microsoft.com/office/drawing/2014/main" id="{28039A54-289C-9C49-A184-D536F742EF0F}"/>
              </a:ext>
            </a:extLst>
          </p:cNvPr>
          <p:cNvSpPr/>
          <p:nvPr/>
        </p:nvSpPr>
        <p:spPr>
          <a:xfrm>
            <a:off x="3622210" y="1717814"/>
            <a:ext cx="2804983" cy="861774"/>
          </a:xfrm>
          <a:prstGeom prst="rect">
            <a:avLst/>
          </a:prstGeom>
        </p:spPr>
        <p:txBody>
          <a:bodyPr wrap="square">
            <a:spAutoFit/>
          </a:bodyPr>
          <a:lstStyle/>
          <a:p>
            <a:pPr marL="0" lvl="1" algn="ctr"/>
            <a:r>
              <a:rPr lang="en-US" sz="2500" b="1" dirty="0">
                <a:solidFill>
                  <a:srgbClr val="5C375E"/>
                </a:solidFill>
              </a:rPr>
              <a:t>Variegate Porphyria (VP)</a:t>
            </a:r>
            <a:r>
              <a:rPr lang="en-US" sz="2500" b="1" baseline="30000" dirty="0">
                <a:solidFill>
                  <a:srgbClr val="5C375E"/>
                </a:solidFill>
              </a:rPr>
              <a:t>2</a:t>
            </a:r>
          </a:p>
        </p:txBody>
      </p:sp>
      <p:sp>
        <p:nvSpPr>
          <p:cNvPr id="36" name="Rectangle 35">
            <a:extLst>
              <a:ext uri="{FF2B5EF4-FFF2-40B4-BE49-F238E27FC236}">
                <a16:creationId xmlns:a16="http://schemas.microsoft.com/office/drawing/2014/main" id="{28039A54-289C-9C49-A184-D536F742EF0F}"/>
              </a:ext>
            </a:extLst>
          </p:cNvPr>
          <p:cNvSpPr/>
          <p:nvPr/>
        </p:nvSpPr>
        <p:spPr>
          <a:xfrm>
            <a:off x="6495988" y="2068353"/>
            <a:ext cx="3030572" cy="800219"/>
          </a:xfrm>
          <a:prstGeom prst="rect">
            <a:avLst/>
          </a:prstGeom>
        </p:spPr>
        <p:txBody>
          <a:bodyPr wrap="square">
            <a:spAutoFit/>
          </a:bodyPr>
          <a:lstStyle/>
          <a:p>
            <a:pPr marL="0" lvl="1" algn="ctr"/>
            <a:r>
              <a:rPr lang="en-US" sz="2300" b="1" dirty="0">
                <a:solidFill>
                  <a:srgbClr val="5C375E"/>
                </a:solidFill>
              </a:rPr>
              <a:t>Hereditary Coproporphyria (HCP)</a:t>
            </a:r>
            <a:r>
              <a:rPr lang="en-US" sz="2300" b="1" baseline="30000" dirty="0">
                <a:solidFill>
                  <a:srgbClr val="5C375E"/>
                </a:solidFill>
              </a:rPr>
              <a:t>2</a:t>
            </a:r>
          </a:p>
        </p:txBody>
      </p:sp>
      <p:sp>
        <p:nvSpPr>
          <p:cNvPr id="37" name="Rectangle 36">
            <a:extLst>
              <a:ext uri="{FF2B5EF4-FFF2-40B4-BE49-F238E27FC236}">
                <a16:creationId xmlns:a16="http://schemas.microsoft.com/office/drawing/2014/main" id="{28039A54-289C-9C49-A184-D536F742EF0F}"/>
              </a:ext>
            </a:extLst>
          </p:cNvPr>
          <p:cNvSpPr/>
          <p:nvPr/>
        </p:nvSpPr>
        <p:spPr>
          <a:xfrm>
            <a:off x="9595354" y="2616202"/>
            <a:ext cx="2746770" cy="707886"/>
          </a:xfrm>
          <a:prstGeom prst="rect">
            <a:avLst/>
          </a:prstGeom>
        </p:spPr>
        <p:txBody>
          <a:bodyPr wrap="square">
            <a:spAutoFit/>
          </a:bodyPr>
          <a:lstStyle/>
          <a:p>
            <a:pPr marL="0" lvl="1" algn="ctr"/>
            <a:r>
              <a:rPr lang="en-US" sz="2000" b="1" dirty="0">
                <a:solidFill>
                  <a:srgbClr val="5C375E"/>
                </a:solidFill>
              </a:rPr>
              <a:t>ALAD-Deficient Porphyria (ADP)</a:t>
            </a:r>
            <a:r>
              <a:rPr lang="en-US" sz="2000" b="1" baseline="30000" dirty="0">
                <a:solidFill>
                  <a:srgbClr val="5C375E"/>
                </a:solidFill>
              </a:rPr>
              <a:t>3</a:t>
            </a:r>
          </a:p>
        </p:txBody>
      </p:sp>
      <p:sp>
        <p:nvSpPr>
          <p:cNvPr id="18" name="Rectangle 17">
            <a:extLst>
              <a:ext uri="{FF2B5EF4-FFF2-40B4-BE49-F238E27FC236}">
                <a16:creationId xmlns:a16="http://schemas.microsoft.com/office/drawing/2014/main" id="{28039A54-289C-9C49-A184-D536F742EF0F}"/>
              </a:ext>
            </a:extLst>
          </p:cNvPr>
          <p:cNvSpPr/>
          <p:nvPr/>
        </p:nvSpPr>
        <p:spPr>
          <a:xfrm>
            <a:off x="9850909" y="3733601"/>
            <a:ext cx="1981660" cy="338554"/>
          </a:xfrm>
          <a:prstGeom prst="rect">
            <a:avLst/>
          </a:prstGeom>
        </p:spPr>
        <p:txBody>
          <a:bodyPr wrap="square">
            <a:spAutoFit/>
          </a:bodyPr>
          <a:lstStyle/>
          <a:p>
            <a:pPr algn="r"/>
            <a:r>
              <a:rPr lang="en-US" sz="1600" dirty="0">
                <a:solidFill>
                  <a:schemeClr val="tx2"/>
                </a:solidFill>
              </a:rPr>
              <a:t>Extremely rare</a:t>
            </a:r>
          </a:p>
        </p:txBody>
      </p:sp>
      <p:sp>
        <p:nvSpPr>
          <p:cNvPr id="8" name="Isosceles Triangle 7"/>
          <p:cNvSpPr/>
          <p:nvPr/>
        </p:nvSpPr>
        <p:spPr>
          <a:xfrm>
            <a:off x="479592" y="2341462"/>
            <a:ext cx="11424334" cy="1373287"/>
          </a:xfrm>
          <a:prstGeom prst="triangle">
            <a:avLst>
              <a:gd name="adj" fmla="val 0"/>
            </a:avLst>
          </a:prstGeom>
          <a:gradFill flip="none" rotWithShape="1">
            <a:gsLst>
              <a:gs pos="0">
                <a:schemeClr val="tx2"/>
              </a:gs>
              <a:gs pos="100000">
                <a:srgbClr val="1B9AB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9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1570353" y="4127986"/>
            <a:ext cx="1768589" cy="607990"/>
          </a:xfrm>
          <a:prstGeom prst="rect">
            <a:avLst/>
          </a:prstGeom>
        </p:spPr>
      </p:pic>
      <p:sp>
        <p:nvSpPr>
          <p:cNvPr id="2" name="Title 1"/>
          <p:cNvSpPr>
            <a:spLocks noGrp="1"/>
          </p:cNvSpPr>
          <p:nvPr>
            <p:ph type="title"/>
          </p:nvPr>
        </p:nvSpPr>
        <p:spPr/>
        <p:txBody>
          <a:bodyPr/>
          <a:lstStyle/>
          <a:p>
            <a:r>
              <a:rPr lang="en-US" dirty="0"/>
              <a:t>It’s all in your genes </a:t>
            </a:r>
          </a:p>
        </p:txBody>
      </p:sp>
      <p:sp>
        <p:nvSpPr>
          <p:cNvPr id="9" name="Slide Number Placeholder 8"/>
          <p:cNvSpPr>
            <a:spLocks noGrp="1"/>
          </p:cNvSpPr>
          <p:nvPr>
            <p:ph type="sldNum" sz="quarter" idx="12"/>
          </p:nvPr>
        </p:nvSpPr>
        <p:spPr/>
        <p:txBody>
          <a:bodyPr/>
          <a:lstStyle/>
          <a:p>
            <a:fld id="{DE3260E4-ED7B-584B-A073-E37901C7426D}" type="slidenum">
              <a:rPr lang="en-US" smtClean="0"/>
              <a:t>5</a:t>
            </a:fld>
            <a:endParaRPr lang="en-US" dirty="0"/>
          </a:p>
        </p:txBody>
      </p:sp>
      <p:sp>
        <p:nvSpPr>
          <p:cNvPr id="10" name="Footer Placeholder 6"/>
          <p:cNvSpPr>
            <a:spLocks noGrp="1"/>
          </p:cNvSpPr>
          <p:nvPr>
            <p:ph type="ftr" sz="quarter" idx="11"/>
          </p:nvPr>
        </p:nvSpPr>
        <p:spPr>
          <a:xfrm>
            <a:off x="479593" y="6400147"/>
            <a:ext cx="11474282" cy="365125"/>
          </a:xfrm>
        </p:spPr>
        <p:txBody>
          <a:bodyPr/>
          <a:lstStyle/>
          <a:p>
            <a:pPr>
              <a:spcAft>
                <a:spcPts val="300"/>
              </a:spcAft>
              <a:tabLst>
                <a:tab pos="8120063" algn="l"/>
                <a:tab pos="9261475" algn="l"/>
              </a:tabLst>
            </a:pPr>
            <a:r>
              <a:rPr lang="en-US" sz="800" dirty="0">
                <a:solidFill>
                  <a:schemeClr val="bg2">
                    <a:lumMod val="50000"/>
                  </a:schemeClr>
                </a:solidFill>
              </a:rPr>
              <a:t>AHP: Acute Hepatic Porphyria	 </a:t>
            </a:r>
          </a:p>
          <a:p>
            <a:pPr marL="228600" indent="-228600">
              <a:buFont typeface="+mj-lt"/>
              <a:buAutoNum type="arabicPeriod"/>
            </a:pPr>
            <a:r>
              <a:rPr lang="en-US" sz="800" dirty="0">
                <a:solidFill>
                  <a:schemeClr val="bg2">
                    <a:lumMod val="50000"/>
                  </a:schemeClr>
                </a:solidFill>
              </a:rPr>
              <a:t>Wang B, Rudnick S, Cengia B, Bonkovsky HL. Acute Hepatic Porphyrias: Review and Recent Progress. Hepatol Commun. 2018;3(2):193-206. Published 2018 Dec 20. doi:10.1002/hep4.1297.</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4142536" cy="596900"/>
          </a:xfrm>
          <a:prstGeom prst="rect">
            <a:avLst/>
          </a:prstGeom>
        </p:spPr>
      </p:pic>
      <p:sp>
        <p:nvSpPr>
          <p:cNvPr id="85" name="TextBox 84">
            <a:extLst>
              <a:ext uri="{FF2B5EF4-FFF2-40B4-BE49-F238E27FC236}">
                <a16:creationId xmlns:a16="http://schemas.microsoft.com/office/drawing/2014/main" id="{23A7F34B-A652-7147-AF23-03A4B0A1CF31}"/>
              </a:ext>
            </a:extLst>
          </p:cNvPr>
          <p:cNvSpPr txBox="1"/>
          <p:nvPr/>
        </p:nvSpPr>
        <p:spPr>
          <a:xfrm>
            <a:off x="906200" y="4818652"/>
            <a:ext cx="4749755" cy="1200328"/>
          </a:xfrm>
          <a:prstGeom prst="rect">
            <a:avLst/>
          </a:prstGeom>
          <a:noFill/>
        </p:spPr>
        <p:txBody>
          <a:bodyPr wrap="square" rtlCol="0">
            <a:spAutoFit/>
          </a:bodyPr>
          <a:lstStyle/>
          <a:p>
            <a:pPr algn="ctr"/>
            <a:r>
              <a:rPr lang="en-US" sz="2400" b="1" dirty="0">
                <a:solidFill>
                  <a:schemeClr val="accent2">
                    <a:lumMod val="75000"/>
                  </a:schemeClr>
                </a:solidFill>
                <a:cs typeface="Calibri"/>
              </a:rPr>
              <a:t>If one parent carries the altered gene, a child has a 50% chance of inheriting the mutation.</a:t>
            </a:r>
            <a:endParaRPr lang="en-US" sz="2400" b="1" dirty="0">
              <a:solidFill>
                <a:schemeClr val="accent2">
                  <a:lumMod val="75000"/>
                </a:schemeClr>
              </a:solidFill>
            </a:endParaRPr>
          </a:p>
        </p:txBody>
      </p:sp>
      <p:grpSp>
        <p:nvGrpSpPr>
          <p:cNvPr id="146" name="Group 145"/>
          <p:cNvGrpSpPr/>
          <p:nvPr/>
        </p:nvGrpSpPr>
        <p:grpSpPr>
          <a:xfrm>
            <a:off x="2453507" y="884796"/>
            <a:ext cx="1193660" cy="1768668"/>
            <a:chOff x="8126357" y="1378773"/>
            <a:chExt cx="1642345" cy="2433492"/>
          </a:xfrm>
        </p:grpSpPr>
        <p:pic>
          <p:nvPicPr>
            <p:cNvPr id="147" name="Picture 146"/>
            <p:cNvPicPr>
              <a:picLocks noChangeAspect="1"/>
            </p:cNvPicPr>
            <p:nvPr/>
          </p:nvPicPr>
          <p:blipFill rotWithShape="1">
            <a:blip r:embed="rId5"/>
            <a:srcRect l="49149" r="35195"/>
            <a:stretch/>
          </p:blipFill>
          <p:spPr>
            <a:xfrm>
              <a:off x="8581571" y="1378773"/>
              <a:ext cx="381000" cy="2433492"/>
            </a:xfrm>
            <a:prstGeom prst="rect">
              <a:avLst/>
            </a:prstGeom>
          </p:spPr>
        </p:pic>
        <p:pic>
          <p:nvPicPr>
            <p:cNvPr id="148" name="Picture 147"/>
            <p:cNvPicPr>
              <a:picLocks noChangeAspect="1"/>
            </p:cNvPicPr>
            <p:nvPr/>
          </p:nvPicPr>
          <p:blipFill rotWithShape="1">
            <a:blip r:embed="rId5"/>
            <a:srcRect l="49149" r="35195"/>
            <a:stretch/>
          </p:blipFill>
          <p:spPr>
            <a:xfrm flipH="1">
              <a:off x="8932979" y="1378773"/>
              <a:ext cx="381000" cy="2433492"/>
            </a:xfrm>
            <a:prstGeom prst="rect">
              <a:avLst/>
            </a:prstGeom>
          </p:spPr>
        </p:pic>
        <p:sp>
          <p:nvSpPr>
            <p:cNvPr id="149" name="Oval 148"/>
            <p:cNvSpPr/>
            <p:nvPr/>
          </p:nvSpPr>
          <p:spPr>
            <a:xfrm>
              <a:off x="9224735"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p:cNvSpPr/>
            <p:nvPr/>
          </p:nvSpPr>
          <p:spPr>
            <a:xfrm>
              <a:off x="8126357"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326683" y="941222"/>
            <a:ext cx="672630" cy="1724436"/>
            <a:chOff x="3646448" y="1616514"/>
            <a:chExt cx="925464" cy="2372633"/>
          </a:xfrm>
        </p:grpSpPr>
        <p:pic>
          <p:nvPicPr>
            <p:cNvPr id="162" name="Picture 161"/>
            <p:cNvPicPr>
              <a:picLocks noChangeAspect="1"/>
            </p:cNvPicPr>
            <p:nvPr/>
          </p:nvPicPr>
          <p:blipFill rotWithShape="1">
            <a:blip r:embed="rId5"/>
            <a:srcRect l="36709" r="47088"/>
            <a:stretch/>
          </p:blipFill>
          <p:spPr>
            <a:xfrm>
              <a:off x="4091459" y="1616514"/>
              <a:ext cx="384434" cy="2372633"/>
            </a:xfrm>
            <a:prstGeom prst="rect">
              <a:avLst/>
            </a:prstGeom>
          </p:spPr>
        </p:pic>
        <p:sp>
          <p:nvSpPr>
            <p:cNvPr id="4" name="Rectangle 3"/>
            <p:cNvSpPr/>
            <p:nvPr/>
          </p:nvSpPr>
          <p:spPr>
            <a:xfrm rot="20689307">
              <a:off x="4407666" y="2414781"/>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flipH="1">
              <a:off x="3646448" y="1616514"/>
              <a:ext cx="480453" cy="2372633"/>
              <a:chOff x="5331924" y="1628142"/>
              <a:chExt cx="480453" cy="2372633"/>
            </a:xfrm>
          </p:grpSpPr>
          <p:pic>
            <p:nvPicPr>
              <p:cNvPr id="181" name="Picture 180"/>
              <p:cNvPicPr>
                <a:picLocks noChangeAspect="1"/>
              </p:cNvPicPr>
              <p:nvPr/>
            </p:nvPicPr>
            <p:blipFill rotWithShape="1">
              <a:blip r:embed="rId5"/>
              <a:srcRect l="36709" r="47088"/>
              <a:stretch/>
            </p:blipFill>
            <p:spPr>
              <a:xfrm>
                <a:off x="5331924" y="1628142"/>
                <a:ext cx="384434" cy="2372633"/>
              </a:xfrm>
              <a:prstGeom prst="rect">
                <a:avLst/>
              </a:prstGeom>
            </p:spPr>
          </p:pic>
          <p:sp>
            <p:nvSpPr>
              <p:cNvPr id="182" name="Rectangle 181"/>
              <p:cNvSpPr/>
              <p:nvPr/>
            </p:nvSpPr>
            <p:spPr>
              <a:xfrm rot="20689307">
                <a:off x="5648131" y="2426409"/>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8" name="Group 7"/>
          <p:cNvGrpSpPr/>
          <p:nvPr/>
        </p:nvGrpSpPr>
        <p:grpSpPr>
          <a:xfrm>
            <a:off x="2844559" y="2444473"/>
            <a:ext cx="400380" cy="171757"/>
            <a:chOff x="1749763" y="1679793"/>
            <a:chExt cx="284542" cy="122064"/>
          </a:xfrm>
        </p:grpSpPr>
        <p:sp>
          <p:nvSpPr>
            <p:cNvPr id="183" name="Oval 182"/>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Oval 183"/>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3490285" y="2431105"/>
            <a:ext cx="400380" cy="171757"/>
            <a:chOff x="1749763" y="1679793"/>
            <a:chExt cx="284542" cy="122064"/>
          </a:xfrm>
        </p:grpSpPr>
        <p:sp>
          <p:nvSpPr>
            <p:cNvPr id="186" name="Oval 185"/>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8" name="TextBox 187">
            <a:extLst>
              <a:ext uri="{FF2B5EF4-FFF2-40B4-BE49-F238E27FC236}">
                <a16:creationId xmlns:a16="http://schemas.microsoft.com/office/drawing/2014/main" id="{23A7F34B-A652-7147-AF23-03A4B0A1CF31}"/>
              </a:ext>
            </a:extLst>
          </p:cNvPr>
          <p:cNvSpPr txBox="1"/>
          <p:nvPr/>
        </p:nvSpPr>
        <p:spPr>
          <a:xfrm>
            <a:off x="1903628" y="1592804"/>
            <a:ext cx="1443673" cy="523220"/>
          </a:xfrm>
          <a:prstGeom prst="rect">
            <a:avLst/>
          </a:prstGeom>
          <a:noFill/>
        </p:spPr>
        <p:txBody>
          <a:bodyPr wrap="square" rtlCol="0">
            <a:spAutoFit/>
          </a:bodyPr>
          <a:lstStyle/>
          <a:p>
            <a:r>
              <a:rPr lang="en-US" sz="1400" dirty="0">
                <a:cs typeface="Calibri"/>
              </a:rPr>
              <a:t>Father </a:t>
            </a:r>
          </a:p>
          <a:p>
            <a:r>
              <a:rPr lang="en-US" sz="1400" dirty="0">
                <a:cs typeface="Calibri"/>
              </a:rPr>
              <a:t>is </a:t>
            </a:r>
            <a:r>
              <a:rPr lang="en-US" sz="1400" dirty="0">
                <a:solidFill>
                  <a:schemeClr val="accent2">
                    <a:lumMod val="75000"/>
                  </a:schemeClr>
                </a:solidFill>
                <a:cs typeface="Calibri"/>
              </a:rPr>
              <a:t>affected</a:t>
            </a:r>
            <a:endParaRPr lang="en-US" sz="1400" dirty="0">
              <a:solidFill>
                <a:schemeClr val="accent2">
                  <a:lumMod val="75000"/>
                </a:schemeClr>
              </a:solidFill>
            </a:endParaRPr>
          </a:p>
        </p:txBody>
      </p:sp>
      <p:sp>
        <p:nvSpPr>
          <p:cNvPr id="189" name="TextBox 188">
            <a:extLst>
              <a:ext uri="{FF2B5EF4-FFF2-40B4-BE49-F238E27FC236}">
                <a16:creationId xmlns:a16="http://schemas.microsoft.com/office/drawing/2014/main" id="{23A7F34B-A652-7147-AF23-03A4B0A1CF31}"/>
              </a:ext>
            </a:extLst>
          </p:cNvPr>
          <p:cNvSpPr txBox="1"/>
          <p:nvPr/>
        </p:nvSpPr>
        <p:spPr>
          <a:xfrm>
            <a:off x="3990033" y="1591276"/>
            <a:ext cx="1443673" cy="523220"/>
          </a:xfrm>
          <a:prstGeom prst="rect">
            <a:avLst/>
          </a:prstGeom>
          <a:noFill/>
        </p:spPr>
        <p:txBody>
          <a:bodyPr wrap="square" rtlCol="0">
            <a:spAutoFit/>
          </a:bodyPr>
          <a:lstStyle/>
          <a:p>
            <a:r>
              <a:rPr lang="en-US" sz="1400" dirty="0">
                <a:cs typeface="Calibri"/>
              </a:rPr>
              <a:t>Mother </a:t>
            </a:r>
          </a:p>
          <a:p>
            <a:r>
              <a:rPr lang="en-US" sz="1400" dirty="0">
                <a:cs typeface="Calibri"/>
              </a:rPr>
              <a:t>is unaffected</a:t>
            </a:r>
            <a:endParaRPr lang="en-US" sz="1400" dirty="0"/>
          </a:p>
        </p:txBody>
      </p:sp>
      <p:sp>
        <p:nvSpPr>
          <p:cNvPr id="190" name="Oval 189"/>
          <p:cNvSpPr/>
          <p:nvPr/>
        </p:nvSpPr>
        <p:spPr>
          <a:xfrm>
            <a:off x="638981" y="2511330"/>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p:cNvSpPr/>
          <p:nvPr/>
        </p:nvSpPr>
        <p:spPr>
          <a:xfrm>
            <a:off x="638981" y="2800536"/>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3A7F34B-A652-7147-AF23-03A4B0A1CF31}"/>
              </a:ext>
            </a:extLst>
          </p:cNvPr>
          <p:cNvSpPr txBox="1"/>
          <p:nvPr/>
        </p:nvSpPr>
        <p:spPr>
          <a:xfrm>
            <a:off x="759517" y="2399627"/>
            <a:ext cx="1201108" cy="307777"/>
          </a:xfrm>
          <a:prstGeom prst="rect">
            <a:avLst/>
          </a:prstGeom>
          <a:noFill/>
        </p:spPr>
        <p:txBody>
          <a:bodyPr wrap="square" rtlCol="0">
            <a:spAutoFit/>
          </a:bodyPr>
          <a:lstStyle/>
          <a:p>
            <a:r>
              <a:rPr lang="en-US" sz="1400" dirty="0"/>
              <a:t>Normal gene</a:t>
            </a:r>
          </a:p>
        </p:txBody>
      </p:sp>
      <p:sp>
        <p:nvSpPr>
          <p:cNvPr id="193" name="TextBox 192">
            <a:extLst>
              <a:ext uri="{FF2B5EF4-FFF2-40B4-BE49-F238E27FC236}">
                <a16:creationId xmlns:a16="http://schemas.microsoft.com/office/drawing/2014/main" id="{23A7F34B-A652-7147-AF23-03A4B0A1CF31}"/>
              </a:ext>
            </a:extLst>
          </p:cNvPr>
          <p:cNvSpPr txBox="1"/>
          <p:nvPr/>
        </p:nvSpPr>
        <p:spPr>
          <a:xfrm>
            <a:off x="759517" y="2688833"/>
            <a:ext cx="1597697" cy="307777"/>
          </a:xfrm>
          <a:prstGeom prst="rect">
            <a:avLst/>
          </a:prstGeom>
          <a:noFill/>
        </p:spPr>
        <p:txBody>
          <a:bodyPr wrap="square" rtlCol="0">
            <a:spAutoFit/>
          </a:bodyPr>
          <a:lstStyle/>
          <a:p>
            <a:r>
              <a:rPr lang="en-US" sz="1400" dirty="0"/>
              <a:t>Altered gene</a:t>
            </a:r>
          </a:p>
        </p:txBody>
      </p:sp>
      <p:grpSp>
        <p:nvGrpSpPr>
          <p:cNvPr id="12" name="Group 11"/>
          <p:cNvGrpSpPr/>
          <p:nvPr/>
        </p:nvGrpSpPr>
        <p:grpSpPr>
          <a:xfrm>
            <a:off x="2642909" y="3050082"/>
            <a:ext cx="500798" cy="840037"/>
            <a:chOff x="3531767" y="2974624"/>
            <a:chExt cx="500798" cy="840037"/>
          </a:xfrm>
        </p:grpSpPr>
        <p:pic>
          <p:nvPicPr>
            <p:cNvPr id="201" name="Picture 200"/>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2" name="Picture 201"/>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2" name="Group 21"/>
          <p:cNvGrpSpPr/>
          <p:nvPr/>
        </p:nvGrpSpPr>
        <p:grpSpPr>
          <a:xfrm>
            <a:off x="1916693" y="3050082"/>
            <a:ext cx="423827" cy="905773"/>
            <a:chOff x="3241876" y="2961736"/>
            <a:chExt cx="423827" cy="905773"/>
          </a:xfrm>
        </p:grpSpPr>
        <p:pic>
          <p:nvPicPr>
            <p:cNvPr id="196" name="Picture 195"/>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06" name="Picture 205"/>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16" name="Straight Connector 15"/>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p:cNvGrpSpPr/>
          <p:nvPr/>
        </p:nvGrpSpPr>
        <p:grpSpPr>
          <a:xfrm>
            <a:off x="4359743" y="3050082"/>
            <a:ext cx="500798" cy="840037"/>
            <a:chOff x="3531767" y="2974624"/>
            <a:chExt cx="500798" cy="840037"/>
          </a:xfrm>
        </p:grpSpPr>
        <p:pic>
          <p:nvPicPr>
            <p:cNvPr id="208" name="Picture 207"/>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9" name="Picture 208"/>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10" name="Group 209"/>
          <p:cNvGrpSpPr/>
          <p:nvPr/>
        </p:nvGrpSpPr>
        <p:grpSpPr>
          <a:xfrm>
            <a:off x="3623367" y="3050082"/>
            <a:ext cx="423827" cy="905773"/>
            <a:chOff x="3241876" y="2961736"/>
            <a:chExt cx="423827" cy="905773"/>
          </a:xfrm>
        </p:grpSpPr>
        <p:pic>
          <p:nvPicPr>
            <p:cNvPr id="211" name="Picture 210"/>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12" name="Picture 211"/>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213" name="Straight Connector 21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4414397" y="3869976"/>
            <a:ext cx="400380" cy="171757"/>
            <a:chOff x="1749763" y="1679793"/>
            <a:chExt cx="284542" cy="122064"/>
          </a:xfrm>
        </p:grpSpPr>
        <p:sp>
          <p:nvSpPr>
            <p:cNvPr id="215" name="Oval 21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623367" y="3869976"/>
            <a:ext cx="400380" cy="171757"/>
            <a:chOff x="1749763" y="1679793"/>
            <a:chExt cx="284542" cy="122064"/>
          </a:xfrm>
        </p:grpSpPr>
        <p:sp>
          <p:nvSpPr>
            <p:cNvPr id="218" name="Oval 21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Oval 218"/>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0" name="Group 219"/>
          <p:cNvGrpSpPr/>
          <p:nvPr/>
        </p:nvGrpSpPr>
        <p:grpSpPr>
          <a:xfrm>
            <a:off x="2705637" y="3869976"/>
            <a:ext cx="400380" cy="171757"/>
            <a:chOff x="1749763" y="1679793"/>
            <a:chExt cx="284542" cy="122064"/>
          </a:xfrm>
        </p:grpSpPr>
        <p:sp>
          <p:nvSpPr>
            <p:cNvPr id="221" name="Oval 22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Oval 22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3" name="Group 222"/>
          <p:cNvGrpSpPr/>
          <p:nvPr/>
        </p:nvGrpSpPr>
        <p:grpSpPr>
          <a:xfrm>
            <a:off x="1930982" y="3869976"/>
            <a:ext cx="400380" cy="171757"/>
            <a:chOff x="1749763" y="1679793"/>
            <a:chExt cx="284542" cy="122064"/>
          </a:xfrm>
        </p:grpSpPr>
        <p:sp>
          <p:nvSpPr>
            <p:cNvPr id="224" name="Oval 223"/>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9" name="Picture 228">
            <a:extLst>
              <a:ext uri="{FF2B5EF4-FFF2-40B4-BE49-F238E27FC236}">
                <a16:creationId xmlns:a16="http://schemas.microsoft.com/office/drawing/2014/main" id="{1B789841-BA58-D243-8046-AFCE18504FC3}"/>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3338942" y="4127985"/>
            <a:ext cx="1645086" cy="581253"/>
          </a:xfrm>
          <a:prstGeom prst="rect">
            <a:avLst/>
          </a:prstGeom>
        </p:spPr>
      </p:pic>
      <p:sp>
        <p:nvSpPr>
          <p:cNvPr id="230" name="TextBox 229">
            <a:extLst>
              <a:ext uri="{FF2B5EF4-FFF2-40B4-BE49-F238E27FC236}">
                <a16:creationId xmlns:a16="http://schemas.microsoft.com/office/drawing/2014/main" id="{23A7F34B-A652-7147-AF23-03A4B0A1CF31}"/>
              </a:ext>
            </a:extLst>
          </p:cNvPr>
          <p:cNvSpPr txBox="1"/>
          <p:nvPr/>
        </p:nvSpPr>
        <p:spPr>
          <a:xfrm>
            <a:off x="1671080" y="4246053"/>
            <a:ext cx="1576768" cy="338554"/>
          </a:xfrm>
          <a:prstGeom prst="rect">
            <a:avLst/>
          </a:prstGeom>
          <a:noFill/>
        </p:spPr>
        <p:txBody>
          <a:bodyPr wrap="square" rtlCol="0">
            <a:spAutoFit/>
          </a:bodyPr>
          <a:lstStyle/>
          <a:p>
            <a:pPr algn="ctr"/>
            <a:r>
              <a:rPr lang="en-US" sz="1600" b="1" dirty="0">
                <a:cs typeface="Calibri"/>
              </a:rPr>
              <a:t>50% unaffected</a:t>
            </a:r>
            <a:endParaRPr lang="en-US" sz="1600" b="1" dirty="0"/>
          </a:p>
        </p:txBody>
      </p:sp>
      <p:sp>
        <p:nvSpPr>
          <p:cNvPr id="231" name="TextBox 230">
            <a:extLst>
              <a:ext uri="{FF2B5EF4-FFF2-40B4-BE49-F238E27FC236}">
                <a16:creationId xmlns:a16="http://schemas.microsoft.com/office/drawing/2014/main" id="{23A7F34B-A652-7147-AF23-03A4B0A1CF31}"/>
              </a:ext>
            </a:extLst>
          </p:cNvPr>
          <p:cNvSpPr txBox="1"/>
          <p:nvPr/>
        </p:nvSpPr>
        <p:spPr>
          <a:xfrm>
            <a:off x="3338942" y="4246053"/>
            <a:ext cx="1576768" cy="338554"/>
          </a:xfrm>
          <a:prstGeom prst="rect">
            <a:avLst/>
          </a:prstGeom>
          <a:noFill/>
        </p:spPr>
        <p:txBody>
          <a:bodyPr wrap="square" rtlCol="0">
            <a:spAutoFit/>
          </a:bodyPr>
          <a:lstStyle/>
          <a:p>
            <a:pPr algn="ctr"/>
            <a:r>
              <a:rPr lang="en-US" sz="1600" b="1" dirty="0">
                <a:cs typeface="Calibri"/>
              </a:rPr>
              <a:t>50% affected</a:t>
            </a:r>
            <a:endParaRPr lang="en-US" sz="1600" b="1" dirty="0"/>
          </a:p>
        </p:txBody>
      </p:sp>
      <p:cxnSp>
        <p:nvCxnSpPr>
          <p:cNvPr id="25" name="Straight Connector 24"/>
          <p:cNvCxnSpPr/>
          <p:nvPr/>
        </p:nvCxnSpPr>
        <p:spPr>
          <a:xfrm flipH="1">
            <a:off x="2187335"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2893402"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3160781"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235867"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186" idx="3"/>
          </p:cNvCxnSpPr>
          <p:nvPr/>
        </p:nvCxnSpPr>
        <p:spPr>
          <a:xfrm flipH="1">
            <a:off x="2224068"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92552"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2937776"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821459"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DC91B358-605B-4B5E-B537-7DF879D25210}"/>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a:off x="6510421" y="4041733"/>
            <a:ext cx="4998864" cy="1867108"/>
          </a:xfrm>
          <a:prstGeom prst="rect">
            <a:avLst/>
          </a:prstGeom>
        </p:spPr>
      </p:pic>
      <p:pic>
        <p:nvPicPr>
          <p:cNvPr id="75" name="Picture 74">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6510421" y="449954"/>
            <a:ext cx="4998864" cy="1704117"/>
          </a:xfrm>
          <a:prstGeom prst="rect">
            <a:avLst/>
          </a:prstGeom>
        </p:spPr>
      </p:pic>
      <p:sp>
        <p:nvSpPr>
          <p:cNvPr id="76" name="TextBox 75">
            <a:extLst>
              <a:ext uri="{FF2B5EF4-FFF2-40B4-BE49-F238E27FC236}">
                <a16:creationId xmlns:a16="http://schemas.microsoft.com/office/drawing/2014/main" id="{2901E943-554F-4B57-88B7-A899CF498FC1}"/>
              </a:ext>
            </a:extLst>
          </p:cNvPr>
          <p:cNvSpPr txBox="1"/>
          <p:nvPr/>
        </p:nvSpPr>
        <p:spPr>
          <a:xfrm>
            <a:off x="6832785" y="697644"/>
            <a:ext cx="4171782" cy="1200328"/>
          </a:xfrm>
          <a:prstGeom prst="rect">
            <a:avLst/>
          </a:prstGeom>
          <a:noFill/>
        </p:spPr>
        <p:txBody>
          <a:bodyPr wrap="square" rtlCol="0">
            <a:spAutoFit/>
          </a:bodyPr>
          <a:lstStyle/>
          <a:p>
            <a:pPr algn="ctr"/>
            <a:r>
              <a:rPr lang="en-US" sz="2400" dirty="0"/>
              <a:t>AHP is hereditary, meaning it can be passed from one generation to the next.</a:t>
            </a:r>
            <a:r>
              <a:rPr lang="en-US" sz="2400" baseline="30000" dirty="0">
                <a:cs typeface="Calibri"/>
              </a:rPr>
              <a:t>1</a:t>
            </a:r>
          </a:p>
        </p:txBody>
      </p:sp>
      <p:sp>
        <p:nvSpPr>
          <p:cNvPr id="77" name="TextBox 76">
            <a:extLst>
              <a:ext uri="{FF2B5EF4-FFF2-40B4-BE49-F238E27FC236}">
                <a16:creationId xmlns:a16="http://schemas.microsoft.com/office/drawing/2014/main" id="{73D85CF0-C254-4FE3-A783-65043110B9A5}"/>
              </a:ext>
            </a:extLst>
          </p:cNvPr>
          <p:cNvSpPr txBox="1"/>
          <p:nvPr/>
        </p:nvSpPr>
        <p:spPr>
          <a:xfrm>
            <a:off x="6939512" y="4446581"/>
            <a:ext cx="4183014" cy="1200328"/>
          </a:xfrm>
          <a:prstGeom prst="rect">
            <a:avLst/>
          </a:prstGeom>
          <a:noFill/>
        </p:spPr>
        <p:txBody>
          <a:bodyPr wrap="square" rtlCol="0">
            <a:spAutoFit/>
          </a:bodyPr>
          <a:lstStyle/>
          <a:p>
            <a:pPr algn="ctr"/>
            <a:r>
              <a:rPr lang="en-US" sz="2400" dirty="0"/>
              <a:t>However, most people who have the gene mutation will </a:t>
            </a:r>
          </a:p>
          <a:p>
            <a:pPr algn="ctr"/>
            <a:r>
              <a:rPr lang="en-US" sz="2400" dirty="0"/>
              <a:t>not develop symptoms.</a:t>
            </a:r>
            <a:r>
              <a:rPr lang="en-US" sz="2400" baseline="30000" dirty="0"/>
              <a:t>1</a:t>
            </a:r>
          </a:p>
        </p:txBody>
      </p:sp>
      <p:pic>
        <p:nvPicPr>
          <p:cNvPr id="78" name="Picture 77">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flipH="1">
            <a:off x="6510421" y="2259788"/>
            <a:ext cx="4998864" cy="1704117"/>
          </a:xfrm>
          <a:prstGeom prst="rect">
            <a:avLst/>
          </a:prstGeom>
        </p:spPr>
      </p:pic>
      <p:sp>
        <p:nvSpPr>
          <p:cNvPr id="79" name="TextBox 78">
            <a:extLst>
              <a:ext uri="{FF2B5EF4-FFF2-40B4-BE49-F238E27FC236}">
                <a16:creationId xmlns:a16="http://schemas.microsoft.com/office/drawing/2014/main" id="{2901E943-554F-4B57-88B7-A899CF498FC1}"/>
              </a:ext>
            </a:extLst>
          </p:cNvPr>
          <p:cNvSpPr txBox="1"/>
          <p:nvPr/>
        </p:nvSpPr>
        <p:spPr>
          <a:xfrm>
            <a:off x="6832785" y="2507478"/>
            <a:ext cx="4171782" cy="1200328"/>
          </a:xfrm>
          <a:prstGeom prst="rect">
            <a:avLst/>
          </a:prstGeom>
          <a:noFill/>
        </p:spPr>
        <p:txBody>
          <a:bodyPr wrap="square" rtlCol="0">
            <a:spAutoFit/>
          </a:bodyPr>
          <a:lstStyle/>
          <a:p>
            <a:pPr algn="ctr"/>
            <a:r>
              <a:rPr lang="en-US" sz="2400" dirty="0"/>
              <a:t> If you inherit the mutation, there is the risk of developing symptoms.</a:t>
            </a:r>
            <a:r>
              <a:rPr lang="en-US" sz="2400" baseline="30000" dirty="0"/>
              <a:t>1</a:t>
            </a:r>
          </a:p>
        </p:txBody>
      </p:sp>
    </p:spTree>
    <p:extLst>
      <p:ext uri="{BB962C8B-B14F-4D97-AF65-F5344CB8AC3E}">
        <p14:creationId xmlns:p14="http://schemas.microsoft.com/office/powerpoint/2010/main" val="134586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know about AHP</a:t>
            </a:r>
          </a:p>
        </p:txBody>
      </p:sp>
      <p:sp>
        <p:nvSpPr>
          <p:cNvPr id="9" name="Slide Number Placeholder 8"/>
          <p:cNvSpPr>
            <a:spLocks noGrp="1"/>
          </p:cNvSpPr>
          <p:nvPr>
            <p:ph type="sldNum" sz="quarter" idx="12"/>
          </p:nvPr>
        </p:nvSpPr>
        <p:spPr/>
        <p:txBody>
          <a:bodyPr/>
          <a:lstStyle/>
          <a:p>
            <a:fld id="{DE3260E4-ED7B-584B-A073-E37901C7426D}" type="slidenum">
              <a:rPr lang="en-US" smtClean="0"/>
              <a:t>6</a:t>
            </a:fld>
            <a:endParaRPr lang="en-US" dirty="0"/>
          </a:p>
        </p:txBody>
      </p:sp>
      <p:sp>
        <p:nvSpPr>
          <p:cNvPr id="10" name="Footer Placeholder 6"/>
          <p:cNvSpPr>
            <a:spLocks noGrp="1"/>
          </p:cNvSpPr>
          <p:nvPr>
            <p:ph type="ftr" sz="quarter" idx="11"/>
          </p:nvPr>
        </p:nvSpPr>
        <p:spPr>
          <a:xfrm>
            <a:off x="479593" y="6400147"/>
            <a:ext cx="11569532" cy="365125"/>
          </a:xfrm>
        </p:spPr>
        <p:txBody>
          <a:bodyPr/>
          <a:lstStyle/>
          <a:p>
            <a:pPr>
              <a:spcAft>
                <a:spcPts val="300"/>
              </a:spcAft>
              <a:tabLst>
                <a:tab pos="8120063" algn="l"/>
              </a:tabLst>
            </a:pPr>
            <a:r>
              <a:rPr lang="en-US" sz="800" dirty="0">
                <a:solidFill>
                  <a:schemeClr val="bg2">
                    <a:lumMod val="50000"/>
                  </a:schemeClr>
                </a:solidFill>
              </a:rPr>
              <a:t>AHP: Acute Hepatic Porphyria	 </a:t>
            </a:r>
          </a:p>
          <a:p>
            <a:pPr marL="228600" indent="-228600">
              <a:buFont typeface="+mj-lt"/>
              <a:buAutoNum type="arabicPeriod"/>
            </a:pPr>
            <a:r>
              <a:rPr lang="en-US" sz="800" dirty="0">
                <a:solidFill>
                  <a:schemeClr val="bg2">
                    <a:lumMod val="50000"/>
                  </a:schemeClr>
                </a:solidFill>
              </a:rPr>
              <a:t>Wang B, Rudnick S, Cengia B, Bonkovsky HL. Acute Hepatic Porphyrias: Review and Recent Progress. Hepatol Commun. 2018;3(2):193-206. Published 2018 Dec 20. doi:10.1002/hep4.1297</a:t>
            </a:r>
          </a:p>
          <a:p>
            <a:pPr marL="228600" indent="-228600">
              <a:buFont typeface="+mj-lt"/>
              <a:buAutoNum type="arabicPeriod"/>
            </a:pPr>
            <a:r>
              <a:rPr lang="de-DE" sz="800" dirty="0"/>
              <a:t>Anderson KE, Bloomer JR, Bonkovsky HL, et al. Recommendations for the diagnosis and treatment of the acute porphyrias [published correction appears in Ann Intern Med. 2005 Aug 16;143(4):316]. Ann Intern Med. 2005;142(6):439-450. doi:10.7326/0003-4819-142-6-200503150-00010.</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03" y="598752"/>
            <a:ext cx="6831856" cy="596900"/>
          </a:xfrm>
          <a:prstGeom prst="rect">
            <a:avLst/>
          </a:prstGeom>
        </p:spPr>
      </p:pic>
      <p:pic>
        <p:nvPicPr>
          <p:cNvPr id="17" name="Picture 16"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263291" y="1116277"/>
            <a:ext cx="3885371" cy="4947974"/>
          </a:xfrm>
          <a:prstGeom prst="rect">
            <a:avLst/>
          </a:prstGeom>
        </p:spPr>
      </p:pic>
      <p:pic>
        <p:nvPicPr>
          <p:cNvPr id="22" name="Picture 21"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rot="10800000">
            <a:off x="4157565" y="1116276"/>
            <a:ext cx="3885371" cy="4947974"/>
          </a:xfrm>
          <a:prstGeom prst="rect">
            <a:avLst/>
          </a:prstGeom>
        </p:spPr>
      </p:pic>
      <p:pic>
        <p:nvPicPr>
          <p:cNvPr id="23" name="Picture 22"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8051844" y="1116277"/>
            <a:ext cx="3885371" cy="4947974"/>
          </a:xfrm>
          <a:prstGeom prst="rect">
            <a:avLst/>
          </a:prstGeom>
        </p:spPr>
      </p:pic>
      <p:sp>
        <p:nvSpPr>
          <p:cNvPr id="24" name="TextBox 23">
            <a:extLst>
              <a:ext uri="{FF2B5EF4-FFF2-40B4-BE49-F238E27FC236}">
                <a16:creationId xmlns:a16="http://schemas.microsoft.com/office/drawing/2014/main" id="{23A7F34B-A652-7147-AF23-03A4B0A1CF31}"/>
              </a:ext>
            </a:extLst>
          </p:cNvPr>
          <p:cNvSpPr txBox="1"/>
          <p:nvPr/>
        </p:nvSpPr>
        <p:spPr>
          <a:xfrm>
            <a:off x="440058" y="3600597"/>
            <a:ext cx="3530361" cy="1938992"/>
          </a:xfrm>
          <a:prstGeom prst="rect">
            <a:avLst/>
          </a:prstGeom>
          <a:noFill/>
        </p:spPr>
        <p:txBody>
          <a:bodyPr wrap="square" rtlCol="0">
            <a:spAutoFit/>
          </a:bodyPr>
          <a:lstStyle/>
          <a:p>
            <a:pPr algn="ctr"/>
            <a:r>
              <a:rPr lang="en-US" sz="2400" dirty="0"/>
              <a:t>Men and women have </a:t>
            </a:r>
          </a:p>
          <a:p>
            <a:pPr algn="ctr"/>
            <a:r>
              <a:rPr lang="en-US" sz="2400" dirty="0"/>
              <a:t>an equal chance of inheriting the altered gene, but </a:t>
            </a:r>
            <a:r>
              <a:rPr lang="en-US" sz="2400" b="1" dirty="0"/>
              <a:t>women are often more symptomatic.</a:t>
            </a:r>
            <a:r>
              <a:rPr lang="en-US" sz="2400" baseline="30000" dirty="0"/>
              <a:t>1</a:t>
            </a:r>
          </a:p>
        </p:txBody>
      </p:sp>
      <p:sp>
        <p:nvSpPr>
          <p:cNvPr id="25" name="TextBox 24">
            <a:extLst>
              <a:ext uri="{FF2B5EF4-FFF2-40B4-BE49-F238E27FC236}">
                <a16:creationId xmlns:a16="http://schemas.microsoft.com/office/drawing/2014/main" id="{23A7F34B-A652-7147-AF23-03A4B0A1CF31}"/>
              </a:ext>
            </a:extLst>
          </p:cNvPr>
          <p:cNvSpPr txBox="1"/>
          <p:nvPr/>
        </p:nvSpPr>
        <p:spPr>
          <a:xfrm>
            <a:off x="4541228" y="3600597"/>
            <a:ext cx="3092137" cy="1569660"/>
          </a:xfrm>
          <a:prstGeom prst="rect">
            <a:avLst/>
          </a:prstGeom>
          <a:noFill/>
        </p:spPr>
        <p:txBody>
          <a:bodyPr wrap="square" rtlCol="0">
            <a:spAutoFit/>
          </a:bodyPr>
          <a:lstStyle/>
          <a:p>
            <a:pPr algn="ctr"/>
            <a:r>
              <a:rPr lang="en-US" sz="2400" dirty="0"/>
              <a:t>The first attack is </a:t>
            </a:r>
          </a:p>
          <a:p>
            <a:pPr algn="ctr"/>
            <a:r>
              <a:rPr lang="en-US" sz="2400" dirty="0"/>
              <a:t>often after puberty, </a:t>
            </a:r>
          </a:p>
          <a:p>
            <a:pPr algn="ctr"/>
            <a:r>
              <a:rPr lang="en-US" sz="2400" b="1" dirty="0"/>
              <a:t>between 14 and 45 years old.</a:t>
            </a:r>
            <a:r>
              <a:rPr lang="en-US" sz="2400" baseline="30000" dirty="0"/>
              <a:t>1</a:t>
            </a:r>
          </a:p>
        </p:txBody>
      </p:sp>
      <p:sp>
        <p:nvSpPr>
          <p:cNvPr id="26" name="TextBox 25">
            <a:extLst>
              <a:ext uri="{FF2B5EF4-FFF2-40B4-BE49-F238E27FC236}">
                <a16:creationId xmlns:a16="http://schemas.microsoft.com/office/drawing/2014/main" id="{23A7F34B-A652-7147-AF23-03A4B0A1CF31}"/>
              </a:ext>
            </a:extLst>
          </p:cNvPr>
          <p:cNvSpPr txBox="1"/>
          <p:nvPr/>
        </p:nvSpPr>
        <p:spPr>
          <a:xfrm>
            <a:off x="8404256" y="3600597"/>
            <a:ext cx="3200222" cy="1200328"/>
          </a:xfrm>
          <a:prstGeom prst="rect">
            <a:avLst/>
          </a:prstGeom>
          <a:noFill/>
        </p:spPr>
        <p:txBody>
          <a:bodyPr wrap="square" rtlCol="0">
            <a:spAutoFit/>
          </a:bodyPr>
          <a:lstStyle/>
          <a:p>
            <a:pPr algn="ctr"/>
            <a:r>
              <a:rPr lang="en-US" sz="2400" dirty="0"/>
              <a:t> The AHP mutation can go </a:t>
            </a:r>
            <a:r>
              <a:rPr lang="en-US" sz="2400" b="1" dirty="0"/>
              <a:t>undetected for generations.</a:t>
            </a:r>
            <a:r>
              <a:rPr lang="en-US" sz="2400" baseline="30000" dirty="0"/>
              <a:t>2</a:t>
            </a:r>
            <a:endParaRPr lang="en-US" sz="2400" b="1" dirty="0"/>
          </a:p>
        </p:txBody>
      </p:sp>
      <p:sp>
        <p:nvSpPr>
          <p:cNvPr id="27" name="Oval 26"/>
          <p:cNvSpPr/>
          <p:nvPr/>
        </p:nvSpPr>
        <p:spPr>
          <a:xfrm>
            <a:off x="1250722" y="1873250"/>
            <a:ext cx="1346428" cy="134642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p:cNvSpPr/>
          <p:nvPr/>
        </p:nvSpPr>
        <p:spPr>
          <a:xfrm>
            <a:off x="5219472"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p:cNvSpPr/>
          <p:nvPr/>
        </p:nvSpPr>
        <p:spPr>
          <a:xfrm>
            <a:off x="9257186"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1509797" y="1777999"/>
            <a:ext cx="1412875" cy="1412875"/>
          </a:xfrm>
          <a:prstGeom prst="rect">
            <a:avLst/>
          </a:prstGeom>
        </p:spPr>
      </p:pic>
      <p:pic>
        <p:nvPicPr>
          <p:cNvPr id="32" name="Picture 31"/>
          <p:cNvPicPr>
            <a:picLocks noChangeAspect="1"/>
          </p:cNvPicPr>
          <p:nvPr/>
        </p:nvPicPr>
        <p:blipFill>
          <a:blip r:embed="rId6"/>
          <a:stretch>
            <a:fillRect/>
          </a:stretch>
        </p:blipFill>
        <p:spPr>
          <a:xfrm>
            <a:off x="9382704" y="1949678"/>
            <a:ext cx="1270000" cy="1270000"/>
          </a:xfrm>
          <a:prstGeom prst="rect">
            <a:avLst/>
          </a:prstGeom>
        </p:spPr>
      </p:pic>
      <p:pic>
        <p:nvPicPr>
          <p:cNvPr id="33" name="Picture 32"/>
          <p:cNvPicPr>
            <a:picLocks noChangeAspect="1"/>
          </p:cNvPicPr>
          <p:nvPr/>
        </p:nvPicPr>
        <p:blipFill>
          <a:blip r:embed="rId7"/>
          <a:stretch>
            <a:fillRect/>
          </a:stretch>
        </p:blipFill>
        <p:spPr>
          <a:xfrm>
            <a:off x="5311860" y="1679804"/>
            <a:ext cx="1587499" cy="1587499"/>
          </a:xfrm>
          <a:prstGeom prst="rect">
            <a:avLst/>
          </a:prstGeom>
        </p:spPr>
      </p:pic>
    </p:spTree>
    <p:extLst>
      <p:ext uri="{BB962C8B-B14F-4D97-AF65-F5344CB8AC3E}">
        <p14:creationId xmlns:p14="http://schemas.microsoft.com/office/powerpoint/2010/main" val="351369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5501384" y="3190873"/>
            <a:ext cx="5944489" cy="2428876"/>
          </a:xfrm>
          <a:prstGeom prst="rect">
            <a:avLst/>
          </a:prstGeom>
        </p:spPr>
      </p:pic>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6080120" y="740898"/>
            <a:ext cx="5944489" cy="2254251"/>
          </a:xfrm>
          <a:prstGeom prst="rect">
            <a:avLst/>
          </a:prstGeom>
        </p:spPr>
      </p:pic>
      <p:pic>
        <p:nvPicPr>
          <p:cNvPr id="19" name="Picture 18">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78504" y="1222372"/>
            <a:ext cx="5944489" cy="4749150"/>
          </a:xfrm>
          <a:prstGeom prst="rect">
            <a:avLst/>
          </a:prstGeom>
        </p:spPr>
      </p:pic>
      <p:sp>
        <p:nvSpPr>
          <p:cNvPr id="2" name="Title 1"/>
          <p:cNvSpPr>
            <a:spLocks noGrp="1"/>
          </p:cNvSpPr>
          <p:nvPr>
            <p:ph type="title"/>
          </p:nvPr>
        </p:nvSpPr>
        <p:spPr/>
        <p:txBody>
          <a:bodyPr/>
          <a:lstStyle/>
          <a:p>
            <a:r>
              <a:rPr lang="en-US" dirty="0"/>
              <a:t>Experiencing AHP</a:t>
            </a:r>
          </a:p>
        </p:txBody>
      </p:sp>
      <p:sp>
        <p:nvSpPr>
          <p:cNvPr id="9" name="TextBox 8">
            <a:extLst>
              <a:ext uri="{FF2B5EF4-FFF2-40B4-BE49-F238E27FC236}">
                <a16:creationId xmlns:a16="http://schemas.microsoft.com/office/drawing/2014/main" id="{1BE7E686-1AE1-4123-A918-7AC07E4C1D32}"/>
              </a:ext>
            </a:extLst>
          </p:cNvPr>
          <p:cNvSpPr txBox="1"/>
          <p:nvPr/>
        </p:nvSpPr>
        <p:spPr>
          <a:xfrm>
            <a:off x="7671991" y="1456289"/>
            <a:ext cx="4026569" cy="1200329"/>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en-US" dirty="0"/>
              <a:t>Chronic pain</a:t>
            </a:r>
          </a:p>
          <a:p>
            <a:pPr marL="174625" indent="-174625">
              <a:buClr>
                <a:srgbClr val="1B9AB2"/>
              </a:buClr>
              <a:buFont typeface="Arial" panose="020B0604020202020204" pitchFamily="34" charset="0"/>
              <a:buChar char="•"/>
            </a:pPr>
            <a:r>
              <a:rPr lang="en-US" dirty="0"/>
              <a:t>Fatigue</a:t>
            </a:r>
          </a:p>
          <a:p>
            <a:pPr marL="174625" indent="-174625">
              <a:buClr>
                <a:srgbClr val="1B9AB2"/>
              </a:buClr>
              <a:buFont typeface="Arial" panose="020B0604020202020204" pitchFamily="34" charset="0"/>
              <a:buChar char="•"/>
            </a:pPr>
            <a:r>
              <a:rPr lang="en-US" dirty="0"/>
              <a:t>Nausea</a:t>
            </a:r>
          </a:p>
          <a:p>
            <a:pPr marL="174625" indent="-174625">
              <a:buClr>
                <a:srgbClr val="1B9AB2"/>
              </a:buClr>
              <a:buFont typeface="Arial" panose="020B0604020202020204" pitchFamily="34" charset="0"/>
              <a:buChar char="•"/>
            </a:pPr>
            <a:r>
              <a:rPr lang="en-US" dirty="0"/>
              <a:t>Depression and/or anxiety</a:t>
            </a:r>
            <a:endParaRPr lang="en-US" baseline="30000" dirty="0"/>
          </a:p>
        </p:txBody>
      </p:sp>
      <p:sp>
        <p:nvSpPr>
          <p:cNvPr id="10" name="TextBox 9">
            <a:extLst>
              <a:ext uri="{FF2B5EF4-FFF2-40B4-BE49-F238E27FC236}">
                <a16:creationId xmlns:a16="http://schemas.microsoft.com/office/drawing/2014/main" id="{A04965F4-AAC5-4B64-B4ED-BF99098B77E6}"/>
              </a:ext>
            </a:extLst>
          </p:cNvPr>
          <p:cNvSpPr txBox="1"/>
          <p:nvPr/>
        </p:nvSpPr>
        <p:spPr>
          <a:xfrm>
            <a:off x="8208328" y="3370984"/>
            <a:ext cx="3888422" cy="1077218"/>
          </a:xfrm>
          <a:prstGeom prst="rect">
            <a:avLst/>
          </a:prstGeom>
          <a:noFill/>
        </p:spPr>
        <p:txBody>
          <a:bodyPr wrap="square" rtlCol="0">
            <a:spAutoFit/>
          </a:bodyPr>
          <a:lstStyle/>
          <a:p>
            <a:r>
              <a:rPr lang="en-US" sz="3200" b="1" dirty="0">
                <a:solidFill>
                  <a:srgbClr val="1B9AB2"/>
                </a:solidFill>
              </a:rPr>
              <a:t>Long-term Complications</a:t>
            </a:r>
            <a:r>
              <a:rPr lang="en-US" sz="3200" baseline="30000" dirty="0">
                <a:solidFill>
                  <a:srgbClr val="1B9AB2"/>
                </a:solidFill>
              </a:rPr>
              <a:t>2</a:t>
            </a:r>
          </a:p>
        </p:txBody>
      </p:sp>
      <p:sp>
        <p:nvSpPr>
          <p:cNvPr id="11" name="TextBox 10">
            <a:extLst>
              <a:ext uri="{FF2B5EF4-FFF2-40B4-BE49-F238E27FC236}">
                <a16:creationId xmlns:a16="http://schemas.microsoft.com/office/drawing/2014/main" id="{C6CC4F90-7017-463B-8C45-3DC39782C944}"/>
              </a:ext>
            </a:extLst>
          </p:cNvPr>
          <p:cNvSpPr txBox="1"/>
          <p:nvPr/>
        </p:nvSpPr>
        <p:spPr>
          <a:xfrm>
            <a:off x="8208328" y="4448202"/>
            <a:ext cx="3158172" cy="1107996"/>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en-US" dirty="0"/>
              <a:t>Chronic kidney disease</a:t>
            </a:r>
          </a:p>
          <a:p>
            <a:pPr marL="174625" indent="-174625">
              <a:buClr>
                <a:srgbClr val="1B9AB2"/>
              </a:buClr>
              <a:buFont typeface="Arial" panose="020B0604020202020204" pitchFamily="34" charset="0"/>
              <a:buChar char="•"/>
            </a:pPr>
            <a:r>
              <a:rPr lang="en-US" dirty="0"/>
              <a:t>High blood pressure</a:t>
            </a:r>
          </a:p>
          <a:p>
            <a:pPr marL="174625" indent="-174625">
              <a:buClr>
                <a:srgbClr val="1B9AB2"/>
              </a:buClr>
              <a:buFont typeface="Arial" panose="020B0604020202020204" pitchFamily="34" charset="0"/>
              <a:buChar char="•"/>
            </a:pPr>
            <a:r>
              <a:rPr lang="en-US" dirty="0"/>
              <a:t>Liver cancer</a:t>
            </a:r>
            <a:endParaRPr lang="en-US" baseline="30000" dirty="0"/>
          </a:p>
          <a:p>
            <a:pPr marL="174625" indent="-174625">
              <a:buClr>
                <a:srgbClr val="1B9AB2"/>
              </a:buClr>
              <a:buFont typeface="Arial" panose="020B0604020202020204" pitchFamily="34" charset="0"/>
              <a:buChar char="•"/>
            </a:pPr>
            <a:endParaRPr lang="en-US" baseline="30000" dirty="0"/>
          </a:p>
        </p:txBody>
      </p:sp>
      <p:sp>
        <p:nvSpPr>
          <p:cNvPr id="13" name="Slide Number Placeholder 12"/>
          <p:cNvSpPr>
            <a:spLocks noGrp="1"/>
          </p:cNvSpPr>
          <p:nvPr>
            <p:ph type="sldNum" sz="quarter" idx="12"/>
          </p:nvPr>
        </p:nvSpPr>
        <p:spPr/>
        <p:txBody>
          <a:bodyPr/>
          <a:lstStyle/>
          <a:p>
            <a:fld id="{DE3260E4-ED7B-584B-A073-E37901C7426D}" type="slidenum">
              <a:rPr lang="en-US" smtClean="0"/>
              <a:t>7</a:t>
            </a:fld>
            <a:endParaRPr lang="en-US" dirty="0"/>
          </a:p>
        </p:txBody>
      </p:sp>
      <p:sp>
        <p:nvSpPr>
          <p:cNvPr id="14" name="Footer Placeholder 6"/>
          <p:cNvSpPr>
            <a:spLocks noGrp="1"/>
          </p:cNvSpPr>
          <p:nvPr>
            <p:ph type="ftr" sz="quarter" idx="11"/>
          </p:nvPr>
        </p:nvSpPr>
        <p:spPr>
          <a:xfrm>
            <a:off x="479592" y="6280155"/>
            <a:ext cx="11712407" cy="629775"/>
          </a:xfrm>
        </p:spPr>
        <p:txBody>
          <a:bodyPr/>
          <a:lstStyle/>
          <a:p>
            <a:pPr>
              <a:spcAft>
                <a:spcPts val="300"/>
              </a:spcAft>
              <a:tabLst>
                <a:tab pos="8120063" algn="l"/>
              </a:tabLst>
            </a:pPr>
            <a:r>
              <a:rPr lang="en-US" sz="800" dirty="0">
                <a:solidFill>
                  <a:schemeClr val="bg2">
                    <a:lumMod val="50000"/>
                  </a:schemeClr>
                </a:solidFill>
              </a:rPr>
              <a:t>AHP: Acute Hepatic Porphyria	 </a:t>
            </a:r>
          </a:p>
          <a:p>
            <a:pPr marL="228600" indent="-228600">
              <a:buFont typeface="+mj-lt"/>
              <a:buAutoNum type="arabicPeriod"/>
            </a:pPr>
            <a:r>
              <a:rPr lang="en-US" sz="800" dirty="0">
                <a:solidFill>
                  <a:schemeClr val="bg2">
                    <a:lumMod val="50000"/>
                  </a:schemeClr>
                </a:solidFill>
              </a:rPr>
              <a:t>Anderson KE, Bloomer JR, </a:t>
            </a:r>
            <a:r>
              <a:rPr lang="en-US" sz="800" dirty="0" err="1">
                <a:solidFill>
                  <a:schemeClr val="bg2">
                    <a:lumMod val="50000"/>
                  </a:schemeClr>
                </a:solidFill>
              </a:rPr>
              <a:t>Bonkovsky</a:t>
            </a:r>
            <a:r>
              <a:rPr lang="en-US" sz="800" dirty="0">
                <a:solidFill>
                  <a:schemeClr val="bg2">
                    <a:lumMod val="50000"/>
                  </a:schemeClr>
                </a:solidFill>
              </a:rPr>
              <a:t> HL, et al. Recommendations for the diagnosis and treatment of the acute </a:t>
            </a:r>
            <a:r>
              <a:rPr lang="en-US" sz="800" dirty="0" err="1">
                <a:solidFill>
                  <a:schemeClr val="bg2">
                    <a:lumMod val="50000"/>
                  </a:schemeClr>
                </a:solidFill>
              </a:rPr>
              <a:t>porphyrias</a:t>
            </a:r>
            <a:r>
              <a:rPr lang="en-US" sz="800" dirty="0">
                <a:solidFill>
                  <a:schemeClr val="bg2">
                    <a:lumMod val="50000"/>
                  </a:schemeClr>
                </a:solidFill>
              </a:rPr>
              <a:t> [published correction appears in Ann Intern Med. 2005 Aug 16;143(4):316]. Ann Intern Med. 2005;142(6):439-450. doi:10.7326/0003-4819-142-6-200503150-00010</a:t>
            </a:r>
          </a:p>
          <a:p>
            <a:pPr marL="228600" indent="-228600">
              <a:buFont typeface="+mj-lt"/>
              <a:buAutoNum type="arabicPeriod"/>
            </a:pPr>
            <a:r>
              <a:rPr lang="en-US" sz="800" dirty="0" err="1">
                <a:solidFill>
                  <a:schemeClr val="bg2">
                    <a:lumMod val="50000"/>
                  </a:schemeClr>
                </a:solidFill>
              </a:rPr>
              <a:t>Gouya</a:t>
            </a:r>
            <a:r>
              <a:rPr lang="en-US" sz="800" dirty="0">
                <a:solidFill>
                  <a:schemeClr val="bg2">
                    <a:lumMod val="50000"/>
                  </a:schemeClr>
                </a:solidFill>
              </a:rPr>
              <a:t> L, Ventura P, Balwani M, et al. EXPLORE: A Prospective, Multinational, Natural History Study of Patients with Acute Hepatic Porphyria with Recurrent Attacks. Hepatology. 2020;71(5):1546-1558. doi:10.1002/hep.30936</a:t>
            </a:r>
          </a:p>
        </p:txBody>
      </p:sp>
      <p:pic>
        <p:nvPicPr>
          <p:cNvPr id="16" name="Picture 15">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759430" cy="596900"/>
          </a:xfrm>
          <a:prstGeom prst="rect">
            <a:avLst/>
          </a:prstGeom>
        </p:spPr>
      </p:pic>
      <p:sp>
        <p:nvSpPr>
          <p:cNvPr id="6" name="TextBox 5">
            <a:extLst>
              <a:ext uri="{FF2B5EF4-FFF2-40B4-BE49-F238E27FC236}">
                <a16:creationId xmlns:a16="http://schemas.microsoft.com/office/drawing/2014/main" id="{C1E61C57-BB37-DD4F-AD75-286FA1CC3C7E}"/>
              </a:ext>
            </a:extLst>
          </p:cNvPr>
          <p:cNvSpPr txBox="1"/>
          <p:nvPr/>
        </p:nvSpPr>
        <p:spPr>
          <a:xfrm>
            <a:off x="551860" y="1406272"/>
            <a:ext cx="3532314" cy="584775"/>
          </a:xfrm>
          <a:prstGeom prst="rect">
            <a:avLst/>
          </a:prstGeom>
          <a:noFill/>
        </p:spPr>
        <p:txBody>
          <a:bodyPr wrap="none" rtlCol="0">
            <a:spAutoFit/>
          </a:bodyPr>
          <a:lstStyle/>
          <a:p>
            <a:r>
              <a:rPr lang="en-US" sz="3200" b="1" dirty="0">
                <a:solidFill>
                  <a:srgbClr val="1B9AB2"/>
                </a:solidFill>
              </a:rPr>
              <a:t>Acute AHP Attacks</a:t>
            </a:r>
            <a:r>
              <a:rPr lang="en-US" sz="3200" baseline="30000" dirty="0">
                <a:solidFill>
                  <a:srgbClr val="1B9AB2"/>
                </a:solidFill>
              </a:rPr>
              <a:t>1</a:t>
            </a:r>
          </a:p>
        </p:txBody>
      </p:sp>
      <p:sp>
        <p:nvSpPr>
          <p:cNvPr id="7" name="TextBox 6">
            <a:extLst>
              <a:ext uri="{FF2B5EF4-FFF2-40B4-BE49-F238E27FC236}">
                <a16:creationId xmlns:a16="http://schemas.microsoft.com/office/drawing/2014/main" id="{F3E8AB5B-DF48-0442-9E9E-12BA1B642241}"/>
              </a:ext>
            </a:extLst>
          </p:cNvPr>
          <p:cNvSpPr txBox="1"/>
          <p:nvPr/>
        </p:nvSpPr>
        <p:spPr>
          <a:xfrm>
            <a:off x="551859" y="1947398"/>
            <a:ext cx="4178892" cy="923330"/>
          </a:xfrm>
          <a:prstGeom prst="rect">
            <a:avLst/>
          </a:prstGeom>
          <a:noFill/>
        </p:spPr>
        <p:txBody>
          <a:bodyPr wrap="square" rtlCol="0">
            <a:spAutoFit/>
          </a:bodyPr>
          <a:lstStyle/>
          <a:p>
            <a:r>
              <a:rPr lang="en-US" dirty="0"/>
              <a:t>The most common symptom, experienced by more than 90% of people who have an AHP attack, is </a:t>
            </a:r>
            <a:r>
              <a:rPr lang="en-US" b="1" dirty="0"/>
              <a:t>severe abdominal pain.</a:t>
            </a:r>
            <a:endParaRPr lang="en-US" baseline="30000" dirty="0"/>
          </a:p>
        </p:txBody>
      </p:sp>
      <p:sp>
        <p:nvSpPr>
          <p:cNvPr id="4" name="TextBox 3"/>
          <p:cNvSpPr txBox="1"/>
          <p:nvPr/>
        </p:nvSpPr>
        <p:spPr>
          <a:xfrm>
            <a:off x="551861" y="2883893"/>
            <a:ext cx="4079262" cy="3131627"/>
          </a:xfrm>
          <a:prstGeom prst="rect">
            <a:avLst/>
          </a:prstGeom>
          <a:noFill/>
        </p:spPr>
        <p:txBody>
          <a:bodyPr wrap="square" rtlCol="0">
            <a:spAutoFit/>
          </a:bodyPr>
          <a:lstStyle/>
          <a:p>
            <a:pPr>
              <a:spcAft>
                <a:spcPts val="300"/>
              </a:spcAft>
              <a:buClr>
                <a:srgbClr val="1B9AB2"/>
              </a:buClr>
            </a:pPr>
            <a:r>
              <a:rPr lang="en-US" b="1" dirty="0"/>
              <a:t>Other symptoms:</a:t>
            </a:r>
          </a:p>
          <a:p>
            <a:pPr marL="174625" indent="-174625">
              <a:spcAft>
                <a:spcPts val="300"/>
              </a:spcAft>
              <a:buClr>
                <a:srgbClr val="1B9AB2"/>
              </a:buClr>
              <a:buFont typeface="Arial" panose="020B0604020202020204" pitchFamily="34" charset="0"/>
              <a:buChar char="•"/>
            </a:pPr>
            <a:r>
              <a:rPr lang="en-US" dirty="0"/>
              <a:t>Nausea and vomiting</a:t>
            </a:r>
          </a:p>
          <a:p>
            <a:pPr marL="174625" indent="-174625">
              <a:spcAft>
                <a:spcPts val="300"/>
              </a:spcAft>
              <a:buClr>
                <a:srgbClr val="1B9AB2"/>
              </a:buClr>
              <a:buFont typeface="Arial" panose="020B0604020202020204" pitchFamily="34" charset="0"/>
              <a:buChar char="•"/>
            </a:pPr>
            <a:r>
              <a:rPr lang="en-US" dirty="0"/>
              <a:t>Dark Urine</a:t>
            </a:r>
          </a:p>
          <a:p>
            <a:pPr marL="174625" indent="-174625">
              <a:spcAft>
                <a:spcPts val="300"/>
              </a:spcAft>
              <a:buClr>
                <a:srgbClr val="1B9AB2"/>
              </a:buClr>
              <a:buFont typeface="Arial" panose="020B0604020202020204" pitchFamily="34" charset="0"/>
              <a:buChar char="•"/>
            </a:pPr>
            <a:r>
              <a:rPr lang="en-US" dirty="0"/>
              <a:t>Psychiatric disturbances</a:t>
            </a:r>
            <a:endParaRPr lang="en-US" baseline="30000" dirty="0"/>
          </a:p>
          <a:p>
            <a:pPr marL="174625" indent="-174625">
              <a:spcAft>
                <a:spcPts val="300"/>
              </a:spcAft>
              <a:buClr>
                <a:srgbClr val="1B9AB2"/>
              </a:buClr>
              <a:buFont typeface="Arial" panose="020B0604020202020204" pitchFamily="34" charset="0"/>
              <a:buChar char="•"/>
            </a:pPr>
            <a:r>
              <a:rPr lang="en-US" dirty="0"/>
              <a:t>Muscle weakness and paralysis</a:t>
            </a:r>
            <a:endParaRPr lang="en-US" baseline="30000" dirty="0"/>
          </a:p>
          <a:p>
            <a:pPr marL="174625" indent="-174625">
              <a:spcAft>
                <a:spcPts val="300"/>
              </a:spcAft>
              <a:buClr>
                <a:srgbClr val="1B9AB2"/>
              </a:buClr>
              <a:buFont typeface="Arial" panose="020B0604020202020204" pitchFamily="34" charset="0"/>
              <a:buChar char="•"/>
            </a:pPr>
            <a:r>
              <a:rPr lang="en-US" dirty="0"/>
              <a:t>Constipation </a:t>
            </a:r>
          </a:p>
          <a:p>
            <a:pPr marL="174625" indent="-174625">
              <a:spcAft>
                <a:spcPts val="300"/>
              </a:spcAft>
              <a:buClr>
                <a:srgbClr val="1B9AB2"/>
              </a:buClr>
              <a:buFont typeface="Arial" panose="020B0604020202020204" pitchFamily="34" charset="0"/>
              <a:buChar char="•"/>
            </a:pPr>
            <a:r>
              <a:rPr lang="en-US" dirty="0"/>
              <a:t>Heart palpitations</a:t>
            </a:r>
            <a:endParaRPr lang="en-US" baseline="30000" dirty="0"/>
          </a:p>
          <a:p>
            <a:pPr marL="174625" indent="-174625">
              <a:spcAft>
                <a:spcPts val="300"/>
              </a:spcAft>
              <a:buClr>
                <a:srgbClr val="1B9AB2"/>
              </a:buClr>
              <a:buFont typeface="Arial" panose="020B0604020202020204" pitchFamily="34" charset="0"/>
              <a:buChar char="•"/>
            </a:pPr>
            <a:r>
              <a:rPr lang="en-US" dirty="0"/>
              <a:t>Lesions or blisters on sun-exposed skin (Hereditary </a:t>
            </a:r>
            <a:r>
              <a:rPr lang="en-US" dirty="0" err="1"/>
              <a:t>Coproporphyria</a:t>
            </a:r>
            <a:r>
              <a:rPr lang="en-US" dirty="0"/>
              <a:t> or Variegate Porphyria only)</a:t>
            </a:r>
            <a:endParaRPr lang="en-US" baseline="30000" dirty="0"/>
          </a:p>
        </p:txBody>
      </p:sp>
      <p:sp>
        <p:nvSpPr>
          <p:cNvPr id="32" name="TextBox 31">
            <a:extLst>
              <a:ext uri="{FF2B5EF4-FFF2-40B4-BE49-F238E27FC236}">
                <a16:creationId xmlns:a16="http://schemas.microsoft.com/office/drawing/2014/main" id="{D15C0234-351B-A04F-9A96-C0B30733CD61}"/>
              </a:ext>
            </a:extLst>
          </p:cNvPr>
          <p:cNvSpPr txBox="1"/>
          <p:nvPr/>
        </p:nvSpPr>
        <p:spPr>
          <a:xfrm>
            <a:off x="7656432" y="5781022"/>
            <a:ext cx="2785378" cy="391517"/>
          </a:xfrm>
          <a:prstGeom prst="rect">
            <a:avLst/>
          </a:prstGeom>
          <a:noFill/>
        </p:spPr>
        <p:txBody>
          <a:bodyPr wrap="none" rtlCol="0">
            <a:spAutoFit/>
          </a:bodyPr>
          <a:lstStyle/>
          <a:p>
            <a:pPr>
              <a:lnSpc>
                <a:spcPct val="80000"/>
              </a:lnSpc>
            </a:pPr>
            <a:r>
              <a:rPr lang="en-US" sz="1200" dirty="0">
                <a:solidFill>
                  <a:srgbClr val="68365E"/>
                </a:solidFill>
              </a:rPr>
              <a:t>Veronica, AHP Patient and Advocate, AEP </a:t>
            </a:r>
          </a:p>
          <a:p>
            <a:pPr>
              <a:lnSpc>
                <a:spcPct val="80000"/>
              </a:lnSpc>
            </a:pPr>
            <a:r>
              <a:rPr lang="fr-FR" sz="1200" dirty="0">
                <a:solidFill>
                  <a:srgbClr val="68365E"/>
                </a:solidFill>
              </a:rPr>
              <a:t>(</a:t>
            </a:r>
            <a:r>
              <a:rPr lang="fr-FR" sz="1200" dirty="0" err="1">
                <a:solidFill>
                  <a:srgbClr val="68365E"/>
                </a:solidFill>
              </a:rPr>
              <a:t>Asociación</a:t>
            </a:r>
            <a:r>
              <a:rPr lang="fr-FR" sz="1200" dirty="0">
                <a:solidFill>
                  <a:srgbClr val="68365E"/>
                </a:solidFill>
              </a:rPr>
              <a:t> </a:t>
            </a:r>
            <a:r>
              <a:rPr lang="fr-FR" sz="1200" dirty="0" err="1">
                <a:solidFill>
                  <a:srgbClr val="68365E"/>
                </a:solidFill>
              </a:rPr>
              <a:t>Española</a:t>
            </a:r>
            <a:r>
              <a:rPr lang="fr-FR" sz="1200" dirty="0">
                <a:solidFill>
                  <a:srgbClr val="68365E"/>
                </a:solidFill>
              </a:rPr>
              <a:t> de </a:t>
            </a:r>
            <a:r>
              <a:rPr lang="fr-FR" sz="1200" dirty="0" err="1">
                <a:solidFill>
                  <a:srgbClr val="68365E"/>
                </a:solidFill>
              </a:rPr>
              <a:t>Porfiria</a:t>
            </a:r>
            <a:r>
              <a:rPr lang="fr-FR" sz="1200" dirty="0">
                <a:solidFill>
                  <a:srgbClr val="68365E"/>
                </a:solidFill>
              </a:rPr>
              <a:t>)</a:t>
            </a:r>
            <a:endParaRPr lang="en-US" sz="1200" dirty="0">
              <a:solidFill>
                <a:srgbClr val="68365E"/>
              </a:solidFill>
            </a:endParaRPr>
          </a:p>
        </p:txBody>
      </p:sp>
      <p:pic>
        <p:nvPicPr>
          <p:cNvPr id="12" name="Picture 11" descr="Veroni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5749" y="96862"/>
            <a:ext cx="4203097" cy="6195677"/>
          </a:xfrm>
          <a:prstGeom prst="rect">
            <a:avLst/>
          </a:prstGeom>
        </p:spPr>
      </p:pic>
      <p:grpSp>
        <p:nvGrpSpPr>
          <p:cNvPr id="17" name="Group 16"/>
          <p:cNvGrpSpPr/>
          <p:nvPr/>
        </p:nvGrpSpPr>
        <p:grpSpPr>
          <a:xfrm rot="15560951" flipH="1">
            <a:off x="4908259" y="846090"/>
            <a:ext cx="309994" cy="485807"/>
            <a:chOff x="1653118" y="2060096"/>
            <a:chExt cx="309994" cy="485807"/>
          </a:xfrm>
          <a:solidFill>
            <a:srgbClr val="67365E"/>
          </a:solidFill>
        </p:grpSpPr>
        <p:sp>
          <p:nvSpPr>
            <p:cNvPr id="22" name="Oval 2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4400000" flipH="1">
            <a:off x="7330918" y="5699686"/>
            <a:ext cx="248427" cy="189708"/>
            <a:chOff x="1792241" y="2060096"/>
            <a:chExt cx="248427" cy="189708"/>
          </a:xfrm>
          <a:solidFill>
            <a:srgbClr val="67365E"/>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D12905A-183D-492F-8442-E00F95DC1A9B}"/>
              </a:ext>
            </a:extLst>
          </p:cNvPr>
          <p:cNvSpPr txBox="1"/>
          <p:nvPr/>
        </p:nvSpPr>
        <p:spPr>
          <a:xfrm>
            <a:off x="7656879" y="919139"/>
            <a:ext cx="4290863" cy="584775"/>
          </a:xfrm>
          <a:prstGeom prst="rect">
            <a:avLst/>
          </a:prstGeom>
          <a:noFill/>
        </p:spPr>
        <p:txBody>
          <a:bodyPr wrap="square" rtlCol="0">
            <a:spAutoFit/>
          </a:bodyPr>
          <a:lstStyle/>
          <a:p>
            <a:r>
              <a:rPr lang="en-US" sz="3200" b="1" dirty="0">
                <a:solidFill>
                  <a:srgbClr val="1B9AB2"/>
                </a:solidFill>
              </a:rPr>
              <a:t>Chronic AHP Symptoms</a:t>
            </a:r>
            <a:r>
              <a:rPr lang="en-US" sz="3200" baseline="30000" dirty="0">
                <a:solidFill>
                  <a:srgbClr val="1B9AB2"/>
                </a:solidFill>
              </a:rPr>
              <a:t>2</a:t>
            </a:r>
          </a:p>
        </p:txBody>
      </p:sp>
    </p:spTree>
    <p:extLst>
      <p:ext uri="{BB962C8B-B14F-4D97-AF65-F5344CB8AC3E}">
        <p14:creationId xmlns:p14="http://schemas.microsoft.com/office/powerpoint/2010/main" val="403713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8" y="1136596"/>
            <a:ext cx="11615869" cy="4959403"/>
          </a:xfrm>
          <a:prstGeom prst="rect">
            <a:avLst/>
          </a:prstGeom>
        </p:spPr>
      </p:pic>
      <p:sp>
        <p:nvSpPr>
          <p:cNvPr id="13" name="Title 12"/>
          <p:cNvSpPr>
            <a:spLocks noGrp="1"/>
          </p:cNvSpPr>
          <p:nvPr>
            <p:ph type="title"/>
          </p:nvPr>
        </p:nvSpPr>
        <p:spPr/>
        <p:txBody>
          <a:bodyPr>
            <a:normAutofit/>
          </a:bodyPr>
          <a:lstStyle/>
          <a:p>
            <a:r>
              <a:rPr lang="en-US" dirty="0"/>
              <a:t>Be aware of AHP triggers</a:t>
            </a:r>
            <a:endParaRPr lang="en-US" b="0" baseline="300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8</a:t>
            </a:fld>
            <a:endParaRPr lang="en-US" dirty="0"/>
          </a:p>
        </p:txBody>
      </p:sp>
      <p:sp>
        <p:nvSpPr>
          <p:cNvPr id="19" name="Footer Placeholder 6"/>
          <p:cNvSpPr>
            <a:spLocks noGrp="1"/>
          </p:cNvSpPr>
          <p:nvPr>
            <p:ph type="ftr" sz="quarter" idx="11"/>
          </p:nvPr>
        </p:nvSpPr>
        <p:spPr>
          <a:xfrm>
            <a:off x="479592" y="6352522"/>
            <a:ext cx="11553657" cy="457853"/>
          </a:xfrm>
        </p:spPr>
        <p:txBody>
          <a:bodyPr/>
          <a:lstStyle/>
          <a:p>
            <a:pPr>
              <a:spcAft>
                <a:spcPts val="300"/>
              </a:spcAft>
              <a:tabLst>
                <a:tab pos="8120063" algn="l"/>
              </a:tabLst>
            </a:pPr>
            <a:r>
              <a:rPr lang="en-US" sz="800" dirty="0"/>
              <a:t>AHP: Acute Hepatic Porphyria	 </a:t>
            </a:r>
          </a:p>
          <a:p>
            <a:pPr marL="228600" indent="-228600">
              <a:buFont typeface="+mj-lt"/>
              <a:buAutoNum type="arabicPeriod"/>
            </a:pPr>
            <a:r>
              <a:rPr lang="en-US" sz="800" dirty="0" err="1"/>
              <a:t>Balwani</a:t>
            </a:r>
            <a:r>
              <a:rPr lang="en-US" sz="800" dirty="0"/>
              <a:t> M, Wang B, Anderson KE, et al. Acute hepatic porphyrias: Recommendations for evaluation and long-term management. </a:t>
            </a:r>
            <a:r>
              <a:rPr lang="en-US" sz="800" i="1" dirty="0"/>
              <a:t>Hepatology</a:t>
            </a:r>
            <a:r>
              <a:rPr lang="en-US" sz="800" dirty="0"/>
              <a:t>. 2017;66(4):1314-1322. doi:10.1002/hep.29313</a:t>
            </a:r>
          </a:p>
          <a:p>
            <a:pPr marL="228600" indent="-228600">
              <a:buFont typeface="+mj-lt"/>
              <a:buAutoNum type="arabicPeriod"/>
            </a:pPr>
            <a:r>
              <a:rPr lang="en-US" sz="800" dirty="0">
                <a:solidFill>
                  <a:srgbClr val="858585"/>
                </a:solidFill>
              </a:rPr>
              <a:t>Wang B, Rudnick S, Cengia B, Bonkovsky HL. Acute Hepatic Porphyrias: Review and Recent Progress. Hepatol Commun. 2018;3(2):193-206. Published 2018 Dec 20.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4920" y="598752"/>
            <a:ext cx="5287329"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7933595" y="3522128"/>
            <a:ext cx="3020155" cy="461665"/>
          </a:xfrm>
          <a:prstGeom prst="rect">
            <a:avLst/>
          </a:prstGeom>
          <a:noFill/>
        </p:spPr>
        <p:txBody>
          <a:bodyPr wrap="square" rtlCol="0">
            <a:spAutoFit/>
          </a:bodyPr>
          <a:lstStyle/>
          <a:p>
            <a:r>
              <a:rPr lang="en-US" sz="2400" b="1" dirty="0"/>
              <a:t>Smoking</a:t>
            </a:r>
            <a:r>
              <a:rPr lang="en-US" sz="2400" baseline="30000" dirty="0"/>
              <a:t>2</a:t>
            </a:r>
            <a:r>
              <a:rPr lang="en-US" sz="2400" b="1" baseline="30000" dirty="0"/>
              <a:t> </a:t>
            </a:r>
            <a:endParaRPr lang="en-US" sz="2400" b="1" dirty="0"/>
          </a:p>
        </p:txBody>
      </p:sp>
      <p:sp>
        <p:nvSpPr>
          <p:cNvPr id="2" name="Oval 1"/>
          <p:cNvSpPr/>
          <p:nvPr/>
        </p:nvSpPr>
        <p:spPr>
          <a:xfrm>
            <a:off x="897212"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97212"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2036671" y="1504362"/>
            <a:ext cx="3265578" cy="461665"/>
          </a:xfrm>
          <a:prstGeom prst="rect">
            <a:avLst/>
          </a:prstGeom>
          <a:noFill/>
        </p:spPr>
        <p:txBody>
          <a:bodyPr wrap="square" rtlCol="0">
            <a:spAutoFit/>
          </a:bodyPr>
          <a:lstStyle/>
          <a:p>
            <a:r>
              <a:rPr lang="en-US" sz="2400" b="1" dirty="0"/>
              <a:t>Certain medications</a:t>
            </a:r>
            <a:r>
              <a:rPr lang="en-US" sz="2400" baseline="30000" dirty="0"/>
              <a:t>1</a:t>
            </a:r>
          </a:p>
        </p:txBody>
      </p:sp>
      <p:sp>
        <p:nvSpPr>
          <p:cNvPr id="15" name="TextBox 14">
            <a:extLst>
              <a:ext uri="{FF2B5EF4-FFF2-40B4-BE49-F238E27FC236}">
                <a16:creationId xmlns:a16="http://schemas.microsoft.com/office/drawing/2014/main" id="{D2CBDA73-FAB9-3E40-B6E6-FE4DADD482A6}"/>
              </a:ext>
            </a:extLst>
          </p:cNvPr>
          <p:cNvSpPr txBox="1"/>
          <p:nvPr/>
        </p:nvSpPr>
        <p:spPr>
          <a:xfrm>
            <a:off x="2036672" y="1914536"/>
            <a:ext cx="3872169" cy="646331"/>
          </a:xfrm>
          <a:prstGeom prst="rect">
            <a:avLst/>
          </a:prstGeom>
          <a:noFill/>
        </p:spPr>
        <p:txBody>
          <a:bodyPr wrap="square" rtlCol="0">
            <a:spAutoFit/>
          </a:bodyPr>
          <a:lstStyle/>
          <a:p>
            <a:pPr marL="0" lvl="1">
              <a:spcBef>
                <a:spcPts val="300"/>
              </a:spcBef>
            </a:pPr>
            <a:r>
              <a:rPr lang="en-US" dirty="0"/>
              <a:t>Speak with your doctor if you have any questions about AHP and medications. </a:t>
            </a:r>
          </a:p>
        </p:txBody>
      </p:sp>
      <p:sp>
        <p:nvSpPr>
          <p:cNvPr id="16" name="Oval 15"/>
          <p:cNvSpPr/>
          <p:nvPr/>
        </p:nvSpPr>
        <p:spPr>
          <a:xfrm>
            <a:off x="6767516"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2036672" y="3203032"/>
            <a:ext cx="3602034" cy="1200328"/>
          </a:xfrm>
          <a:prstGeom prst="rect">
            <a:avLst/>
          </a:prstGeom>
          <a:noFill/>
        </p:spPr>
        <p:txBody>
          <a:bodyPr wrap="square" rtlCol="0">
            <a:spAutoFit/>
          </a:bodyPr>
          <a:lstStyle/>
          <a:p>
            <a:r>
              <a:rPr lang="en-US" sz="2400" b="1" dirty="0"/>
              <a:t>Hormone level fluctuations during a woman’s menstrual cycle</a:t>
            </a:r>
            <a:r>
              <a:rPr lang="en-US" sz="2400" baseline="30000" dirty="0"/>
              <a:t>2</a:t>
            </a:r>
          </a:p>
        </p:txBody>
      </p:sp>
      <p:sp>
        <p:nvSpPr>
          <p:cNvPr id="18" name="TextBox 17">
            <a:extLst>
              <a:ext uri="{FF2B5EF4-FFF2-40B4-BE49-F238E27FC236}">
                <a16:creationId xmlns:a16="http://schemas.microsoft.com/office/drawing/2014/main" id="{D2CBDA73-FAB9-3E40-B6E6-FE4DADD482A6}"/>
              </a:ext>
            </a:extLst>
          </p:cNvPr>
          <p:cNvSpPr txBox="1"/>
          <p:nvPr/>
        </p:nvSpPr>
        <p:spPr>
          <a:xfrm>
            <a:off x="7933594" y="1516371"/>
            <a:ext cx="3401156" cy="461665"/>
          </a:xfrm>
          <a:prstGeom prst="rect">
            <a:avLst/>
          </a:prstGeom>
          <a:noFill/>
        </p:spPr>
        <p:txBody>
          <a:bodyPr wrap="square" rtlCol="0">
            <a:spAutoFit/>
          </a:bodyPr>
          <a:lstStyle/>
          <a:p>
            <a:r>
              <a:rPr lang="en-US" sz="2400" b="1" dirty="0"/>
              <a:t>Stress caused by:</a:t>
            </a:r>
            <a:r>
              <a:rPr lang="en-US" sz="2400" baseline="30000" dirty="0"/>
              <a:t>2 </a:t>
            </a:r>
            <a:endParaRPr lang="en-US" sz="2400" dirty="0"/>
          </a:p>
        </p:txBody>
      </p:sp>
      <p:sp>
        <p:nvSpPr>
          <p:cNvPr id="21" name="TextBox 20">
            <a:extLst>
              <a:ext uri="{FF2B5EF4-FFF2-40B4-BE49-F238E27FC236}">
                <a16:creationId xmlns:a16="http://schemas.microsoft.com/office/drawing/2014/main" id="{D2CBDA73-FAB9-3E40-B6E6-FE4DADD482A6}"/>
              </a:ext>
            </a:extLst>
          </p:cNvPr>
          <p:cNvSpPr txBox="1"/>
          <p:nvPr/>
        </p:nvSpPr>
        <p:spPr>
          <a:xfrm>
            <a:off x="7933594" y="1914536"/>
            <a:ext cx="3970334" cy="1158779"/>
          </a:xfrm>
          <a:prstGeom prst="rect">
            <a:avLst/>
          </a:prstGeom>
          <a:noFill/>
        </p:spPr>
        <p:txBody>
          <a:bodyPr wrap="square" rtlCol="0">
            <a:spAutoFit/>
          </a:bodyPr>
          <a:lstStyle/>
          <a:p>
            <a:pPr marL="174625" lvl="1" indent="-174625">
              <a:lnSpc>
                <a:spcPct val="130000"/>
              </a:lnSpc>
              <a:buClr>
                <a:schemeClr val="tx2"/>
              </a:buClr>
              <a:buFont typeface="Arial"/>
              <a:buChar char="•"/>
            </a:pPr>
            <a:r>
              <a:rPr lang="en-US" dirty="0"/>
              <a:t>Infections</a:t>
            </a:r>
          </a:p>
          <a:p>
            <a:pPr marL="174625" lvl="1" indent="-174625">
              <a:lnSpc>
                <a:spcPct val="130000"/>
              </a:lnSpc>
              <a:buClr>
                <a:schemeClr val="tx2"/>
              </a:buClr>
              <a:buFont typeface="Arial"/>
              <a:buChar char="•"/>
            </a:pPr>
            <a:r>
              <a:rPr lang="en-US" dirty="0"/>
              <a:t>Surgery</a:t>
            </a:r>
          </a:p>
          <a:p>
            <a:pPr marL="174625" lvl="1" indent="-174625">
              <a:lnSpc>
                <a:spcPct val="130000"/>
              </a:lnSpc>
              <a:buClr>
                <a:schemeClr val="tx2"/>
              </a:buClr>
              <a:buFont typeface="Arial"/>
              <a:buChar char="•"/>
            </a:pPr>
            <a:r>
              <a:rPr lang="en-US" dirty="0"/>
              <a:t>Physical or emotional exhaustion</a:t>
            </a:r>
          </a:p>
        </p:txBody>
      </p:sp>
      <p:sp>
        <p:nvSpPr>
          <p:cNvPr id="23" name="Oval 22"/>
          <p:cNvSpPr/>
          <p:nvPr/>
        </p:nvSpPr>
        <p:spPr>
          <a:xfrm>
            <a:off x="6767516"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897212"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2046478" y="5070775"/>
            <a:ext cx="3020155" cy="461665"/>
          </a:xfrm>
          <a:prstGeom prst="rect">
            <a:avLst/>
          </a:prstGeom>
          <a:noFill/>
        </p:spPr>
        <p:txBody>
          <a:bodyPr wrap="square" rtlCol="0">
            <a:spAutoFit/>
          </a:bodyPr>
          <a:lstStyle/>
          <a:p>
            <a:r>
              <a:rPr lang="en-US" sz="2400" b="1" dirty="0"/>
              <a:t>Alcohol</a:t>
            </a:r>
            <a:r>
              <a:rPr lang="en-US" sz="2400" baseline="30000" dirty="0"/>
              <a:t>2</a:t>
            </a:r>
            <a:endParaRPr lang="en-US" sz="2400" dirty="0"/>
          </a:p>
        </p:txBody>
      </p:sp>
      <p:sp>
        <p:nvSpPr>
          <p:cNvPr id="26" name="Oval 25"/>
          <p:cNvSpPr/>
          <p:nvPr/>
        </p:nvSpPr>
        <p:spPr>
          <a:xfrm>
            <a:off x="6767516"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7933595" y="5050197"/>
            <a:ext cx="3020155" cy="461665"/>
          </a:xfrm>
          <a:prstGeom prst="rect">
            <a:avLst/>
          </a:prstGeom>
          <a:noFill/>
        </p:spPr>
        <p:txBody>
          <a:bodyPr wrap="square" rtlCol="0">
            <a:spAutoFit/>
          </a:bodyPr>
          <a:lstStyle/>
          <a:p>
            <a:r>
              <a:rPr lang="en-US" sz="2400" b="1" dirty="0"/>
              <a:t>Fasting</a:t>
            </a:r>
            <a:r>
              <a:rPr lang="en-US" sz="2400" baseline="30000" dirty="0"/>
              <a:t>2</a:t>
            </a:r>
            <a:r>
              <a:rPr lang="en-US" sz="2400" b="1" baseline="30000" dirty="0"/>
              <a:t> </a:t>
            </a:r>
            <a:endParaRPr lang="en-US" sz="2400" b="1" dirty="0"/>
          </a:p>
        </p:txBody>
      </p:sp>
      <p:pic>
        <p:nvPicPr>
          <p:cNvPr id="4" name="Picture 3"/>
          <p:cNvPicPr>
            <a:picLocks noChangeAspect="1"/>
          </p:cNvPicPr>
          <p:nvPr/>
        </p:nvPicPr>
        <p:blipFill>
          <a:blip r:embed="rId5"/>
          <a:stretch>
            <a:fillRect/>
          </a:stretch>
        </p:blipFill>
        <p:spPr>
          <a:xfrm>
            <a:off x="767037" y="1571728"/>
            <a:ext cx="889000" cy="889000"/>
          </a:xfrm>
          <a:prstGeom prst="rect">
            <a:avLst/>
          </a:prstGeom>
        </p:spPr>
      </p:pic>
      <p:pic>
        <p:nvPicPr>
          <p:cNvPr id="28" name="Picture 27"/>
          <p:cNvPicPr>
            <a:picLocks noChangeAspect="1"/>
          </p:cNvPicPr>
          <p:nvPr/>
        </p:nvPicPr>
        <p:blipFill>
          <a:blip r:embed="rId6"/>
          <a:stretch>
            <a:fillRect/>
          </a:stretch>
        </p:blipFill>
        <p:spPr>
          <a:xfrm>
            <a:off x="766933" y="3203032"/>
            <a:ext cx="889104" cy="889104"/>
          </a:xfrm>
          <a:prstGeom prst="rect">
            <a:avLst/>
          </a:prstGeom>
        </p:spPr>
      </p:pic>
      <p:pic>
        <p:nvPicPr>
          <p:cNvPr id="7" name="Picture 6"/>
          <p:cNvPicPr>
            <a:picLocks noChangeAspect="1"/>
          </p:cNvPicPr>
          <p:nvPr/>
        </p:nvPicPr>
        <p:blipFill>
          <a:blip r:embed="rId7"/>
          <a:stretch>
            <a:fillRect/>
          </a:stretch>
        </p:blipFill>
        <p:spPr>
          <a:xfrm>
            <a:off x="766933" y="4824750"/>
            <a:ext cx="879559" cy="879559"/>
          </a:xfrm>
          <a:prstGeom prst="rect">
            <a:avLst/>
          </a:prstGeom>
        </p:spPr>
      </p:pic>
      <p:pic>
        <p:nvPicPr>
          <p:cNvPr id="29" name="Picture 28"/>
          <p:cNvPicPr>
            <a:picLocks noChangeAspect="1"/>
          </p:cNvPicPr>
          <p:nvPr/>
        </p:nvPicPr>
        <p:blipFill>
          <a:blip r:embed="rId8"/>
          <a:stretch>
            <a:fillRect/>
          </a:stretch>
        </p:blipFill>
        <p:spPr>
          <a:xfrm>
            <a:off x="6492144" y="1479653"/>
            <a:ext cx="1044575" cy="1044575"/>
          </a:xfrm>
          <a:prstGeom prst="rect">
            <a:avLst/>
          </a:prstGeom>
        </p:spPr>
      </p:pic>
      <p:pic>
        <p:nvPicPr>
          <p:cNvPr id="34" name="Picture 33"/>
          <p:cNvPicPr>
            <a:picLocks noChangeAspect="1"/>
          </p:cNvPicPr>
          <p:nvPr/>
        </p:nvPicPr>
        <p:blipFill>
          <a:blip r:embed="rId9"/>
          <a:stretch>
            <a:fillRect/>
          </a:stretch>
        </p:blipFill>
        <p:spPr>
          <a:xfrm>
            <a:off x="6759460" y="3409238"/>
            <a:ext cx="717447" cy="717447"/>
          </a:xfrm>
          <a:prstGeom prst="rect">
            <a:avLst/>
          </a:prstGeom>
        </p:spPr>
      </p:pic>
      <p:pic>
        <p:nvPicPr>
          <p:cNvPr id="36" name="Graphic 35" descr="Table setting">
            <a:extLst>
              <a:ext uri="{FF2B5EF4-FFF2-40B4-BE49-F238E27FC236}">
                <a16:creationId xmlns:a16="http://schemas.microsoft.com/office/drawing/2014/main" id="{ED8A7809-C185-4616-BB1D-A799A42C2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8637" y="4988218"/>
            <a:ext cx="630936" cy="630936"/>
          </a:xfrm>
          <a:prstGeom prst="rect">
            <a:avLst/>
          </a:prstGeom>
        </p:spPr>
      </p:pic>
      <p:sp>
        <p:nvSpPr>
          <p:cNvPr id="41" name="Flowchart: Connector 40">
            <a:extLst>
              <a:ext uri="{FF2B5EF4-FFF2-40B4-BE49-F238E27FC236}">
                <a16:creationId xmlns:a16="http://schemas.microsoft.com/office/drawing/2014/main" id="{88B623A6-2CE0-4BE7-B866-322753CAD1AA}"/>
              </a:ext>
            </a:extLst>
          </p:cNvPr>
          <p:cNvSpPr/>
          <p:nvPr/>
        </p:nvSpPr>
        <p:spPr>
          <a:xfrm>
            <a:off x="6633884" y="4837486"/>
            <a:ext cx="905246" cy="914400"/>
          </a:xfrm>
          <a:prstGeom prst="flowChartConnector">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cxnSp>
        <p:nvCxnSpPr>
          <p:cNvPr id="42" name="Straight Connector 41">
            <a:extLst>
              <a:ext uri="{FF2B5EF4-FFF2-40B4-BE49-F238E27FC236}">
                <a16:creationId xmlns:a16="http://schemas.microsoft.com/office/drawing/2014/main" id="{A51C2EA9-401A-4E02-AAE2-4F4EE5C43F59}"/>
              </a:ext>
            </a:extLst>
          </p:cNvPr>
          <p:cNvCxnSpPr>
            <a:cxnSpLocks/>
            <a:stCxn id="41" idx="1"/>
            <a:endCxn id="41" idx="5"/>
          </p:cNvCxnSpPr>
          <p:nvPr/>
        </p:nvCxnSpPr>
        <p:spPr>
          <a:xfrm>
            <a:off x="6766454" y="4971397"/>
            <a:ext cx="640106" cy="64657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689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en-US" dirty="0"/>
              <a:t>AHP is diagnosed by biochemical testing</a:t>
            </a:r>
            <a:r>
              <a:rPr lang="en-US" b="0" baseline="30000" dirty="0"/>
              <a:t>1</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504441" cy="365125"/>
          </a:xfrm>
        </p:spPr>
        <p:txBody>
          <a:bodyPr/>
          <a:lstStyle/>
          <a:p>
            <a:pPr lvl="0">
              <a:spcAft>
                <a:spcPts val="300"/>
              </a:spcAft>
              <a:tabLst>
                <a:tab pos="8120063" algn="l"/>
              </a:tabLst>
              <a:defRPr/>
            </a:pPr>
            <a:r>
              <a:rPr lang="it-IT" sz="800" dirty="0">
                <a:solidFill>
                  <a:srgbClr val="E7E6E6">
                    <a:lumMod val="50000"/>
                  </a:srgbClr>
                </a:solidFill>
              </a:rPr>
              <a:t>AHP: Acute Hepatic Porphyria;  PBG: Porphobilinogen;  ALA: Aminolevulinic acid 	</a:t>
            </a:r>
            <a:r>
              <a:rPr lang="en-US" sz="800" dirty="0">
                <a:solidFill>
                  <a:srgbClr val="E7E6E6">
                    <a:lumMod val="50000"/>
                  </a:srgbClr>
                </a:solidFill>
              </a:rPr>
              <a:t> </a:t>
            </a:r>
            <a:endParaRPr kumimoji="0" lang="en-US" sz="800" b="0" i="0" u="none" strike="noStrike" kern="1200" cap="none" spc="0" normalizeH="0" baseline="0" noProof="0" dirty="0">
              <a:ln>
                <a:noFill/>
              </a:ln>
              <a:solidFill>
                <a:srgbClr val="E7E6E6">
                  <a:lumMod val="50000"/>
                </a:srgbClr>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E7E6E6">
                    <a:lumMod val="50000"/>
                  </a:srgbClr>
                </a:solidFill>
                <a:effectLst/>
                <a:uLnTx/>
                <a:uFillTx/>
                <a:latin typeface="Calibri"/>
                <a:ea typeface="+mn-ea"/>
                <a:cs typeface="+mn-cs"/>
              </a:rPr>
              <a:t>Wang B, Rudnick S, </a:t>
            </a:r>
            <a:r>
              <a:rPr kumimoji="0" lang="en-US" sz="800" b="0" i="0" u="none" strike="noStrike" kern="1200" cap="none" spc="0" normalizeH="0" baseline="0" noProof="0" dirty="0" err="1">
                <a:ln>
                  <a:noFill/>
                </a:ln>
                <a:solidFill>
                  <a:srgbClr val="E7E6E6">
                    <a:lumMod val="50000"/>
                  </a:srgbClr>
                </a:solidFill>
                <a:effectLst/>
                <a:uLnTx/>
                <a:uFillTx/>
                <a:latin typeface="Calibri"/>
                <a:ea typeface="+mn-ea"/>
                <a:cs typeface="+mn-cs"/>
              </a:rPr>
              <a:t>Cengia</a:t>
            </a:r>
            <a:r>
              <a:rPr kumimoji="0" lang="en-US" sz="800" b="0" i="0" u="none" strike="noStrike" kern="1200" cap="none" spc="0" normalizeH="0" baseline="0" noProof="0" dirty="0">
                <a:ln>
                  <a:noFill/>
                </a:ln>
                <a:solidFill>
                  <a:srgbClr val="E7E6E6">
                    <a:lumMod val="50000"/>
                  </a:srgbClr>
                </a:solidFill>
                <a:effectLst/>
                <a:uLnTx/>
                <a:uFillTx/>
                <a:latin typeface="Calibri"/>
                <a:ea typeface="+mn-ea"/>
                <a:cs typeface="+mn-cs"/>
              </a:rPr>
              <a:t> B, </a:t>
            </a:r>
            <a:r>
              <a:rPr kumimoji="0" lang="en-US" sz="800" b="0" i="0" u="none" strike="noStrike" kern="1200" cap="none" spc="0" normalizeH="0" baseline="0" noProof="0" dirty="0" err="1">
                <a:ln>
                  <a:noFill/>
                </a:ln>
                <a:solidFill>
                  <a:srgbClr val="E7E6E6">
                    <a:lumMod val="50000"/>
                  </a:srgbClr>
                </a:solidFill>
                <a:effectLst/>
                <a:uLnTx/>
                <a:uFillTx/>
                <a:latin typeface="Calibri"/>
                <a:ea typeface="+mn-ea"/>
                <a:cs typeface="+mn-cs"/>
              </a:rPr>
              <a:t>Bonkovsky</a:t>
            </a:r>
            <a:r>
              <a:rPr kumimoji="0" lang="en-US" sz="800" b="0" i="0" u="none" strike="noStrike" kern="1200" cap="none" spc="0" normalizeH="0" baseline="0" noProof="0" dirty="0">
                <a:ln>
                  <a:noFill/>
                </a:ln>
                <a:solidFill>
                  <a:srgbClr val="E7E6E6">
                    <a:lumMod val="50000"/>
                  </a:srgbClr>
                </a:solidFill>
                <a:effectLst/>
                <a:uLnTx/>
                <a:uFillTx/>
                <a:latin typeface="Calibri"/>
                <a:ea typeface="+mn-ea"/>
                <a:cs typeface="+mn-cs"/>
              </a:rPr>
              <a:t> HL. Acute Hepatic </a:t>
            </a:r>
            <a:r>
              <a:rPr kumimoji="0" lang="en-US" sz="800" b="0" i="0" u="none" strike="noStrike" kern="1200" cap="none" spc="0" normalizeH="0" baseline="0" noProof="0" dirty="0" err="1">
                <a:ln>
                  <a:noFill/>
                </a:ln>
                <a:solidFill>
                  <a:srgbClr val="E7E6E6">
                    <a:lumMod val="50000"/>
                  </a:srgbClr>
                </a:solidFill>
                <a:effectLst/>
                <a:uLnTx/>
                <a:uFillTx/>
                <a:latin typeface="Calibri"/>
                <a:ea typeface="+mn-ea"/>
                <a:cs typeface="+mn-cs"/>
              </a:rPr>
              <a:t>Porphyrias</a:t>
            </a:r>
            <a:r>
              <a:rPr kumimoji="0" lang="en-US" sz="800" b="0" i="0" u="none" strike="noStrike" kern="1200" cap="none" spc="0" normalizeH="0" baseline="0" noProof="0" dirty="0">
                <a:ln>
                  <a:noFill/>
                </a:ln>
                <a:solidFill>
                  <a:srgbClr val="E7E6E6">
                    <a:lumMod val="50000"/>
                  </a:srgbClr>
                </a:solidFill>
                <a:effectLst/>
                <a:uLnTx/>
                <a:uFillTx/>
                <a:latin typeface="Calibri"/>
                <a:ea typeface="+mn-ea"/>
                <a:cs typeface="+mn-cs"/>
              </a:rPr>
              <a:t>: Review and Recent Progress. </a:t>
            </a:r>
            <a:r>
              <a:rPr kumimoji="0" lang="en-US" sz="800" b="0" i="0" u="none" strike="noStrike" kern="1200" cap="none" spc="0" normalizeH="0" baseline="0" noProof="0" dirty="0" err="1">
                <a:ln>
                  <a:noFill/>
                </a:ln>
                <a:solidFill>
                  <a:srgbClr val="E7E6E6">
                    <a:lumMod val="50000"/>
                  </a:srgbClr>
                </a:solidFill>
                <a:effectLst/>
                <a:uLnTx/>
                <a:uFillTx/>
                <a:latin typeface="Calibri"/>
                <a:ea typeface="+mn-ea"/>
                <a:cs typeface="+mn-cs"/>
              </a:rPr>
              <a:t>Hepatol</a:t>
            </a:r>
            <a:r>
              <a:rPr kumimoji="0" lang="en-US" sz="800" b="0" i="0" u="none" strike="noStrike" kern="1200" cap="none" spc="0" normalizeH="0" baseline="0" noProof="0" dirty="0">
                <a:ln>
                  <a:noFill/>
                </a:ln>
                <a:solidFill>
                  <a:srgbClr val="E7E6E6">
                    <a:lumMod val="50000"/>
                  </a:srgbClr>
                </a:solidFill>
                <a:effectLst/>
                <a:uLnTx/>
                <a:uFillTx/>
                <a:latin typeface="Calibri"/>
                <a:ea typeface="+mn-ea"/>
                <a:cs typeface="+mn-cs"/>
              </a:rPr>
              <a:t> </a:t>
            </a:r>
            <a:r>
              <a:rPr kumimoji="0" lang="en-US" sz="800" b="0" i="0" u="none" strike="noStrike" kern="1200" cap="none" spc="0" normalizeH="0" baseline="0" noProof="0" dirty="0" err="1">
                <a:ln>
                  <a:noFill/>
                </a:ln>
                <a:solidFill>
                  <a:srgbClr val="E7E6E6">
                    <a:lumMod val="50000"/>
                  </a:srgbClr>
                </a:solidFill>
                <a:effectLst/>
                <a:uLnTx/>
                <a:uFillTx/>
                <a:latin typeface="Calibri"/>
                <a:ea typeface="+mn-ea"/>
                <a:cs typeface="+mn-cs"/>
              </a:rPr>
              <a:t>Commun</a:t>
            </a:r>
            <a:r>
              <a:rPr kumimoji="0" lang="en-US" sz="800" b="0" i="0" u="none" strike="noStrike" kern="1200" cap="none" spc="0" normalizeH="0" baseline="0" noProof="0" dirty="0">
                <a:ln>
                  <a:noFill/>
                </a:ln>
                <a:solidFill>
                  <a:srgbClr val="E7E6E6">
                    <a:lumMod val="50000"/>
                  </a:srgbClr>
                </a:solidFill>
                <a:effectLst/>
                <a:uLnTx/>
                <a:uFillTx/>
                <a:latin typeface="Calibri"/>
                <a:ea typeface="+mn-ea"/>
                <a:cs typeface="+mn-cs"/>
              </a:rPr>
              <a:t>. 2018;3(2):193-206. Published 2018 Dec 20.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1657" y="598752"/>
            <a:ext cx="8060621" cy="596900"/>
          </a:xfrm>
          <a:prstGeom prst="rect">
            <a:avLst/>
          </a:prstGeom>
        </p:spPr>
      </p:pic>
      <p:sp>
        <p:nvSpPr>
          <p:cNvPr id="4" name="TextBox 3"/>
          <p:cNvSpPr txBox="1"/>
          <p:nvPr/>
        </p:nvSpPr>
        <p:spPr>
          <a:xfrm>
            <a:off x="6248400" y="25908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2CBDA73-FAB9-3E40-B6E6-FE4DADD482A6}"/>
              </a:ext>
            </a:extLst>
          </p:cNvPr>
          <p:cNvSpPr txBox="1"/>
          <p:nvPr/>
        </p:nvSpPr>
        <p:spPr>
          <a:xfrm>
            <a:off x="5256291" y="2004955"/>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7FCCB4">
                    <a:lumMod val="75000"/>
                  </a:srgbClr>
                </a:solidFill>
                <a:latin typeface="Calibri"/>
              </a:rPr>
              <a:t>Biochemical</a:t>
            </a:r>
            <a:r>
              <a:rPr kumimoji="0" lang="en-US" sz="3200" b="1" i="0" u="none" strike="noStrike" kern="1200" cap="none" spc="0" normalizeH="0" baseline="0" noProof="0" dirty="0">
                <a:ln>
                  <a:noFill/>
                </a:ln>
                <a:solidFill>
                  <a:srgbClr val="7FCCB4">
                    <a:lumMod val="75000"/>
                  </a:srgbClr>
                </a:solidFill>
                <a:effectLst/>
                <a:uLnTx/>
                <a:uFillTx/>
                <a:latin typeface="Calibri"/>
                <a:ea typeface="+mn-ea"/>
                <a:cs typeface="+mn-cs"/>
              </a:rPr>
              <a:t> Test</a:t>
            </a:r>
            <a:endParaRPr kumimoji="0" lang="en-US" sz="3200" b="0" i="0" u="none" strike="noStrike" kern="1200" cap="none" spc="0" normalizeH="0" baseline="30000" noProof="0" dirty="0">
              <a:ln>
                <a:noFill/>
              </a:ln>
              <a:solidFill>
                <a:srgbClr val="7FCCB4">
                  <a:lumMod val="75000"/>
                </a:srgbClr>
              </a:solidFill>
              <a:effectLst/>
              <a:uLnTx/>
              <a:uFillTx/>
              <a:latin typeface="Calibri"/>
              <a:ea typeface="+mn-ea"/>
              <a:cs typeface="+mn-cs"/>
            </a:endParaRPr>
          </a:p>
        </p:txBody>
      </p:sp>
      <p:sp>
        <p:nvSpPr>
          <p:cNvPr id="12" name="Oval 11"/>
          <p:cNvSpPr/>
          <p:nvPr/>
        </p:nvSpPr>
        <p:spPr>
          <a:xfrm>
            <a:off x="685968" y="2114550"/>
            <a:ext cx="2955957" cy="2955957"/>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CBDA73-FAB9-3E40-B6E6-FE4DADD482A6}"/>
              </a:ext>
            </a:extLst>
          </p:cNvPr>
          <p:cNvSpPr txBox="1"/>
          <p:nvPr/>
        </p:nvSpPr>
        <p:spPr>
          <a:xfrm>
            <a:off x="5256291" y="2658826"/>
            <a:ext cx="5300584" cy="707886"/>
          </a:xfrm>
          <a:prstGeom prst="rect">
            <a:avLst/>
          </a:prstGeom>
          <a:noFill/>
        </p:spPr>
        <p:txBody>
          <a:bodyPr wrap="square" rtlCol="0">
            <a:spAutoFit/>
          </a:bodyPr>
          <a:lstStyle/>
          <a:p>
            <a:pPr lvl="0"/>
            <a:r>
              <a:rPr kumimoji="0" lang="en-US" sz="2000" b="0" i="0" u="none" strike="noStrike" kern="1200" cap="none" spc="0" normalizeH="0" baseline="0" noProof="0" dirty="0">
                <a:ln>
                  <a:noFill/>
                </a:ln>
                <a:solidFill>
                  <a:srgbClr val="0A0A0A"/>
                </a:solidFill>
                <a:effectLst/>
                <a:uLnTx/>
                <a:uFillTx/>
                <a:latin typeface="Calibri"/>
                <a:ea typeface="+mn-ea"/>
                <a:cs typeface="+mn-cs"/>
              </a:rPr>
              <a:t>Tests urine levels </a:t>
            </a:r>
            <a:r>
              <a:rPr lang="en-US" sz="2000" dirty="0">
                <a:solidFill>
                  <a:srgbClr val="0A0A0A"/>
                </a:solidFill>
              </a:rPr>
              <a:t>of </a:t>
            </a:r>
            <a:r>
              <a:rPr lang="en-US" sz="2000" dirty="0"/>
              <a:t>ALA (</a:t>
            </a:r>
            <a:r>
              <a:rPr lang="en-US" sz="2000" dirty="0" err="1"/>
              <a:t>aminolevulinic</a:t>
            </a:r>
            <a:r>
              <a:rPr lang="en-US" sz="2000" dirty="0"/>
              <a:t> acid), </a:t>
            </a:r>
            <a:r>
              <a:rPr lang="en-US" sz="2000" dirty="0">
                <a:solidFill>
                  <a:srgbClr val="0A0A0A"/>
                </a:solidFill>
              </a:rPr>
              <a:t>PBG (porphobilinogen) and porphyrins</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2" name="Picture 1"/>
          <p:cNvPicPr>
            <a:picLocks noChangeAspect="1"/>
          </p:cNvPicPr>
          <p:nvPr/>
        </p:nvPicPr>
        <p:blipFill>
          <a:blip r:embed="rId5"/>
          <a:stretch>
            <a:fillRect/>
          </a:stretch>
        </p:blipFill>
        <p:spPr>
          <a:xfrm>
            <a:off x="1417912" y="2466074"/>
            <a:ext cx="2443750" cy="2443750"/>
          </a:xfrm>
          <a:prstGeom prst="rect">
            <a:avLst/>
          </a:prstGeom>
        </p:spPr>
      </p:pic>
      <p:sp>
        <p:nvSpPr>
          <p:cNvPr id="15" name="Rectangle 11">
            <a:extLst>
              <a:ext uri="{FF2B5EF4-FFF2-40B4-BE49-F238E27FC236}">
                <a16:creationId xmlns:a16="http://schemas.microsoft.com/office/drawing/2014/main" id="{2A11F506-AAA9-AE4A-A8E1-960D6FD3FD27}"/>
              </a:ext>
            </a:extLst>
          </p:cNvPr>
          <p:cNvSpPr/>
          <p:nvPr/>
        </p:nvSpPr>
        <p:spPr>
          <a:xfrm>
            <a:off x="5346251" y="3710138"/>
            <a:ext cx="6382532" cy="1392119"/>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47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CBDA73-FAB9-3E40-B6E6-FE4DADD482A6}"/>
              </a:ext>
            </a:extLst>
          </p:cNvPr>
          <p:cNvSpPr txBox="1"/>
          <p:nvPr/>
        </p:nvSpPr>
        <p:spPr>
          <a:xfrm>
            <a:off x="5568501" y="4001114"/>
            <a:ext cx="5909124" cy="707886"/>
          </a:xfrm>
          <a:prstGeom prst="rect">
            <a:avLst/>
          </a:prstGeom>
          <a:noFill/>
        </p:spPr>
        <p:txBody>
          <a:bodyPr wrap="square" rtlCol="0">
            <a:spAutoFit/>
          </a:bodyPr>
          <a:lstStyle/>
          <a:p>
            <a:pPr lvl="0">
              <a:defRPr/>
            </a:pPr>
            <a:r>
              <a:rPr lang="en-US" sz="2000" dirty="0">
                <a:solidFill>
                  <a:srgbClr val="0A0A0A"/>
                </a:solidFill>
              </a:rPr>
              <a:t>Recommended during or shortly after an attack when ALA and PBG levels are still elevated</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spTree>
    <p:extLst>
      <p:ext uri="{BB962C8B-B14F-4D97-AF65-F5344CB8AC3E}">
        <p14:creationId xmlns:p14="http://schemas.microsoft.com/office/powerpoint/2010/main" val="2797524419"/>
      </p:ext>
    </p:extLst>
  </p:cSld>
  <p:clrMapOvr>
    <a:masterClrMapping/>
  </p:clrMapOvr>
</p:sld>
</file>

<file path=ppt/theme/theme1.xml><?xml version="1.0" encoding="utf-8"?>
<a:theme xmlns:a="http://schemas.openxmlformats.org/drawingml/2006/main" name="Office Theme">
  <a:themeElements>
    <a:clrScheme name="MIAB">
      <a:dk1>
        <a:srgbClr val="0A0A0A"/>
      </a:dk1>
      <a:lt1>
        <a:srgbClr val="FFFFFF"/>
      </a:lt1>
      <a:dk2>
        <a:srgbClr val="5C375E"/>
      </a:dk2>
      <a:lt2>
        <a:srgbClr val="E7E6E6"/>
      </a:lt2>
      <a:accent1>
        <a:srgbClr val="E6D98F"/>
      </a:accent1>
      <a:accent2>
        <a:srgbClr val="7FCCB4"/>
      </a:accent2>
      <a:accent3>
        <a:srgbClr val="D8A8B6"/>
      </a:accent3>
      <a:accent4>
        <a:srgbClr val="8BCAD9"/>
      </a:accent4>
      <a:accent5>
        <a:srgbClr val="D1C4CD"/>
      </a:accent5>
      <a:accent6>
        <a:srgbClr val="C6E0ED"/>
      </a:accent6>
      <a:hlink>
        <a:srgbClr val="05A7C1"/>
      </a:hlink>
      <a:folHlink>
        <a:srgbClr val="954F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9AB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17740</TotalTime>
  <Words>5768</Words>
  <Application>Microsoft Office PowerPoint</Application>
  <PresentationFormat>Widescreen</PresentationFormat>
  <Paragraphs>384</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Open Sans</vt:lpstr>
      <vt:lpstr>Office Theme</vt:lpstr>
      <vt:lpstr>The Importance of Family Genetic Testing for Acute Hepatic Porphyria (AHP) </vt:lpstr>
      <vt:lpstr>What is Acute Hepatic Porphyria (AHP)? </vt:lpstr>
      <vt:lpstr>These toxins result in AHP</vt:lpstr>
      <vt:lpstr>Four types of AHP </vt:lpstr>
      <vt:lpstr>It’s all in your genes </vt:lpstr>
      <vt:lpstr>What you should know about AHP</vt:lpstr>
      <vt:lpstr>Experiencing AHP</vt:lpstr>
      <vt:lpstr>Be aware of AHP triggers</vt:lpstr>
      <vt:lpstr>AHP is diagnosed by biochemical testing1</vt:lpstr>
      <vt:lpstr>AHP and genetic testing</vt:lpstr>
      <vt:lpstr>Why is having a diagnosis helpful?</vt:lpstr>
      <vt:lpstr>Genetic testing: If I'd only known sooner...</vt:lpstr>
      <vt:lpstr>Who should consider genetic testing?1</vt:lpstr>
      <vt:lpstr>Where can I go to have a genetic test?</vt:lpstr>
      <vt:lpstr>A genetic counsellor can support you1  </vt:lpstr>
      <vt:lpstr>Genetic testing helped my sister and me </vt:lpstr>
      <vt:lpstr>Speaking with your loved ones about AHP</vt:lpstr>
      <vt:lpstr>Early AHP testing made a big impact on my family and me </vt:lpstr>
      <vt:lpstr>Map your family’s history of AHP</vt:lpstr>
      <vt:lpstr>Explaining AHP to others</vt:lpstr>
      <vt:lpstr>Your caregiver and you </vt:lpstr>
      <vt:lpstr>AHP: Understanding the truths</vt:lpstr>
      <vt:lpstr>Resources and information</vt:lpstr>
      <vt:lpstr>The Importance of Family Genetic Testing for Acute Hepatic Porphyria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Hepatic Porphyria A guide for patients</dc:title>
  <dc:subject/>
  <dc:creator>Editor</dc:creator>
  <cp:keywords/>
  <dc:description/>
  <cp:lastModifiedBy>Annegret Wenzel</cp:lastModifiedBy>
  <cp:revision>957</cp:revision>
  <cp:lastPrinted>2021-09-13T15:09:48Z</cp:lastPrinted>
  <dcterms:created xsi:type="dcterms:W3CDTF">2021-03-12T17:48:17Z</dcterms:created>
  <dcterms:modified xsi:type="dcterms:W3CDTF">2022-10-25T09:04:25Z</dcterms:modified>
  <cp:category/>
</cp:coreProperties>
</file>